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0"/>
  </p:notesMasterIdLst>
  <p:handoutMasterIdLst>
    <p:handoutMasterId r:id="rId151"/>
  </p:handoutMasterIdLst>
  <p:sldIdLst>
    <p:sldId id="584" r:id="rId2"/>
    <p:sldId id="257" r:id="rId3"/>
    <p:sldId id="258" r:id="rId4"/>
    <p:sldId id="260" r:id="rId5"/>
    <p:sldId id="261" r:id="rId6"/>
    <p:sldId id="469" r:id="rId7"/>
    <p:sldId id="262" r:id="rId8"/>
    <p:sldId id="328" r:id="rId9"/>
    <p:sldId id="462" r:id="rId10"/>
    <p:sldId id="464" r:id="rId11"/>
    <p:sldId id="463" r:id="rId12"/>
    <p:sldId id="465" r:id="rId13"/>
    <p:sldId id="466" r:id="rId14"/>
    <p:sldId id="578" r:id="rId15"/>
    <p:sldId id="330" r:id="rId16"/>
    <p:sldId id="331" r:id="rId17"/>
    <p:sldId id="334" r:id="rId18"/>
    <p:sldId id="468" r:id="rId19"/>
    <p:sldId id="335" r:id="rId20"/>
    <p:sldId id="472" r:id="rId21"/>
    <p:sldId id="473" r:id="rId22"/>
    <p:sldId id="470" r:id="rId23"/>
    <p:sldId id="474" r:id="rId24"/>
    <p:sldId id="475" r:id="rId25"/>
    <p:sldId id="476" r:id="rId26"/>
    <p:sldId id="467" r:id="rId27"/>
    <p:sldId id="337" r:id="rId28"/>
    <p:sldId id="506" r:id="rId29"/>
    <p:sldId id="338" r:id="rId30"/>
    <p:sldId id="339" r:id="rId31"/>
    <p:sldId id="340" r:id="rId32"/>
    <p:sldId id="508" r:id="rId33"/>
    <p:sldId id="509" r:id="rId34"/>
    <p:sldId id="510" r:id="rId35"/>
    <p:sldId id="516" r:id="rId36"/>
    <p:sldId id="342" r:id="rId37"/>
    <p:sldId id="515" r:id="rId38"/>
    <p:sldId id="583" r:id="rId39"/>
    <p:sldId id="512" r:id="rId40"/>
    <p:sldId id="345" r:id="rId41"/>
    <p:sldId id="346" r:id="rId42"/>
    <p:sldId id="547" r:id="rId43"/>
    <p:sldId id="348" r:id="rId44"/>
    <p:sldId id="349" r:id="rId45"/>
    <p:sldId id="350" r:id="rId46"/>
    <p:sldId id="352" r:id="rId47"/>
    <p:sldId id="353" r:id="rId48"/>
    <p:sldId id="354" r:id="rId49"/>
    <p:sldId id="355" r:id="rId50"/>
    <p:sldId id="356" r:id="rId51"/>
    <p:sldId id="357" r:id="rId52"/>
    <p:sldId id="358" r:id="rId53"/>
    <p:sldId id="359" r:id="rId54"/>
    <p:sldId id="544" r:id="rId55"/>
    <p:sldId id="360" r:id="rId56"/>
    <p:sldId id="361" r:id="rId57"/>
    <p:sldId id="362" r:id="rId58"/>
    <p:sldId id="363" r:id="rId59"/>
    <p:sldId id="545" r:id="rId60"/>
    <p:sldId id="364" r:id="rId61"/>
    <p:sldId id="365" r:id="rId62"/>
    <p:sldId id="546" r:id="rId63"/>
    <p:sldId id="579" r:id="rId64"/>
    <p:sldId id="373" r:id="rId65"/>
    <p:sldId id="589" r:id="rId66"/>
    <p:sldId id="586" r:id="rId67"/>
    <p:sldId id="587" r:id="rId68"/>
    <p:sldId id="374" r:id="rId69"/>
    <p:sldId id="549" r:id="rId70"/>
    <p:sldId id="375" r:id="rId71"/>
    <p:sldId id="376" r:id="rId72"/>
    <p:sldId id="551" r:id="rId73"/>
    <p:sldId id="550" r:id="rId74"/>
    <p:sldId id="548" r:id="rId75"/>
    <p:sldId id="377" r:id="rId76"/>
    <p:sldId id="553" r:id="rId77"/>
    <p:sldId id="552" r:id="rId78"/>
    <p:sldId id="378" r:id="rId79"/>
    <p:sldId id="379" r:id="rId80"/>
    <p:sldId id="554" r:id="rId81"/>
    <p:sldId id="381" r:id="rId82"/>
    <p:sldId id="382" r:id="rId83"/>
    <p:sldId id="383" r:id="rId84"/>
    <p:sldId id="384" r:id="rId85"/>
    <p:sldId id="385" r:id="rId86"/>
    <p:sldId id="555" r:id="rId87"/>
    <p:sldId id="386" r:id="rId88"/>
    <p:sldId id="387" r:id="rId89"/>
    <p:sldId id="388" r:id="rId90"/>
    <p:sldId id="556" r:id="rId91"/>
    <p:sldId id="389" r:id="rId92"/>
    <p:sldId id="558" r:id="rId93"/>
    <p:sldId id="559" r:id="rId94"/>
    <p:sldId id="391" r:id="rId95"/>
    <p:sldId id="392" r:id="rId96"/>
    <p:sldId id="393" r:id="rId97"/>
    <p:sldId id="394" r:id="rId98"/>
    <p:sldId id="395" r:id="rId99"/>
    <p:sldId id="560" r:id="rId100"/>
    <p:sldId id="396" r:id="rId101"/>
    <p:sldId id="562" r:id="rId102"/>
    <p:sldId id="563" r:id="rId103"/>
    <p:sldId id="564" r:id="rId104"/>
    <p:sldId id="565" r:id="rId105"/>
    <p:sldId id="566" r:id="rId106"/>
    <p:sldId id="567" r:id="rId107"/>
    <p:sldId id="398" r:id="rId108"/>
    <p:sldId id="399" r:id="rId109"/>
    <p:sldId id="401" r:id="rId110"/>
    <p:sldId id="402" r:id="rId111"/>
    <p:sldId id="403" r:id="rId112"/>
    <p:sldId id="570" r:id="rId113"/>
    <p:sldId id="404" r:id="rId114"/>
    <p:sldId id="569" r:id="rId115"/>
    <p:sldId id="405" r:id="rId116"/>
    <p:sldId id="406" r:id="rId117"/>
    <p:sldId id="407" r:id="rId118"/>
    <p:sldId id="408" r:id="rId119"/>
    <p:sldId id="588" r:id="rId120"/>
    <p:sldId id="417" r:id="rId121"/>
    <p:sldId id="418" r:id="rId122"/>
    <p:sldId id="574" r:id="rId123"/>
    <p:sldId id="419" r:id="rId124"/>
    <p:sldId id="421" r:id="rId125"/>
    <p:sldId id="434" r:id="rId126"/>
    <p:sldId id="435" r:id="rId127"/>
    <p:sldId id="437" r:id="rId128"/>
    <p:sldId id="438" r:id="rId129"/>
    <p:sldId id="440" r:id="rId130"/>
    <p:sldId id="441" r:id="rId131"/>
    <p:sldId id="442" r:id="rId132"/>
    <p:sldId id="443" r:id="rId133"/>
    <p:sldId id="444" r:id="rId134"/>
    <p:sldId id="445" r:id="rId135"/>
    <p:sldId id="446" r:id="rId136"/>
    <p:sldId id="447" r:id="rId137"/>
    <p:sldId id="448" r:id="rId138"/>
    <p:sldId id="449" r:id="rId139"/>
    <p:sldId id="450" r:id="rId140"/>
    <p:sldId id="451" r:id="rId141"/>
    <p:sldId id="452" r:id="rId142"/>
    <p:sldId id="453" r:id="rId143"/>
    <p:sldId id="454" r:id="rId144"/>
    <p:sldId id="577" r:id="rId145"/>
    <p:sldId id="456" r:id="rId146"/>
    <p:sldId id="458" r:id="rId147"/>
    <p:sldId id="460" r:id="rId148"/>
    <p:sldId id="461" r:id="rId14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2"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07" autoAdjust="0"/>
    <p:restoredTop sz="94710" autoAdjust="0"/>
  </p:normalViewPr>
  <p:slideViewPr>
    <p:cSldViewPr>
      <p:cViewPr varScale="1">
        <p:scale>
          <a:sx n="91" d="100"/>
          <a:sy n="91" d="100"/>
        </p:scale>
        <p:origin x="1712" y="44"/>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544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handoutMaster" Target="handoutMasters/handoutMaster1.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1-13T10:08:58.595" idx="1">
    <p:pos x="5608" y="2795"/>
    <p:text>这里的</p:text>
    <p:extLst>
      <p:ext uri="{C676402C-5697-4E1C-873F-D02D1690AC5C}">
        <p15:threadingInfo xmlns:p15="http://schemas.microsoft.com/office/powerpoint/2012/main" timeZoneBias="-480"/>
      </p:ext>
    </p:extLst>
  </p:cm>
  <p:cm authorId="1" dt="2023-11-13T10:09:18.482" idx="2">
    <p:pos x="5608" y="2931"/>
    <p:text>B被sin消去了。</p:text>
    <p:extLst>
      <p:ext uri="{C676402C-5697-4E1C-873F-D02D1690AC5C}">
        <p15:threadingInfo xmlns:p15="http://schemas.microsoft.com/office/powerpoint/2012/main" timeZoneBias="-480">
          <p15:parentCm authorId="1" idx="1"/>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7890" name="页眉占位符 37889">
            <a:extLst>
              <a:ext uri="{FF2B5EF4-FFF2-40B4-BE49-F238E27FC236}">
                <a16:creationId xmlns:a16="http://schemas.microsoft.com/office/drawing/2014/main" id="{3E1E4BC2-93C5-4734-BBC3-FA04AB092333}"/>
              </a:ext>
            </a:extLst>
          </p:cNvPr>
          <p:cNvSpPr>
            <a:spLocks noGrp="1"/>
          </p:cNvSpPr>
          <p:nvPr>
            <p:ph type="hdr" sz="quarter"/>
          </p:nvPr>
        </p:nvSpPr>
        <p:spPr>
          <a:xfrm>
            <a:off x="0" y="0"/>
            <a:ext cx="2971800" cy="457200"/>
          </a:xfrm>
          <a:prstGeom prst="rect">
            <a:avLst/>
          </a:prstGeom>
          <a:noFill/>
          <a:ln w="9525">
            <a:noFill/>
          </a:ln>
        </p:spPr>
        <p:txBody>
          <a:bodyPr/>
          <a:lstStyle>
            <a:lvl1pPr eaLnBrk="1" hangingPunct="1">
              <a:buFont typeface="Arial" panose="020B0604020202020204" pitchFamily="34" charset="0"/>
              <a:buNone/>
              <a:defRPr sz="1200" noProof="1">
                <a:latin typeface="Arial" panose="020B0604020202020204" pitchFamily="34" charset="0"/>
              </a:defRPr>
            </a:lvl1pPr>
          </a:lstStyle>
          <a:p>
            <a:pPr>
              <a:defRPr/>
            </a:pPr>
            <a:endParaRPr lang="zh-CN" altLang="en-US"/>
          </a:p>
        </p:txBody>
      </p:sp>
      <p:sp>
        <p:nvSpPr>
          <p:cNvPr id="37891" name="日期占位符 37890">
            <a:extLst>
              <a:ext uri="{FF2B5EF4-FFF2-40B4-BE49-F238E27FC236}">
                <a16:creationId xmlns:a16="http://schemas.microsoft.com/office/drawing/2014/main" id="{304AC70E-E958-4D54-AA9E-8627A0CCF50C}"/>
              </a:ext>
            </a:extLst>
          </p:cNvPr>
          <p:cNvSpPr>
            <a:spLocks noGrp="1"/>
          </p:cNvSpPr>
          <p:nvPr>
            <p:ph type="dt" sz="quarter" idx="1"/>
          </p:nvPr>
        </p:nvSpPr>
        <p:spPr>
          <a:xfrm>
            <a:off x="3884613" y="0"/>
            <a:ext cx="2971800" cy="457200"/>
          </a:xfrm>
          <a:prstGeom prst="rect">
            <a:avLst/>
          </a:prstGeom>
          <a:noFill/>
          <a:ln w="9525">
            <a:noFill/>
          </a:ln>
        </p:spPr>
        <p:txBody>
          <a:bodyPr/>
          <a:lstStyle>
            <a:lvl1pPr algn="r" eaLnBrk="1" hangingPunct="1">
              <a:buFont typeface="Arial" panose="020B0604020202020204" pitchFamily="34" charset="0"/>
              <a:buNone/>
              <a:defRPr sz="1200" noProof="1">
                <a:latin typeface="Arial" panose="020B0604020202020204" pitchFamily="34" charset="0"/>
              </a:defRPr>
            </a:lvl1pPr>
          </a:lstStyle>
          <a:p>
            <a:pPr>
              <a:defRPr/>
            </a:pPr>
            <a:endParaRPr lang="zh-CN" altLang="en-US"/>
          </a:p>
        </p:txBody>
      </p:sp>
      <p:sp>
        <p:nvSpPr>
          <p:cNvPr id="37892" name="页脚占位符 37891">
            <a:extLst>
              <a:ext uri="{FF2B5EF4-FFF2-40B4-BE49-F238E27FC236}">
                <a16:creationId xmlns:a16="http://schemas.microsoft.com/office/drawing/2014/main" id="{07888B28-A178-42C9-A9FA-E93A453D2BC6}"/>
              </a:ext>
            </a:extLst>
          </p:cNvPr>
          <p:cNvSpPr>
            <a:spLocks noGrp="1"/>
          </p:cNvSpPr>
          <p:nvPr>
            <p:ph type="ftr" sz="quarter" idx="2"/>
          </p:nvPr>
        </p:nvSpPr>
        <p:spPr>
          <a:xfrm>
            <a:off x="0" y="8685213"/>
            <a:ext cx="2971800" cy="457200"/>
          </a:xfrm>
          <a:prstGeom prst="rect">
            <a:avLst/>
          </a:prstGeom>
          <a:noFill/>
          <a:ln w="9525">
            <a:noFill/>
          </a:ln>
        </p:spPr>
        <p:txBody>
          <a:bodyPr anchor="b"/>
          <a:lstStyle>
            <a:lvl1pPr eaLnBrk="1" hangingPunct="1">
              <a:buFont typeface="Arial" panose="020B0604020202020204" pitchFamily="34" charset="0"/>
              <a:buNone/>
              <a:defRPr sz="1200" noProof="1">
                <a:latin typeface="Arial" panose="020B0604020202020204" pitchFamily="34" charset="0"/>
              </a:defRPr>
            </a:lvl1pPr>
          </a:lstStyle>
          <a:p>
            <a:pPr>
              <a:defRPr/>
            </a:pPr>
            <a:endParaRPr lang="zh-CN" altLang="en-US"/>
          </a:p>
        </p:txBody>
      </p:sp>
      <p:sp>
        <p:nvSpPr>
          <p:cNvPr id="37893" name="灯片编号占位符 37892">
            <a:extLst>
              <a:ext uri="{FF2B5EF4-FFF2-40B4-BE49-F238E27FC236}">
                <a16:creationId xmlns:a16="http://schemas.microsoft.com/office/drawing/2014/main" id="{F5B012EF-7DA0-48F5-B928-35C516C6F6CC}"/>
              </a:ext>
            </a:extLst>
          </p:cNvPr>
          <p:cNvSpPr>
            <a:spLocks noGrp="1"/>
          </p:cNvSpPr>
          <p:nvPr>
            <p:ph type="sldNum" sz="quarter" idx="3"/>
          </p:nvPr>
        </p:nvSpPr>
        <p:spPr>
          <a:xfrm>
            <a:off x="3884613" y="8685213"/>
            <a:ext cx="2971800" cy="457200"/>
          </a:xfrm>
          <a:prstGeom prst="rect">
            <a:avLst/>
          </a:prstGeom>
          <a:noFill/>
          <a:ln w="9525">
            <a:noFill/>
          </a:ln>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vl1pPr>
          </a:lstStyle>
          <a:p>
            <a:pPr>
              <a:defRPr/>
            </a:pPr>
            <a:fld id="{FBF7676A-C585-42F7-8B8F-69CDB27B91EB}"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2130D09-D177-4746-BF2D-0BFEF505C18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a:extLst>
              <a:ext uri="{FF2B5EF4-FFF2-40B4-BE49-F238E27FC236}">
                <a16:creationId xmlns:a16="http://schemas.microsoft.com/office/drawing/2014/main" id="{EC897FFF-810D-46C8-9548-20D3EAF4249B}"/>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AE43339B-D73E-4F38-9A62-316A164F0FC6}" type="datetimeFigureOut">
              <a:rPr lang="zh-CN" altLang="en-US"/>
              <a:pPr>
                <a:defRPr/>
              </a:pPr>
              <a:t>2024/4/22</a:t>
            </a:fld>
            <a:endParaRPr lang="zh-CN" altLang="en-US"/>
          </a:p>
        </p:txBody>
      </p:sp>
      <p:sp>
        <p:nvSpPr>
          <p:cNvPr id="4" name="幻灯片图像占位符 3">
            <a:extLst>
              <a:ext uri="{FF2B5EF4-FFF2-40B4-BE49-F238E27FC236}">
                <a16:creationId xmlns:a16="http://schemas.microsoft.com/office/drawing/2014/main" id="{8F4ECEC1-A3BA-4E46-B7DC-044FB280FDDB}"/>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FC9924D4-89A6-45BC-A55C-40E0A81FCCB8}"/>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C0C703B0-AFBD-4052-BA37-0B18DAC90AA9}"/>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7" name="灯片编号占位符 6">
            <a:extLst>
              <a:ext uri="{FF2B5EF4-FFF2-40B4-BE49-F238E27FC236}">
                <a16:creationId xmlns:a16="http://schemas.microsoft.com/office/drawing/2014/main" id="{5924EFA9-0B78-40E4-A2D6-F420B12D2ED7}"/>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DBD913E4-952A-4190-8DE9-325957B4405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a:extLst>
              <a:ext uri="{FF2B5EF4-FFF2-40B4-BE49-F238E27FC236}">
                <a16:creationId xmlns:a16="http://schemas.microsoft.com/office/drawing/2014/main" id="{93BB4224-C9BC-4133-92D6-54FC96D262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a:extLst>
              <a:ext uri="{FF2B5EF4-FFF2-40B4-BE49-F238E27FC236}">
                <a16:creationId xmlns:a16="http://schemas.microsoft.com/office/drawing/2014/main" id="{5A6D690C-935E-4503-A156-291AE0A0AE9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148" name="灯片编号占位符 3">
            <a:extLst>
              <a:ext uri="{FF2B5EF4-FFF2-40B4-BE49-F238E27FC236}">
                <a16:creationId xmlns:a16="http://schemas.microsoft.com/office/drawing/2014/main" id="{62CBC6AF-7C6E-4570-93E5-4C15BFD1091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5E63229-2812-4CB9-A0F5-288B0A375A41}" type="slidenum">
              <a:rPr lang="zh-CN" altLang="en-US" smtClean="0"/>
              <a:pPr/>
              <a:t>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BD913E4-952A-4190-8DE9-325957B44051}" type="slidenum">
              <a:rPr lang="zh-CN" altLang="en-US" smtClean="0"/>
              <a:pPr>
                <a:defRPr/>
              </a:pPr>
              <a:t>35</a:t>
            </a:fld>
            <a:endParaRPr lang="zh-CN" altLang="en-US"/>
          </a:p>
        </p:txBody>
      </p:sp>
    </p:spTree>
    <p:extLst>
      <p:ext uri="{BB962C8B-B14F-4D97-AF65-F5344CB8AC3E}">
        <p14:creationId xmlns:p14="http://schemas.microsoft.com/office/powerpoint/2010/main" val="3882568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a:extLst>
              <a:ext uri="{FF2B5EF4-FFF2-40B4-BE49-F238E27FC236}">
                <a16:creationId xmlns:a16="http://schemas.microsoft.com/office/drawing/2014/main" id="{BA618067-D7A2-4FCC-A085-48A5BE3694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备注占位符 2">
            <a:extLst>
              <a:ext uri="{FF2B5EF4-FFF2-40B4-BE49-F238E27FC236}">
                <a16:creationId xmlns:a16="http://schemas.microsoft.com/office/drawing/2014/main" id="{D238A9F2-65A0-4C4F-B995-2178369A7B9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37220" name="灯片编号占位符 3">
            <a:extLst>
              <a:ext uri="{FF2B5EF4-FFF2-40B4-BE49-F238E27FC236}">
                <a16:creationId xmlns:a16="http://schemas.microsoft.com/office/drawing/2014/main" id="{EF797E5C-9782-48BB-9B16-05A1ECB544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1419B19-464F-4D58-8FE2-C237C0AF2074}" type="slidenum">
              <a:rPr lang="zh-CN" altLang="en-US" smtClean="0"/>
              <a:pPr/>
              <a:t>98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BD913E4-952A-4190-8DE9-325957B44051}" type="slidenum">
              <a:rPr lang="zh-CN" altLang="en-US" smtClean="0"/>
              <a:pPr>
                <a:defRPr/>
              </a:pPr>
              <a:t>102</a:t>
            </a:fld>
            <a:endParaRPr lang="zh-CN" altLang="en-US"/>
          </a:p>
        </p:txBody>
      </p:sp>
    </p:spTree>
    <p:extLst>
      <p:ext uri="{BB962C8B-B14F-4D97-AF65-F5344CB8AC3E}">
        <p14:creationId xmlns:p14="http://schemas.microsoft.com/office/powerpoint/2010/main" val="1282725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Tree>
    <p:extLst>
      <p:ext uri="{BB962C8B-B14F-4D97-AF65-F5344CB8AC3E}">
        <p14:creationId xmlns:p14="http://schemas.microsoft.com/office/powerpoint/2010/main" val="3164072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54014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15912"/>
            <a:ext cx="2057400" cy="70580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315912"/>
            <a:ext cx="6052930" cy="70580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7092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29150" y="1825625"/>
            <a:ext cx="3886200" cy="2098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29150" y="4076700"/>
            <a:ext cx="3886200" cy="21002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1780835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907888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82814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Tree>
    <p:extLst>
      <p:ext uri="{BB962C8B-B14F-4D97-AF65-F5344CB8AC3E}">
        <p14:creationId xmlns:p14="http://schemas.microsoft.com/office/powerpoint/2010/main" val="3830532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836613"/>
            <a:ext cx="4032504" cy="59055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836613"/>
            <a:ext cx="4032504" cy="59055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22689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878389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32561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3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Tree>
    <p:extLst>
      <p:ext uri="{BB962C8B-B14F-4D97-AF65-F5344CB8AC3E}">
        <p14:creationId xmlns:p14="http://schemas.microsoft.com/office/powerpoint/2010/main" val="1395563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Tree>
    <p:extLst>
      <p:ext uri="{BB962C8B-B14F-4D97-AF65-F5344CB8AC3E}">
        <p14:creationId xmlns:p14="http://schemas.microsoft.com/office/powerpoint/2010/main" val="3069829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 1025">
            <a:extLst>
              <a:ext uri="{FF2B5EF4-FFF2-40B4-BE49-F238E27FC236}">
                <a16:creationId xmlns:a16="http://schemas.microsoft.com/office/drawing/2014/main" id="{957F7354-15BF-444C-A966-0E21451FC9EE}"/>
              </a:ext>
            </a:extLst>
          </p:cNvPr>
          <p:cNvSpPr>
            <a:spLocks noGrp="1" noChangeArrowheads="1"/>
          </p:cNvSpPr>
          <p:nvPr>
            <p:ph type="title" idx="4294967295"/>
          </p:nvPr>
        </p:nvSpPr>
        <p:spPr bwMode="auto">
          <a:xfrm>
            <a:off x="457200" y="-315913"/>
            <a:ext cx="82296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1026">
            <a:extLst>
              <a:ext uri="{FF2B5EF4-FFF2-40B4-BE49-F238E27FC236}">
                <a16:creationId xmlns:a16="http://schemas.microsoft.com/office/drawing/2014/main" id="{988CE473-433E-492A-A2A2-0BD33F21ACC1}"/>
              </a:ext>
            </a:extLst>
          </p:cNvPr>
          <p:cNvSpPr>
            <a:spLocks noGrp="1" noChangeArrowheads="1"/>
          </p:cNvSpPr>
          <p:nvPr>
            <p:ph type="body" idx="4294967295"/>
          </p:nvPr>
        </p:nvSpPr>
        <p:spPr bwMode="auto">
          <a:xfrm>
            <a:off x="457200" y="836613"/>
            <a:ext cx="8229600"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buFont typeface="Arial" panose="020B0604020202020204" pitchFamily="34" charset="0"/>
        <a:defRPr sz="3600" kern="1200">
          <a:solidFill>
            <a:schemeClr val="tx2"/>
          </a:solidFill>
          <a:latin typeface="+mj-lt"/>
          <a:ea typeface="+mj-ea"/>
          <a:cs typeface="+mj-cs"/>
        </a:defRPr>
      </a:lvl1pPr>
      <a:lvl2pPr algn="ctr" rtl="0" eaLnBrk="0" fontAlgn="base" hangingPunct="0">
        <a:spcBef>
          <a:spcPct val="0"/>
        </a:spcBef>
        <a:spcAft>
          <a:spcPct val="0"/>
        </a:spcAft>
        <a:buFont typeface="Arial" panose="020B0604020202020204" pitchFamily="34" charset="0"/>
        <a:defRPr sz="3600">
          <a:solidFill>
            <a:schemeClr val="tx2"/>
          </a:solidFill>
          <a:latin typeface="Arial" pitchFamily="34" charset="0"/>
          <a:ea typeface="宋体" pitchFamily="2" charset="-122"/>
        </a:defRPr>
      </a:lvl2pPr>
      <a:lvl3pPr algn="ctr" rtl="0" eaLnBrk="0" fontAlgn="base" hangingPunct="0">
        <a:spcBef>
          <a:spcPct val="0"/>
        </a:spcBef>
        <a:spcAft>
          <a:spcPct val="0"/>
        </a:spcAft>
        <a:buFont typeface="Arial" panose="020B0604020202020204" pitchFamily="34" charset="0"/>
        <a:defRPr sz="3600">
          <a:solidFill>
            <a:schemeClr val="tx2"/>
          </a:solidFill>
          <a:latin typeface="Arial" pitchFamily="34" charset="0"/>
          <a:ea typeface="宋体" pitchFamily="2" charset="-122"/>
        </a:defRPr>
      </a:lvl3pPr>
      <a:lvl4pPr algn="ctr" rtl="0" eaLnBrk="0" fontAlgn="base" hangingPunct="0">
        <a:spcBef>
          <a:spcPct val="0"/>
        </a:spcBef>
        <a:spcAft>
          <a:spcPct val="0"/>
        </a:spcAft>
        <a:buFont typeface="Arial" panose="020B0604020202020204" pitchFamily="34" charset="0"/>
        <a:defRPr sz="3600">
          <a:solidFill>
            <a:schemeClr val="tx2"/>
          </a:solidFill>
          <a:latin typeface="Arial" pitchFamily="34" charset="0"/>
          <a:ea typeface="宋体" pitchFamily="2" charset="-122"/>
        </a:defRPr>
      </a:lvl4pPr>
      <a:lvl5pPr algn="ctr" rtl="0" eaLnBrk="0" fontAlgn="base" hangingPunct="0">
        <a:spcBef>
          <a:spcPct val="0"/>
        </a:spcBef>
        <a:spcAft>
          <a:spcPct val="0"/>
        </a:spcAft>
        <a:buFont typeface="Arial" panose="020B0604020202020204" pitchFamily="34" charset="0"/>
        <a:defRPr sz="3600">
          <a:solidFill>
            <a:schemeClr val="tx2"/>
          </a:solidFill>
          <a:latin typeface="Arial" pitchFamily="34" charset="0"/>
          <a:ea typeface="宋体" pitchFamily="2" charset="-122"/>
        </a:defRPr>
      </a:lvl5pPr>
      <a:lvl6pPr marL="457200" algn="ctr" rtl="0" fontAlgn="base">
        <a:spcBef>
          <a:spcPct val="0"/>
        </a:spcBef>
        <a:spcAft>
          <a:spcPct val="0"/>
        </a:spcAft>
        <a:buFont typeface="Arial" pitchFamily="34" charset="0"/>
        <a:defRPr sz="3600">
          <a:solidFill>
            <a:schemeClr val="tx2"/>
          </a:solidFill>
          <a:latin typeface="Arial" pitchFamily="34" charset="0"/>
          <a:ea typeface="宋体" pitchFamily="2" charset="-122"/>
        </a:defRPr>
      </a:lvl6pPr>
      <a:lvl7pPr marL="914400" algn="ctr" rtl="0" fontAlgn="base">
        <a:spcBef>
          <a:spcPct val="0"/>
        </a:spcBef>
        <a:spcAft>
          <a:spcPct val="0"/>
        </a:spcAft>
        <a:buFont typeface="Arial" pitchFamily="34" charset="0"/>
        <a:defRPr sz="3600">
          <a:solidFill>
            <a:schemeClr val="tx2"/>
          </a:solidFill>
          <a:latin typeface="Arial" pitchFamily="34" charset="0"/>
          <a:ea typeface="宋体" pitchFamily="2" charset="-122"/>
        </a:defRPr>
      </a:lvl7pPr>
      <a:lvl8pPr marL="1371600" algn="ctr" rtl="0" fontAlgn="base">
        <a:spcBef>
          <a:spcPct val="0"/>
        </a:spcBef>
        <a:spcAft>
          <a:spcPct val="0"/>
        </a:spcAft>
        <a:buFont typeface="Arial" pitchFamily="34" charset="0"/>
        <a:defRPr sz="3600">
          <a:solidFill>
            <a:schemeClr val="tx2"/>
          </a:solidFill>
          <a:latin typeface="Arial" pitchFamily="34" charset="0"/>
          <a:ea typeface="宋体" pitchFamily="2" charset="-122"/>
        </a:defRPr>
      </a:lvl8pPr>
      <a:lvl9pPr marL="1828800" algn="ctr" rtl="0" fontAlgn="base">
        <a:spcBef>
          <a:spcPct val="0"/>
        </a:spcBef>
        <a:spcAft>
          <a:spcPct val="0"/>
        </a:spcAft>
        <a:buFont typeface="Arial" pitchFamily="34" charset="0"/>
        <a:defRPr sz="3600">
          <a:solidFill>
            <a:schemeClr val="tx2"/>
          </a:solidFill>
          <a:latin typeface="Arial" pitchFamily="34" charset="0"/>
          <a:ea typeface="宋体" pitchFamily="2" charset="-122"/>
        </a:defRPr>
      </a:lvl9pPr>
    </p:titleStyle>
    <p:bodyStyle>
      <a:lvl1pPr marL="342900" indent="-342900" algn="l" rtl="0" eaLnBrk="0" fontAlgn="base" hangingPunct="0">
        <a:lnSpc>
          <a:spcPct val="125000"/>
        </a:lnSpc>
        <a:spcBef>
          <a:spcPct val="20000"/>
        </a:spcBef>
        <a:spcAft>
          <a:spcPct val="0"/>
        </a:spcAft>
        <a:buClr>
          <a:srgbClr val="FF0000"/>
        </a:buClr>
        <a:buFont typeface="Wingdings" panose="05000000000000000000" pitchFamily="2" charset="2"/>
        <a:buChar char="Ø"/>
        <a:defRPr sz="2800" kern="1200">
          <a:solidFill>
            <a:schemeClr val="tx1"/>
          </a:solidFill>
          <a:latin typeface="+mn-lt"/>
          <a:ea typeface="+mn-ea"/>
          <a:cs typeface="+mn-cs"/>
        </a:defRPr>
      </a:lvl1pPr>
      <a:lvl2pPr marL="742950" lvl="1" indent="-285750" algn="l" rtl="0" eaLnBrk="0" fontAlgn="base" hangingPunct="0">
        <a:lnSpc>
          <a:spcPct val="125000"/>
        </a:lnSpc>
        <a:spcBef>
          <a:spcPct val="20000"/>
        </a:spcBef>
        <a:spcAft>
          <a:spcPct val="0"/>
        </a:spcAft>
        <a:buClr>
          <a:srgbClr val="FF0000"/>
        </a:buClr>
        <a:buFont typeface="Wingdings" panose="05000000000000000000" pitchFamily="2" charset="2"/>
        <a:buChar char="Ø"/>
        <a:defRPr sz="2800" kern="1200">
          <a:solidFill>
            <a:schemeClr val="tx1"/>
          </a:solidFill>
          <a:latin typeface="+mn-lt"/>
          <a:ea typeface="+mn-ea"/>
          <a:cs typeface="+mn-cs"/>
        </a:defRPr>
      </a:lvl2pPr>
      <a:lvl3pPr marL="1143000" lvl="2" indent="-228600" algn="l" rtl="0" eaLnBrk="0" fontAlgn="base" hangingPunct="0">
        <a:lnSpc>
          <a:spcPct val="125000"/>
        </a:lnSpc>
        <a:spcBef>
          <a:spcPct val="20000"/>
        </a:spcBef>
        <a:spcAft>
          <a:spcPct val="0"/>
        </a:spcAft>
        <a:buClr>
          <a:srgbClr val="FF0000"/>
        </a:buClr>
        <a:buFont typeface="Wingdings" panose="05000000000000000000" pitchFamily="2" charset="2"/>
        <a:buChar char="Ø"/>
        <a:defRPr sz="2800" kern="1200">
          <a:solidFill>
            <a:schemeClr val="tx1"/>
          </a:solidFill>
          <a:latin typeface="+mn-lt"/>
          <a:ea typeface="+mn-ea"/>
          <a:cs typeface="+mn-cs"/>
        </a:defRPr>
      </a:lvl3pPr>
      <a:lvl4pPr marL="1600200" lvl="3" indent="-228600" algn="l" rtl="0" eaLnBrk="0" fontAlgn="base" hangingPunct="0">
        <a:lnSpc>
          <a:spcPct val="125000"/>
        </a:lnSpc>
        <a:spcBef>
          <a:spcPct val="20000"/>
        </a:spcBef>
        <a:spcAft>
          <a:spcPct val="0"/>
        </a:spcAft>
        <a:buClr>
          <a:srgbClr val="FF0000"/>
        </a:buClr>
        <a:buFont typeface="Wingdings" panose="05000000000000000000" pitchFamily="2" charset="2"/>
        <a:buChar char="Ø"/>
        <a:defRPr sz="2800" kern="1200">
          <a:solidFill>
            <a:schemeClr val="tx1"/>
          </a:solidFill>
          <a:latin typeface="+mn-lt"/>
          <a:ea typeface="+mn-ea"/>
          <a:cs typeface="+mn-cs"/>
        </a:defRPr>
      </a:lvl4pPr>
      <a:lvl5pPr marL="2057400" lvl="4" indent="-228600" algn="l" rtl="0" eaLnBrk="0" fontAlgn="base" hangingPunct="0">
        <a:lnSpc>
          <a:spcPct val="125000"/>
        </a:lnSpc>
        <a:spcBef>
          <a:spcPct val="20000"/>
        </a:spcBef>
        <a:spcAft>
          <a:spcPct val="0"/>
        </a:spcAft>
        <a:buClr>
          <a:srgbClr val="FF0000"/>
        </a:buClr>
        <a:buFont typeface="Wingdings" panose="05000000000000000000" pitchFamily="2" charset="2"/>
        <a:buChar char="Ø"/>
        <a:defRPr sz="2800" kern="1200">
          <a:solidFill>
            <a:schemeClr val="tx1"/>
          </a:solidFill>
          <a:latin typeface="+mn-lt"/>
          <a:ea typeface="+mn-ea"/>
          <a:cs typeface="+mn-cs"/>
        </a:defRPr>
      </a:lvl5pPr>
      <a:lvl6pPr marL="2514600" lvl="5"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800" b="0" i="0" u="none" kern="1200" baseline="0">
          <a:solidFill>
            <a:schemeClr val="tx1"/>
          </a:solidFill>
          <a:latin typeface="+mn-lt"/>
          <a:ea typeface="+mn-ea"/>
          <a:cs typeface="+mn-cs"/>
        </a:defRPr>
      </a:lvl6pPr>
      <a:lvl7pPr marL="2971800" lvl="6"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800" b="0" i="0" u="none" kern="1200" baseline="0">
          <a:solidFill>
            <a:schemeClr val="tx1"/>
          </a:solidFill>
          <a:latin typeface="+mn-lt"/>
          <a:ea typeface="+mn-ea"/>
          <a:cs typeface="+mn-cs"/>
        </a:defRPr>
      </a:lvl7pPr>
      <a:lvl8pPr marL="3429000" lvl="7"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800" b="0" i="0" u="none" kern="1200" baseline="0">
          <a:solidFill>
            <a:schemeClr val="tx1"/>
          </a:solidFill>
          <a:latin typeface="+mn-lt"/>
          <a:ea typeface="+mn-ea"/>
          <a:cs typeface="+mn-cs"/>
        </a:defRPr>
      </a:lvl8pPr>
      <a:lvl9pPr marL="3886200" lvl="8"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8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oleObject" Target="../embeddings/oleObject128.bin"/><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oleObject" Target="../embeddings/oleObject129.bin"/><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6.wmf"/></Relationships>
</file>

<file path=ppt/slides/_rels/slide103.x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oleObject" Target="../embeddings/oleObject131.bin"/><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oleObject" Target="../embeddings/oleObject132.bin"/><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oleObject" Target="../embeddings/oleObject133.bin"/><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oleObject" Target="../embeddings/oleObject134.bin"/><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oleObject" Target="../embeddings/oleObject135.bin"/><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wmf"/></Relationships>
</file>

<file path=ppt/slides/_rels/slide11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139.bin"/><Relationship Id="rId3" Type="http://schemas.openxmlformats.org/officeDocument/2006/relationships/image" Target="../media/image189.wmf"/><Relationship Id="rId7" Type="http://schemas.openxmlformats.org/officeDocument/2006/relationships/image" Target="../media/image191.wmf"/><Relationship Id="rId2" Type="http://schemas.openxmlformats.org/officeDocument/2006/relationships/oleObject" Target="../embeddings/oleObject136.bin"/><Relationship Id="rId1" Type="http://schemas.openxmlformats.org/officeDocument/2006/relationships/slideLayout" Target="../slideLayouts/slideLayout2.xml"/><Relationship Id="rId6" Type="http://schemas.openxmlformats.org/officeDocument/2006/relationships/oleObject" Target="../embeddings/oleObject138.bin"/><Relationship Id="rId5" Type="http://schemas.openxmlformats.org/officeDocument/2006/relationships/image" Target="../media/image190.wmf"/><Relationship Id="rId4" Type="http://schemas.openxmlformats.org/officeDocument/2006/relationships/oleObject" Target="../embeddings/oleObject137.bin"/><Relationship Id="rId9" Type="http://schemas.openxmlformats.org/officeDocument/2006/relationships/image" Target="../media/image192.wmf"/></Relationships>
</file>

<file path=ppt/slides/_rels/slide116.x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oleObject" Target="../embeddings/oleObject140.bin"/><Relationship Id="rId1" Type="http://schemas.openxmlformats.org/officeDocument/2006/relationships/slideLayout" Target="../slideLayouts/slideLayout2.xml"/><Relationship Id="rId5" Type="http://schemas.openxmlformats.org/officeDocument/2006/relationships/image" Target="../media/image194.wmf"/><Relationship Id="rId4" Type="http://schemas.openxmlformats.org/officeDocument/2006/relationships/oleObject" Target="../embeddings/oleObject141.bin"/></Relationships>
</file>

<file path=ppt/slides/_rels/slide11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oleObject" Target="../embeddings/oleObject142.bin"/><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1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01.wmf"/></Relationships>
</file>

<file path=ppt/slides/_rels/slide122.xml.rels><?xml version="1.0" encoding="UTF-8" standalone="yes"?>
<Relationships xmlns="http://schemas.openxmlformats.org/package/2006/relationships"><Relationship Id="rId3" Type="http://schemas.openxmlformats.org/officeDocument/2006/relationships/image" Target="../media/image202.wmf"/><Relationship Id="rId7" Type="http://schemas.openxmlformats.org/officeDocument/2006/relationships/image" Target="../media/image204.png"/><Relationship Id="rId2" Type="http://schemas.openxmlformats.org/officeDocument/2006/relationships/oleObject" Target="../embeddings/oleObject144.bin"/><Relationship Id="rId1" Type="http://schemas.openxmlformats.org/officeDocument/2006/relationships/slideLayout" Target="../slideLayouts/slideLayout2.xml"/><Relationship Id="rId5" Type="http://schemas.openxmlformats.org/officeDocument/2006/relationships/image" Target="../media/image203.wmf"/><Relationship Id="rId4" Type="http://schemas.openxmlformats.org/officeDocument/2006/relationships/oleObject" Target="../embeddings/oleObject145.bin"/></Relationships>
</file>

<file path=ppt/slides/_rels/slide123.xml.rels><?xml version="1.0" encoding="UTF-8" standalone="yes"?>
<Relationships xmlns="http://schemas.openxmlformats.org/package/2006/relationships"><Relationship Id="rId3" Type="http://schemas.openxmlformats.org/officeDocument/2006/relationships/image" Target="../media/image204.wmf"/><Relationship Id="rId2" Type="http://schemas.openxmlformats.org/officeDocument/2006/relationships/oleObject" Target="../embeddings/oleObject146.bin"/><Relationship Id="rId1" Type="http://schemas.openxmlformats.org/officeDocument/2006/relationships/slideLayout" Target="../slideLayouts/slideLayout2.xml"/><Relationship Id="rId5" Type="http://schemas.openxmlformats.org/officeDocument/2006/relationships/image" Target="../media/image205.wmf"/><Relationship Id="rId4" Type="http://schemas.openxmlformats.org/officeDocument/2006/relationships/oleObject" Target="../embeddings/oleObject147.bin"/></Relationships>
</file>

<file path=ppt/slides/_rels/slide12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oleObject" Target="../embeddings/oleObject148.bin"/><Relationship Id="rId1" Type="http://schemas.openxmlformats.org/officeDocument/2006/relationships/slideLayout" Target="../slideLayouts/slideLayout2.xml"/><Relationship Id="rId5" Type="http://schemas.openxmlformats.org/officeDocument/2006/relationships/image" Target="../media/image209.wmf"/><Relationship Id="rId4" Type="http://schemas.openxmlformats.org/officeDocument/2006/relationships/oleObject" Target="../embeddings/oleObject149.bin"/></Relationships>
</file>

<file path=ppt/slides/_rels/slide126.xml.rels><?xml version="1.0" encoding="UTF-8" standalone="yes"?>
<Relationships xmlns="http://schemas.openxmlformats.org/package/2006/relationships"><Relationship Id="rId3" Type="http://schemas.openxmlformats.org/officeDocument/2006/relationships/image" Target="../media/image210.wmf"/><Relationship Id="rId2" Type="http://schemas.openxmlformats.org/officeDocument/2006/relationships/oleObject" Target="../embeddings/oleObject150.bin"/><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27.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215.wmf"/></Relationships>
</file>

<file path=ppt/slides/_rels/slide132.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222.wmf"/><Relationship Id="rId5" Type="http://schemas.openxmlformats.org/officeDocument/2006/relationships/oleObject" Target="../embeddings/oleObject153.bin"/><Relationship Id="rId4" Type="http://schemas.openxmlformats.org/officeDocument/2006/relationships/image" Target="../media/image221.wmf"/></Relationships>
</file>

<file path=ppt/slides/_rels/slide138.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5.bin"/><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3" Type="http://schemas.openxmlformats.org/officeDocument/2006/relationships/image" Target="../media/image225.wmf"/><Relationship Id="rId2" Type="http://schemas.openxmlformats.org/officeDocument/2006/relationships/oleObject" Target="../embeddings/oleObject154.bin"/><Relationship Id="rId1" Type="http://schemas.openxmlformats.org/officeDocument/2006/relationships/slideLayout" Target="../slideLayouts/slideLayout2.xml"/><Relationship Id="rId5" Type="http://schemas.openxmlformats.org/officeDocument/2006/relationships/image" Target="../media/image226.wmf"/><Relationship Id="rId4" Type="http://schemas.openxmlformats.org/officeDocument/2006/relationships/oleObject" Target="../embeddings/oleObject155.bin"/></Relationships>
</file>

<file path=ppt/slides/_rels/slide141.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image" Target="../media/image229.png"/><Relationship Id="rId1" Type="http://schemas.openxmlformats.org/officeDocument/2006/relationships/slideLayout" Target="../slideLayouts/slideLayout7.xml"/><Relationship Id="rId4" Type="http://schemas.openxmlformats.org/officeDocument/2006/relationships/image" Target="../media/image230.wmf"/></Relationships>
</file>

<file path=ppt/slides/_rels/slide145.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235.wmf"/><Relationship Id="rId5" Type="http://schemas.openxmlformats.org/officeDocument/2006/relationships/oleObject" Target="../embeddings/oleObject158.bin"/><Relationship Id="rId4" Type="http://schemas.openxmlformats.org/officeDocument/2006/relationships/image" Target="../media/image234.wmf"/></Relationships>
</file>

<file path=ppt/slides/_rels/slide15.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6.bin"/><Relationship Id="rId1" Type="http://schemas.openxmlformats.org/officeDocument/2006/relationships/slideLayout" Target="../slideLayouts/slideLayout7.xml"/><Relationship Id="rId5" Type="http://schemas.openxmlformats.org/officeDocument/2006/relationships/image" Target="../media/image11.wmf"/><Relationship Id="rId4"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8.bin"/><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9.bin"/></Relationships>
</file>

<file path=ppt/slides/_rels/slide17.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7.wmf"/><Relationship Id="rId5" Type="http://schemas.openxmlformats.org/officeDocument/2006/relationships/oleObject" Target="../embeddings/oleObject11.bin"/><Relationship Id="rId4" Type="http://schemas.openxmlformats.org/officeDocument/2006/relationships/image" Target="../media/image16.wmf"/></Relationships>
</file>

<file path=ppt/slides/_rels/slide1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13.bin"/><Relationship Id="rId1" Type="http://schemas.openxmlformats.org/officeDocument/2006/relationships/slideLayout" Target="../slideLayouts/slideLayout7.xml"/><Relationship Id="rId5" Type="http://schemas.openxmlformats.org/officeDocument/2006/relationships/image" Target="../media/image20.wmf"/><Relationship Id="rId4" Type="http://schemas.openxmlformats.org/officeDocument/2006/relationships/oleObject" Target="../embeddings/oleObject14.bin"/></Relationships>
</file>

<file path=ppt/slides/_rels/slide1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15.bin"/><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wmf"/><Relationship Id="rId7" Type="http://schemas.openxmlformats.org/officeDocument/2006/relationships/image" Target="../media/image25.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24.wmf"/><Relationship Id="rId4" Type="http://schemas.openxmlformats.org/officeDocument/2006/relationships/oleObject" Target="../embeddings/oleObject17.bin"/></Relationships>
</file>

<file path=ppt/slides/_rels/slide21.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20.bin"/><Relationship Id="rId1" Type="http://schemas.openxmlformats.org/officeDocument/2006/relationships/slideLayout" Target="../slideLayouts/slideLayout7.xml"/><Relationship Id="rId5" Type="http://schemas.openxmlformats.org/officeDocument/2006/relationships/image" Target="../media/image31.wmf"/><Relationship Id="rId4" Type="http://schemas.openxmlformats.org/officeDocument/2006/relationships/oleObject" Target="../embeddings/oleObject21.bin"/></Relationships>
</file>

<file path=ppt/slides/_rels/slide23.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22.bin"/><Relationship Id="rId1" Type="http://schemas.openxmlformats.org/officeDocument/2006/relationships/slideLayout" Target="../slideLayouts/slideLayout7.xml"/><Relationship Id="rId5" Type="http://schemas.openxmlformats.org/officeDocument/2006/relationships/image" Target="../media/image33.wmf"/><Relationship Id="rId4" Type="http://schemas.openxmlformats.org/officeDocument/2006/relationships/oleObject" Target="../embeddings/oleObject23.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wmf"/><Relationship Id="rId5" Type="http://schemas.openxmlformats.org/officeDocument/2006/relationships/oleObject" Target="../embeddings/oleObject25.bin"/><Relationship Id="rId4" Type="http://schemas.openxmlformats.org/officeDocument/2006/relationships/image" Target="../media/image35.wmf"/></Relationships>
</file>

<file path=ppt/slides/_rels/slide2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26.bin"/><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3" Type="http://schemas.openxmlformats.org/officeDocument/2006/relationships/image" Target="../media/image40.wmf"/><Relationship Id="rId7" Type="http://schemas.openxmlformats.org/officeDocument/2006/relationships/image" Target="../media/image42.emf"/><Relationship Id="rId2" Type="http://schemas.openxmlformats.org/officeDocument/2006/relationships/oleObject" Target="../embeddings/oleObject27.bin"/><Relationship Id="rId1" Type="http://schemas.openxmlformats.org/officeDocument/2006/relationships/slideLayout" Target="../slideLayouts/slideLayout2.xml"/><Relationship Id="rId6" Type="http://schemas.openxmlformats.org/officeDocument/2006/relationships/oleObject" Target="../embeddings/oleObject29.bin"/><Relationship Id="rId5" Type="http://schemas.openxmlformats.org/officeDocument/2006/relationships/image" Target="../media/image41.emf"/><Relationship Id="rId4" Type="http://schemas.openxmlformats.org/officeDocument/2006/relationships/oleObject" Target="../embeddings/oleObject28.bin"/></Relationships>
</file>

<file path=ppt/slides/_rels/slide29.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30.bin"/><Relationship Id="rId1" Type="http://schemas.openxmlformats.org/officeDocument/2006/relationships/slideLayout" Target="../slideLayouts/slideLayout2.xml"/><Relationship Id="rId5" Type="http://schemas.openxmlformats.org/officeDocument/2006/relationships/image" Target="../media/image44.wmf"/><Relationship Id="rId4" Type="http://schemas.openxmlformats.org/officeDocument/2006/relationships/oleObject" Target="../embeddings/oleObject3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32.bin"/><Relationship Id="rId1" Type="http://schemas.openxmlformats.org/officeDocument/2006/relationships/slideLayout" Target="../slideLayouts/slideLayout7.xml"/><Relationship Id="rId6" Type="http://schemas.openxmlformats.org/officeDocument/2006/relationships/oleObject" Target="../embeddings/oleObject34.bin"/><Relationship Id="rId5" Type="http://schemas.openxmlformats.org/officeDocument/2006/relationships/image" Target="../media/image48.wmf"/><Relationship Id="rId4" Type="http://schemas.openxmlformats.org/officeDocument/2006/relationships/oleObject" Target="../embeddings/oleObject33.bin"/></Relationships>
</file>

<file path=ppt/slides/_rels/slide33.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oleObject" Target="../embeddings/oleObject35.bin"/><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36.bin"/><Relationship Id="rId1" Type="http://schemas.openxmlformats.org/officeDocument/2006/relationships/slideLayout" Target="../slideLayouts/slideLayout7.xml"/><Relationship Id="rId5" Type="http://schemas.openxmlformats.org/officeDocument/2006/relationships/image" Target="../media/image52.wmf"/><Relationship Id="rId4" Type="http://schemas.openxmlformats.org/officeDocument/2006/relationships/oleObject" Target="../embeddings/oleObject37.bin"/></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6.jpeg"/><Relationship Id="rId7"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comments" Target="../comments/comment1.xml"/><Relationship Id="rId5" Type="http://schemas.openxmlformats.org/officeDocument/2006/relationships/image" Target="../media/image53.emf"/><Relationship Id="rId10" Type="http://schemas.openxmlformats.org/officeDocument/2006/relationships/image" Target="../media/image58.png"/><Relationship Id="rId4" Type="http://schemas.openxmlformats.org/officeDocument/2006/relationships/oleObject" Target="../embeddings/oleObject38.bin"/><Relationship Id="rId9"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39.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40.bin"/><Relationship Id="rId1" Type="http://schemas.openxmlformats.org/officeDocument/2006/relationships/slideLayout" Target="../slideLayouts/slideLayout7.xml"/><Relationship Id="rId6" Type="http://schemas.openxmlformats.org/officeDocument/2006/relationships/image" Target="../media/image62.wmf"/><Relationship Id="rId5" Type="http://schemas.openxmlformats.org/officeDocument/2006/relationships/oleObject" Target="../embeddings/oleObject41.bin"/><Relationship Id="rId4" Type="http://schemas.openxmlformats.org/officeDocument/2006/relationships/image" Target="../media/image61.jpeg"/></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68.wmf"/><Relationship Id="rId3" Type="http://schemas.openxmlformats.org/officeDocument/2006/relationships/image" Target="../media/image63.wmf"/><Relationship Id="rId7" Type="http://schemas.openxmlformats.org/officeDocument/2006/relationships/image" Target="../media/image65.wmf"/><Relationship Id="rId12" Type="http://schemas.openxmlformats.org/officeDocument/2006/relationships/oleObject" Target="../embeddings/oleObject47.bin"/><Relationship Id="rId2" Type="http://schemas.openxmlformats.org/officeDocument/2006/relationships/oleObject" Target="../embeddings/oleObject42.bin"/><Relationship Id="rId1" Type="http://schemas.openxmlformats.org/officeDocument/2006/relationships/slideLayout" Target="../slideLayouts/slideLayout7.xml"/><Relationship Id="rId6" Type="http://schemas.openxmlformats.org/officeDocument/2006/relationships/oleObject" Target="../embeddings/oleObject44.bin"/><Relationship Id="rId11" Type="http://schemas.openxmlformats.org/officeDocument/2006/relationships/image" Target="../media/image67.wmf"/><Relationship Id="rId5" Type="http://schemas.openxmlformats.org/officeDocument/2006/relationships/image" Target="../media/image64.wmf"/><Relationship Id="rId15" Type="http://schemas.openxmlformats.org/officeDocument/2006/relationships/image" Target="../media/image69.wmf"/><Relationship Id="rId10" Type="http://schemas.openxmlformats.org/officeDocument/2006/relationships/oleObject" Target="../embeddings/oleObject46.bin"/><Relationship Id="rId4" Type="http://schemas.openxmlformats.org/officeDocument/2006/relationships/oleObject" Target="../embeddings/oleObject43.bin"/><Relationship Id="rId9" Type="http://schemas.openxmlformats.org/officeDocument/2006/relationships/image" Target="../media/image66.wmf"/><Relationship Id="rId14" Type="http://schemas.openxmlformats.org/officeDocument/2006/relationships/oleObject" Target="../embeddings/oleObject48.bin"/></Relationships>
</file>

<file path=ppt/slides/_rels/slide39.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oleObject" Target="../embeddings/oleObject49.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oleObject" Target="../embeddings/oleObject50.bin"/><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oleObject" Target="../embeddings/oleObject51.bin"/><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oleObject" Target="../embeddings/oleObject52.bin"/><Relationship Id="rId1" Type="http://schemas.openxmlformats.org/officeDocument/2006/relationships/slideLayout" Target="../slideLayouts/slideLayout7.xml"/><Relationship Id="rId6" Type="http://schemas.openxmlformats.org/officeDocument/2006/relationships/image" Target="../media/image76.jpeg"/><Relationship Id="rId5" Type="http://schemas.openxmlformats.org/officeDocument/2006/relationships/image" Target="../media/image75.wmf"/><Relationship Id="rId4" Type="http://schemas.openxmlformats.org/officeDocument/2006/relationships/oleObject" Target="../embeddings/oleObject53.bin"/></Relationships>
</file>

<file path=ppt/slides/_rels/slide44.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oleObject" Target="../embeddings/oleObject54.bin"/><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wmf"/><Relationship Id="rId4" Type="http://schemas.openxmlformats.org/officeDocument/2006/relationships/oleObject" Target="../embeddings/oleObject55.bin"/></Relationships>
</file>

<file path=ppt/slides/_rels/slide45.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oleObject" Target="../embeddings/oleObject56.bin"/><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jpeg"/></Relationships>
</file>

<file path=ppt/slides/_rels/slide46.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57.bin"/><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image" Target="../media/image84.wmf"/><Relationship Id="rId7" Type="http://schemas.openxmlformats.org/officeDocument/2006/relationships/image" Target="../media/image85.wmf"/><Relationship Id="rId2" Type="http://schemas.openxmlformats.org/officeDocument/2006/relationships/oleObject" Target="../embeddings/oleObject58.bin"/><Relationship Id="rId1" Type="http://schemas.openxmlformats.org/officeDocument/2006/relationships/slideLayout" Target="../slideLayouts/slideLayout2.xml"/><Relationship Id="rId6" Type="http://schemas.openxmlformats.org/officeDocument/2006/relationships/oleObject" Target="../embeddings/oleObject59.bin"/><Relationship Id="rId5" Type="http://schemas.openxmlformats.org/officeDocument/2006/relationships/image" Target="../media/image87.png"/><Relationship Id="rId10" Type="http://schemas.openxmlformats.org/officeDocument/2006/relationships/image" Target="../media/image88.png"/><Relationship Id="rId9" Type="http://schemas.openxmlformats.org/officeDocument/2006/relationships/image" Target="../media/image86.wmf"/></Relationships>
</file>

<file path=ppt/slides/_rels/slide48.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oleObject" Target="../embeddings/oleObject61.bin"/><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oleObject" Target="../embeddings/oleObject62.bin"/><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wmf"/><Relationship Id="rId4" Type="http://schemas.openxmlformats.org/officeDocument/2006/relationships/oleObject" Target="../embeddings/oleObject63.bin"/></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oleObject" Target="../embeddings/oleObject64.bin"/><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wmf"/><Relationship Id="rId4" Type="http://schemas.openxmlformats.org/officeDocument/2006/relationships/oleObject" Target="../embeddings/oleObject65.bin"/></Relationships>
</file>

<file path=ppt/slides/_rels/slide51.xml.rels><?xml version="1.0" encoding="UTF-8" standalone="yes"?>
<Relationships xmlns="http://schemas.openxmlformats.org/package/2006/relationships"><Relationship Id="rId3" Type="http://schemas.openxmlformats.org/officeDocument/2006/relationships/image" Target="../media/image96.wmf"/><Relationship Id="rId7" Type="http://schemas.openxmlformats.org/officeDocument/2006/relationships/image" Target="../media/image98.wmf"/><Relationship Id="rId2" Type="http://schemas.openxmlformats.org/officeDocument/2006/relationships/oleObject" Target="../embeddings/oleObject66.bin"/><Relationship Id="rId1" Type="http://schemas.openxmlformats.org/officeDocument/2006/relationships/slideLayout" Target="../slideLayouts/slideLayout7.xml"/><Relationship Id="rId6" Type="http://schemas.openxmlformats.org/officeDocument/2006/relationships/oleObject" Target="../embeddings/oleObject68.bin"/><Relationship Id="rId5" Type="http://schemas.openxmlformats.org/officeDocument/2006/relationships/image" Target="../media/image97.wmf"/><Relationship Id="rId4" Type="http://schemas.openxmlformats.org/officeDocument/2006/relationships/oleObject" Target="../embeddings/oleObject67.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wmf"/></Relationships>
</file>

<file path=ppt/slides/_rels/slide53.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oleObject" Target="../embeddings/oleObject70.bin"/><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image" Target="../media/image102.jpeg"/><Relationship Id="rId1" Type="http://schemas.openxmlformats.org/officeDocument/2006/relationships/slideLayout" Target="../slideLayouts/slideLayout7.xml"/><Relationship Id="rId4" Type="http://schemas.openxmlformats.org/officeDocument/2006/relationships/image" Target="../media/image103.wmf"/></Relationships>
</file>

<file path=ppt/slides/_rels/slide55.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oleObject" Target="../embeddings/oleObject72.bin"/><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5.wmf"/><Relationship Id="rId7" Type="http://schemas.openxmlformats.org/officeDocument/2006/relationships/image" Target="../media/image107.wmf"/><Relationship Id="rId2" Type="http://schemas.openxmlformats.org/officeDocument/2006/relationships/oleObject" Target="../embeddings/oleObject73.bin"/><Relationship Id="rId1" Type="http://schemas.openxmlformats.org/officeDocument/2006/relationships/slideLayout" Target="../slideLayouts/slideLayout2.xml"/><Relationship Id="rId6" Type="http://schemas.openxmlformats.org/officeDocument/2006/relationships/oleObject" Target="../embeddings/oleObject75.bin"/><Relationship Id="rId5" Type="http://schemas.openxmlformats.org/officeDocument/2006/relationships/image" Target="../media/image106.wmf"/><Relationship Id="rId4" Type="http://schemas.openxmlformats.org/officeDocument/2006/relationships/oleObject" Target="../embeddings/oleObject74.bin"/></Relationships>
</file>

<file path=ppt/slides/_rels/slide5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oleObject" Target="../embeddings/oleObject76.bin"/><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oleObject" Target="../embeddings/oleObject77.bin"/><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oleObject" Target="../embeddings/oleObject78.bin"/><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oleObject" Target="../embeddings/oleObject79.bin"/><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oleObject" Target="../embeddings/oleObject80.bin"/><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oleObject" Target="../embeddings/oleObject81.bin"/><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4.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oleObject" Target="../embeddings/oleObject82.bin"/><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oleObject" Target="../embeddings/oleObject82.bin"/><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oleObject" Target="../embeddings/oleObject83.bin"/><Relationship Id="rId1" Type="http://schemas.openxmlformats.org/officeDocument/2006/relationships/slideLayout" Target="../slideLayouts/slideLayout2.xml"/><Relationship Id="rId5" Type="http://schemas.openxmlformats.org/officeDocument/2006/relationships/image" Target="../media/image119.wmf"/><Relationship Id="rId4" Type="http://schemas.openxmlformats.org/officeDocument/2006/relationships/oleObject" Target="../embeddings/oleObject84.bin"/></Relationships>
</file>

<file path=ppt/slides/_rels/slide68.xml.rels><?xml version="1.0" encoding="UTF-8" standalone="yes"?>
<Relationships xmlns="http://schemas.openxmlformats.org/package/2006/relationships"><Relationship Id="rId3" Type="http://schemas.openxmlformats.org/officeDocument/2006/relationships/image" Target="../media/image120.wmf"/><Relationship Id="rId7" Type="http://schemas.openxmlformats.org/officeDocument/2006/relationships/image" Target="../media/image122.wmf"/><Relationship Id="rId2" Type="http://schemas.openxmlformats.org/officeDocument/2006/relationships/oleObject" Target="../embeddings/oleObject85.bin"/><Relationship Id="rId1" Type="http://schemas.openxmlformats.org/officeDocument/2006/relationships/slideLayout" Target="../slideLayouts/slideLayout2.xml"/><Relationship Id="rId6" Type="http://schemas.openxmlformats.org/officeDocument/2006/relationships/oleObject" Target="../embeddings/oleObject87.bin"/><Relationship Id="rId5" Type="http://schemas.openxmlformats.org/officeDocument/2006/relationships/image" Target="../media/image121.wmf"/><Relationship Id="rId4" Type="http://schemas.openxmlformats.org/officeDocument/2006/relationships/oleObject" Target="../embeddings/oleObject86.bin"/></Relationships>
</file>

<file path=ppt/slides/_rels/slide69.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oleObject" Target="../embeddings/oleObject88.bin"/><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5.wmf"/><Relationship Id="rId7" Type="http://schemas.openxmlformats.org/officeDocument/2006/relationships/image" Target="../media/image127.wmf"/><Relationship Id="rId2" Type="http://schemas.openxmlformats.org/officeDocument/2006/relationships/oleObject" Target="../embeddings/oleObject89.bin"/><Relationship Id="rId1" Type="http://schemas.openxmlformats.org/officeDocument/2006/relationships/slideLayout" Target="../slideLayouts/slideLayout2.xml"/><Relationship Id="rId6" Type="http://schemas.openxmlformats.org/officeDocument/2006/relationships/oleObject" Target="../embeddings/oleObject91.bin"/><Relationship Id="rId5" Type="http://schemas.openxmlformats.org/officeDocument/2006/relationships/image" Target="../media/image126.wmf"/><Relationship Id="rId4" Type="http://schemas.openxmlformats.org/officeDocument/2006/relationships/oleObject" Target="../embeddings/oleObject90.bin"/></Relationships>
</file>

<file path=ppt/slides/_rels/slide71.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oleObject" Target="../embeddings/oleObject92.bin"/><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oleObject" Target="../embeddings/oleObject93.bin"/><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oleObject" Target="../embeddings/oleObject94.bin"/><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31.wmf"/><Relationship Id="rId7" Type="http://schemas.openxmlformats.org/officeDocument/2006/relationships/image" Target="../media/image133.wmf"/><Relationship Id="rId2" Type="http://schemas.openxmlformats.org/officeDocument/2006/relationships/oleObject" Target="../embeddings/oleObject95.bin"/><Relationship Id="rId1" Type="http://schemas.openxmlformats.org/officeDocument/2006/relationships/slideLayout" Target="../slideLayouts/slideLayout12.xml"/><Relationship Id="rId6" Type="http://schemas.openxmlformats.org/officeDocument/2006/relationships/oleObject" Target="../embeddings/oleObject97.bin"/><Relationship Id="rId5" Type="http://schemas.openxmlformats.org/officeDocument/2006/relationships/image" Target="../media/image132.wmf"/><Relationship Id="rId4" Type="http://schemas.openxmlformats.org/officeDocument/2006/relationships/oleObject" Target="../embeddings/oleObject96.bin"/></Relationships>
</file>

<file path=ppt/slides/_rels/slide75.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oleObject" Target="../embeddings/oleObject98.bin"/><Relationship Id="rId1" Type="http://schemas.openxmlformats.org/officeDocument/2006/relationships/slideLayout" Target="../slideLayouts/slideLayout2.xml"/><Relationship Id="rId5" Type="http://schemas.openxmlformats.org/officeDocument/2006/relationships/image" Target="../media/image135.wmf"/><Relationship Id="rId4" Type="http://schemas.openxmlformats.org/officeDocument/2006/relationships/oleObject" Target="../embeddings/oleObject99.bin"/></Relationships>
</file>

<file path=ppt/slides/_rels/slide76.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oleObject" Target="../embeddings/oleObject100.bin"/><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oleObject" Target="../embeddings/oleObject101.bin"/><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105.bin"/><Relationship Id="rId13" Type="http://schemas.openxmlformats.org/officeDocument/2006/relationships/image" Target="../media/image143.wmf"/><Relationship Id="rId18" Type="http://schemas.openxmlformats.org/officeDocument/2006/relationships/image" Target="../media/image145.wmf"/><Relationship Id="rId3" Type="http://schemas.openxmlformats.org/officeDocument/2006/relationships/image" Target="../media/image138.wmf"/><Relationship Id="rId7" Type="http://schemas.openxmlformats.org/officeDocument/2006/relationships/image" Target="../media/image140.wmf"/><Relationship Id="rId12" Type="http://schemas.openxmlformats.org/officeDocument/2006/relationships/oleObject" Target="../embeddings/oleObject107.bin"/><Relationship Id="rId17" Type="http://schemas.openxmlformats.org/officeDocument/2006/relationships/oleObject" Target="../embeddings/oleObject110.bin"/><Relationship Id="rId2" Type="http://schemas.openxmlformats.org/officeDocument/2006/relationships/oleObject" Target="../embeddings/oleObject102.bin"/><Relationship Id="rId16" Type="http://schemas.openxmlformats.org/officeDocument/2006/relationships/image" Target="../media/image144.wmf"/><Relationship Id="rId20" Type="http://schemas.openxmlformats.org/officeDocument/2006/relationships/image" Target="../media/image146.wmf"/><Relationship Id="rId1" Type="http://schemas.openxmlformats.org/officeDocument/2006/relationships/slideLayout" Target="../slideLayouts/slideLayout7.xml"/><Relationship Id="rId6" Type="http://schemas.openxmlformats.org/officeDocument/2006/relationships/oleObject" Target="../embeddings/oleObject104.bin"/><Relationship Id="rId11" Type="http://schemas.openxmlformats.org/officeDocument/2006/relationships/image" Target="../media/image142.wmf"/><Relationship Id="rId5" Type="http://schemas.openxmlformats.org/officeDocument/2006/relationships/image" Target="../media/image139.wmf"/><Relationship Id="rId15" Type="http://schemas.openxmlformats.org/officeDocument/2006/relationships/oleObject" Target="../embeddings/oleObject109.bin"/><Relationship Id="rId10" Type="http://schemas.openxmlformats.org/officeDocument/2006/relationships/oleObject" Target="../embeddings/oleObject106.bin"/><Relationship Id="rId19" Type="http://schemas.openxmlformats.org/officeDocument/2006/relationships/oleObject" Target="../embeddings/oleObject111.bin"/><Relationship Id="rId4" Type="http://schemas.openxmlformats.org/officeDocument/2006/relationships/oleObject" Target="../embeddings/oleObject103.bin"/><Relationship Id="rId9" Type="http://schemas.openxmlformats.org/officeDocument/2006/relationships/image" Target="../media/image141.wmf"/><Relationship Id="rId14" Type="http://schemas.openxmlformats.org/officeDocument/2006/relationships/oleObject" Target="../embeddings/oleObject108.bin"/></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8.wmf"/></Relationships>
</file>

<file path=ppt/slides/_rels/slide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80.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oleObject" Target="../embeddings/oleObject113.bin"/><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oleObject" Target="../embeddings/oleObject114.bin"/><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oleObject" Target="../embeddings/oleObject115.bin"/><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56.wmf"/><Relationship Id="rId2" Type="http://schemas.openxmlformats.org/officeDocument/2006/relationships/oleObject" Target="../embeddings/oleObject116.bin"/><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oleObject" Target="../embeddings/oleObject117.bin"/><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59.w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60.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wmf"/></Relationships>
</file>

<file path=ppt/slides/_rels/slide90.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oleObject" Target="../embeddings/oleObject120.bin"/><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oleObject" Target="../embeddings/oleObject121.bin"/><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oleObject" Target="../embeddings/oleObject122.bin"/><Relationship Id="rId1" Type="http://schemas.openxmlformats.org/officeDocument/2006/relationships/slideLayout" Target="../slideLayouts/slideLayout2.xml"/><Relationship Id="rId5" Type="http://schemas.openxmlformats.org/officeDocument/2006/relationships/image" Target="../media/image165.wmf"/><Relationship Id="rId4" Type="http://schemas.openxmlformats.org/officeDocument/2006/relationships/oleObject" Target="../embeddings/oleObject123.bin"/></Relationships>
</file>

<file path=ppt/slides/_rels/slide95.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oleObject" Target="../embeddings/oleObject124.bin"/><Relationship Id="rId1" Type="http://schemas.openxmlformats.org/officeDocument/2006/relationships/slideLayout" Target="../slideLayouts/slideLayout2.xml"/><Relationship Id="rId5" Type="http://schemas.openxmlformats.org/officeDocument/2006/relationships/image" Target="../media/image167.wmf"/><Relationship Id="rId4" Type="http://schemas.openxmlformats.org/officeDocument/2006/relationships/oleObject" Target="../embeddings/oleObject125.bin"/></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69.wmf"/></Relationships>
</file>

<file path=ppt/slides/_rels/slide9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E0D584E-A023-4351-918E-79F88360C373}"/>
              </a:ext>
            </a:extLst>
          </p:cNvPr>
          <p:cNvSpPr txBox="1"/>
          <p:nvPr/>
        </p:nvSpPr>
        <p:spPr>
          <a:xfrm>
            <a:off x="2555776" y="548680"/>
            <a:ext cx="4320480" cy="707886"/>
          </a:xfrm>
          <a:prstGeom prst="rect">
            <a:avLst/>
          </a:prstGeom>
          <a:noFill/>
        </p:spPr>
        <p:txBody>
          <a:bodyPr wrap="square" rtlCol="0">
            <a:spAutoFit/>
          </a:bodyPr>
          <a:lstStyle/>
          <a:p>
            <a:pPr algn="ctr"/>
            <a:r>
              <a:rPr lang="zh-CN" altLang="en-US" sz="4000" dirty="0"/>
              <a:t>第四章回顾</a:t>
            </a:r>
          </a:p>
        </p:txBody>
      </p:sp>
      <p:sp>
        <p:nvSpPr>
          <p:cNvPr id="3" name="文本框 2">
            <a:extLst>
              <a:ext uri="{FF2B5EF4-FFF2-40B4-BE49-F238E27FC236}">
                <a16:creationId xmlns:a16="http://schemas.microsoft.com/office/drawing/2014/main" id="{45E7C05C-A896-4883-8797-CF48DC08E4C0}"/>
              </a:ext>
            </a:extLst>
          </p:cNvPr>
          <p:cNvSpPr txBox="1"/>
          <p:nvPr/>
        </p:nvSpPr>
        <p:spPr>
          <a:xfrm>
            <a:off x="971600" y="1340768"/>
            <a:ext cx="7632848" cy="2308324"/>
          </a:xfrm>
          <a:prstGeom prst="rect">
            <a:avLst/>
          </a:prstGeom>
          <a:noFill/>
        </p:spPr>
        <p:txBody>
          <a:bodyPr wrap="square" rtlCol="0">
            <a:spAutoFit/>
          </a:bodyPr>
          <a:lstStyle/>
          <a:p>
            <a:pPr marL="342900" indent="-342900">
              <a:buAutoNum type="arabicPeriod"/>
            </a:pPr>
            <a:r>
              <a:rPr lang="zh-CN" altLang="en-US" sz="3600" dirty="0"/>
              <a:t>控制系统对参数变化的灵敏度</a:t>
            </a:r>
            <a:endParaRPr lang="en-US" altLang="zh-CN" sz="3600" dirty="0"/>
          </a:p>
          <a:p>
            <a:pPr marL="342900" indent="-342900">
              <a:buAutoNum type="arabicPeriod"/>
            </a:pPr>
            <a:r>
              <a:rPr lang="zh-CN" altLang="en-US" sz="3600" dirty="0"/>
              <a:t>扰动信号的影响</a:t>
            </a:r>
            <a:endParaRPr lang="en-US" altLang="zh-CN" sz="3600" dirty="0"/>
          </a:p>
          <a:p>
            <a:pPr marL="342900" indent="-342900">
              <a:buAutoNum type="arabicPeriod"/>
            </a:pPr>
            <a:r>
              <a:rPr lang="zh-CN" altLang="en-US" sz="3600" dirty="0"/>
              <a:t>瞬态响应的控制</a:t>
            </a:r>
            <a:endParaRPr lang="en-US" altLang="zh-CN" sz="3600" dirty="0"/>
          </a:p>
          <a:p>
            <a:pPr marL="342900" indent="-342900">
              <a:buAutoNum type="arabicPeriod"/>
            </a:pPr>
            <a:r>
              <a:rPr lang="zh-CN" altLang="en-US" sz="3600" dirty="0"/>
              <a:t>稳态偏差</a:t>
            </a:r>
          </a:p>
        </p:txBody>
      </p:sp>
    </p:spTree>
    <p:extLst>
      <p:ext uri="{BB962C8B-B14F-4D97-AF65-F5344CB8AC3E}">
        <p14:creationId xmlns:p14="http://schemas.microsoft.com/office/powerpoint/2010/main" val="2374813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270339">
            <a:extLst>
              <a:ext uri="{FF2B5EF4-FFF2-40B4-BE49-F238E27FC236}">
                <a16:creationId xmlns:a16="http://schemas.microsoft.com/office/drawing/2014/main" id="{9C7B5058-AF92-47FC-BE65-5957630A1B79}"/>
              </a:ext>
            </a:extLst>
          </p:cNvPr>
          <p:cNvSpPr>
            <a:spLocks noChangeArrowheads="1"/>
          </p:cNvSpPr>
          <p:nvPr/>
        </p:nvSpPr>
        <p:spPr bwMode="auto">
          <a:xfrm>
            <a:off x="1547813" y="122238"/>
            <a:ext cx="6072187"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5.2 </a:t>
            </a:r>
            <a:r>
              <a:rPr lang="zh-CN" altLang="zh-CN" sz="3200" b="1">
                <a:solidFill>
                  <a:schemeClr val="tx2"/>
                </a:solidFill>
              </a:rPr>
              <a:t>测试输入信号</a:t>
            </a:r>
            <a:endParaRPr lang="en-US" altLang="zh-CN" sz="3200" b="1">
              <a:solidFill>
                <a:schemeClr val="tx2"/>
              </a:solidFill>
            </a:endParaRPr>
          </a:p>
        </p:txBody>
      </p:sp>
      <p:sp>
        <p:nvSpPr>
          <p:cNvPr id="13315" name="矩形 270341">
            <a:extLst>
              <a:ext uri="{FF2B5EF4-FFF2-40B4-BE49-F238E27FC236}">
                <a16:creationId xmlns:a16="http://schemas.microsoft.com/office/drawing/2014/main" id="{B211C7AC-1E2F-4432-9460-A9F8C81D3B89}"/>
              </a:ext>
            </a:extLst>
          </p:cNvPr>
          <p:cNvSpPr>
            <a:spLocks noChangeArrowheads="1"/>
          </p:cNvSpPr>
          <p:nvPr/>
        </p:nvSpPr>
        <p:spPr bwMode="auto">
          <a:xfrm>
            <a:off x="468313" y="742950"/>
            <a:ext cx="8424862" cy="586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t>阶跃输入的积分是斜坡输入；斜坡输入的微分是阶跃输入。单位阶跃输入的积分是单位斜坡输入；单位斜坡输入的微分是单位阶跃输入</a:t>
            </a:r>
          </a:p>
          <a:p>
            <a:pPr eaLnBrk="1" hangingPunct="1">
              <a:lnSpc>
                <a:spcPct val="150000"/>
              </a:lnSpc>
            </a:pPr>
            <a:r>
              <a:rPr lang="zh-CN" altLang="en-US" sz="2400" b="1"/>
              <a:t>对于线性系统，阶跃响应的积分是斜坡响应，斜坡响应的微分是阶跃响应；单位阶跃响应的积分是单位斜坡响应，单位斜坡响应的微分是单位阶跃响应</a:t>
            </a:r>
          </a:p>
          <a:p>
            <a:pPr eaLnBrk="1" hangingPunct="1">
              <a:lnSpc>
                <a:spcPct val="150000"/>
              </a:lnSpc>
            </a:pPr>
            <a:r>
              <a:rPr lang="zh-CN" altLang="en-US" sz="2400" b="1"/>
              <a:t>过程控制、运动控制中都经常使用阶跃输入，运动控制中还经常使用斜坡输入</a:t>
            </a:r>
          </a:p>
          <a:p>
            <a:pPr eaLnBrk="1" hangingPunct="1">
              <a:lnSpc>
                <a:spcPct val="150000"/>
              </a:lnSpc>
            </a:pPr>
            <a:r>
              <a:rPr lang="zh-CN" altLang="en-US" sz="2400" b="1"/>
              <a:t>运动控制中，阶跃输入常常称为位置输入，斜坡输入常常称为等速度输入</a:t>
            </a:r>
          </a:p>
        </p:txBody>
      </p:sp>
      <p:sp>
        <p:nvSpPr>
          <p:cNvPr id="13316" name="灯片编号占位符 1">
            <a:extLst>
              <a:ext uri="{FF2B5EF4-FFF2-40B4-BE49-F238E27FC236}">
                <a16:creationId xmlns:a16="http://schemas.microsoft.com/office/drawing/2014/main" id="{C8B16402-F7C6-4EE9-9AEF-7FA1621BC57E}"/>
              </a:ext>
            </a:extLst>
          </p:cNvPr>
          <p:cNvSpPr txBox="1">
            <a:spLocks/>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CAA990AA-CD6C-4D0E-AE84-6ED41CCC4489}" type="slidenum">
              <a:rPr lang="zh-CN" altLang="en-US" sz="1400"/>
              <a:pPr algn="r" eaLnBrk="1" hangingPunct="1">
                <a:lnSpc>
                  <a:spcPct val="100000"/>
                </a:lnSpc>
                <a:spcBef>
                  <a:spcPct val="0"/>
                </a:spcBef>
                <a:buClrTx/>
                <a:buFont typeface="Arial" panose="020B0604020202020204" pitchFamily="34" charset="0"/>
                <a:buNone/>
              </a:pPr>
              <a:t>10</a:t>
            </a:fld>
            <a:endParaRPr lang="zh-CN" altLang="en-US" sz="14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矩形 197635">
            <a:extLst>
              <a:ext uri="{FF2B5EF4-FFF2-40B4-BE49-F238E27FC236}">
                <a16:creationId xmlns:a16="http://schemas.microsoft.com/office/drawing/2014/main" id="{D27CD765-E84E-4AF9-B01E-8986A4DACB31}"/>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39267" name="对象 197636">
            <a:extLst>
              <a:ext uri="{FF2B5EF4-FFF2-40B4-BE49-F238E27FC236}">
                <a16:creationId xmlns:a16="http://schemas.microsoft.com/office/drawing/2014/main" id="{00939D6D-FD26-4AF0-933E-B8D59EDA1C38}"/>
              </a:ext>
            </a:extLst>
          </p:cNvPr>
          <p:cNvGraphicFramePr>
            <a:graphicFrameLocks noChangeAspect="1"/>
          </p:cNvGraphicFramePr>
          <p:nvPr/>
        </p:nvGraphicFramePr>
        <p:xfrm>
          <a:off x="1598613" y="1354138"/>
          <a:ext cx="6294437" cy="4767262"/>
        </p:xfrm>
        <a:graphic>
          <a:graphicData uri="http://schemas.openxmlformats.org/presentationml/2006/ole">
            <mc:AlternateContent xmlns:mc="http://schemas.openxmlformats.org/markup-compatibility/2006">
              <mc:Choice xmlns:v="urn:schemas-microsoft-com:vml" Requires="v">
                <p:oleObj r:id="rId2" imgW="3327400" imgH="2616200" progId="Equation.DSMT4">
                  <p:embed/>
                </p:oleObj>
              </mc:Choice>
              <mc:Fallback>
                <p:oleObj r:id="rId2" imgW="3327400" imgH="2616200" progId="Equation.DSMT4">
                  <p:embed/>
                  <p:pic>
                    <p:nvPicPr>
                      <p:cNvPr id="0" name="对象 1976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613" y="1354138"/>
                        <a:ext cx="6294437" cy="476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9268" name="灯片编号占位符 1">
            <a:extLst>
              <a:ext uri="{FF2B5EF4-FFF2-40B4-BE49-F238E27FC236}">
                <a16:creationId xmlns:a16="http://schemas.microsoft.com/office/drawing/2014/main" id="{612DC1FB-35EC-4373-BAB5-90771FE5F164}"/>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9B5486C9-1562-497B-9E3E-4AED9417EEFF}" type="slidenum">
              <a:rPr lang="zh-CN" altLang="en-US" sz="1400"/>
              <a:pPr algn="r" eaLnBrk="1" hangingPunct="1">
                <a:lnSpc>
                  <a:spcPct val="100000"/>
                </a:lnSpc>
                <a:spcBef>
                  <a:spcPct val="0"/>
                </a:spcBef>
                <a:buClrTx/>
                <a:buFont typeface="Arial" panose="020B0604020202020204" pitchFamily="34" charset="0"/>
                <a:buNone/>
              </a:pPr>
              <a:t>100</a:t>
            </a:fld>
            <a:endParaRPr lang="zh-CN" altLang="en-US" sz="1400"/>
          </a:p>
        </p:txBody>
      </p:sp>
      <p:sp>
        <p:nvSpPr>
          <p:cNvPr id="139269" name="矩形 362503">
            <a:extLst>
              <a:ext uri="{FF2B5EF4-FFF2-40B4-BE49-F238E27FC236}">
                <a16:creationId xmlns:a16="http://schemas.microsoft.com/office/drawing/2014/main" id="{7FD5D2D0-B0EB-435C-A698-632BF5A88585}"/>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矩形 385025">
            <a:extLst>
              <a:ext uri="{FF2B5EF4-FFF2-40B4-BE49-F238E27FC236}">
                <a16:creationId xmlns:a16="http://schemas.microsoft.com/office/drawing/2014/main" id="{CCC7102E-F994-41AE-B98B-4E74F1BA61CA}"/>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40291" name="对象 385026">
            <a:extLst>
              <a:ext uri="{FF2B5EF4-FFF2-40B4-BE49-F238E27FC236}">
                <a16:creationId xmlns:a16="http://schemas.microsoft.com/office/drawing/2014/main" id="{078BC1A0-538C-4696-AB92-126EE18F08D2}"/>
              </a:ext>
            </a:extLst>
          </p:cNvPr>
          <p:cNvGraphicFramePr>
            <a:graphicFrameLocks noChangeAspect="1"/>
          </p:cNvGraphicFramePr>
          <p:nvPr/>
        </p:nvGraphicFramePr>
        <p:xfrm>
          <a:off x="1543050" y="1443038"/>
          <a:ext cx="6273800" cy="4579937"/>
        </p:xfrm>
        <a:graphic>
          <a:graphicData uri="http://schemas.openxmlformats.org/presentationml/2006/ole">
            <mc:AlternateContent xmlns:mc="http://schemas.openxmlformats.org/markup-compatibility/2006">
              <mc:Choice xmlns:v="urn:schemas-microsoft-com:vml" Requires="v">
                <p:oleObj r:id="rId2" imgW="3568700" imgH="2616200" progId="Equation.DSMT4">
                  <p:embed/>
                </p:oleObj>
              </mc:Choice>
              <mc:Fallback>
                <p:oleObj r:id="rId2" imgW="3568700" imgH="2616200" progId="Equation.DSMT4">
                  <p:embed/>
                  <p:pic>
                    <p:nvPicPr>
                      <p:cNvPr id="0" name="对象 3850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1443038"/>
                        <a:ext cx="6273800" cy="45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0292" name="灯片编号占位符 1">
            <a:extLst>
              <a:ext uri="{FF2B5EF4-FFF2-40B4-BE49-F238E27FC236}">
                <a16:creationId xmlns:a16="http://schemas.microsoft.com/office/drawing/2014/main" id="{AA2C92FD-01D0-4CAE-BBEF-64C57A75FEBD}"/>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64CAA342-627A-4347-B682-42B72DF7EE32}" type="slidenum">
              <a:rPr lang="zh-CN" altLang="en-US" sz="1400"/>
              <a:pPr algn="r" eaLnBrk="1" hangingPunct="1">
                <a:lnSpc>
                  <a:spcPct val="100000"/>
                </a:lnSpc>
                <a:spcBef>
                  <a:spcPct val="0"/>
                </a:spcBef>
                <a:buClrTx/>
                <a:buFont typeface="Arial" panose="020B0604020202020204" pitchFamily="34" charset="0"/>
                <a:buNone/>
              </a:pPr>
              <a:t>101</a:t>
            </a:fld>
            <a:endParaRPr lang="zh-CN" altLang="en-US" sz="1400"/>
          </a:p>
        </p:txBody>
      </p:sp>
      <p:sp>
        <p:nvSpPr>
          <p:cNvPr id="140293" name="矩形 362503">
            <a:extLst>
              <a:ext uri="{FF2B5EF4-FFF2-40B4-BE49-F238E27FC236}">
                <a16:creationId xmlns:a16="http://schemas.microsoft.com/office/drawing/2014/main" id="{2DFBAB29-EE92-4B60-8ABF-E4FAD05C36F8}"/>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矩形 386049">
            <a:extLst>
              <a:ext uri="{FF2B5EF4-FFF2-40B4-BE49-F238E27FC236}">
                <a16:creationId xmlns:a16="http://schemas.microsoft.com/office/drawing/2014/main" id="{1FECB1B8-A234-4135-9A83-46F3E9CF5F3D}"/>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41315" name="对象 386050">
            <a:extLst>
              <a:ext uri="{FF2B5EF4-FFF2-40B4-BE49-F238E27FC236}">
                <a16:creationId xmlns:a16="http://schemas.microsoft.com/office/drawing/2014/main" id="{2A5D201F-72BA-48F7-8A8A-40E47E1F7623}"/>
              </a:ext>
            </a:extLst>
          </p:cNvPr>
          <p:cNvGraphicFramePr>
            <a:graphicFrameLocks noChangeAspect="1"/>
          </p:cNvGraphicFramePr>
          <p:nvPr>
            <p:extLst>
              <p:ext uri="{D42A27DB-BD31-4B8C-83A1-F6EECF244321}">
                <p14:modId xmlns:p14="http://schemas.microsoft.com/office/powerpoint/2010/main" val="3874142563"/>
              </p:ext>
            </p:extLst>
          </p:nvPr>
        </p:nvGraphicFramePr>
        <p:xfrm>
          <a:off x="2267744" y="1340768"/>
          <a:ext cx="5508625" cy="4887913"/>
        </p:xfrm>
        <a:graphic>
          <a:graphicData uri="http://schemas.openxmlformats.org/presentationml/2006/ole">
            <mc:AlternateContent xmlns:mc="http://schemas.openxmlformats.org/markup-compatibility/2006">
              <mc:Choice xmlns:v="urn:schemas-microsoft-com:vml" Requires="v">
                <p:oleObj r:id="rId3" imgW="3048000" imgH="2717800" progId="Equation.DSMT4">
                  <p:embed/>
                </p:oleObj>
              </mc:Choice>
              <mc:Fallback>
                <p:oleObj r:id="rId3" imgW="3048000" imgH="2717800" progId="Equation.DSMT4">
                  <p:embed/>
                  <p:pic>
                    <p:nvPicPr>
                      <p:cNvPr id="0" name="对象 3860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1340768"/>
                        <a:ext cx="5508625" cy="488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1316" name="灯片编号占位符 1">
            <a:extLst>
              <a:ext uri="{FF2B5EF4-FFF2-40B4-BE49-F238E27FC236}">
                <a16:creationId xmlns:a16="http://schemas.microsoft.com/office/drawing/2014/main" id="{425818E8-E382-4F71-81E6-AC0A42E81516}"/>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F46C5CD4-AE9A-4267-AD11-80ED124EA376}" type="slidenum">
              <a:rPr lang="zh-CN" altLang="en-US" sz="1400"/>
              <a:pPr algn="r" eaLnBrk="1" hangingPunct="1">
                <a:lnSpc>
                  <a:spcPct val="100000"/>
                </a:lnSpc>
                <a:spcBef>
                  <a:spcPct val="0"/>
                </a:spcBef>
                <a:buClrTx/>
                <a:buFont typeface="Arial" panose="020B0604020202020204" pitchFamily="34" charset="0"/>
                <a:buNone/>
              </a:pPr>
              <a:t>102</a:t>
            </a:fld>
            <a:endParaRPr lang="zh-CN" altLang="en-US" sz="1400"/>
          </a:p>
        </p:txBody>
      </p:sp>
      <p:sp>
        <p:nvSpPr>
          <p:cNvPr id="141317" name="矩形 362503">
            <a:extLst>
              <a:ext uri="{FF2B5EF4-FFF2-40B4-BE49-F238E27FC236}">
                <a16:creationId xmlns:a16="http://schemas.microsoft.com/office/drawing/2014/main" id="{E7ADA2D1-9248-4F84-BF08-4FB3A8383FA8}"/>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
        <p:nvSpPr>
          <p:cNvPr id="7" name="矩形 6">
            <a:extLst>
              <a:ext uri="{FF2B5EF4-FFF2-40B4-BE49-F238E27FC236}">
                <a16:creationId xmlns:a16="http://schemas.microsoft.com/office/drawing/2014/main" id="{DF9645A9-3E1D-4975-BF44-4ED5850F8479}"/>
              </a:ext>
            </a:extLst>
          </p:cNvPr>
          <p:cNvSpPr/>
          <p:nvPr/>
        </p:nvSpPr>
        <p:spPr>
          <a:xfrm>
            <a:off x="9612560" y="2840594"/>
            <a:ext cx="1991251" cy="369332"/>
          </a:xfrm>
          <a:prstGeom prst="rect">
            <a:avLst/>
          </a:prstGeom>
        </p:spPr>
        <p:txBody>
          <a:bodyPr wrap="none">
            <a:spAutoFit/>
          </a:bodyPr>
          <a:lstStyle/>
          <a:p>
            <a:r>
              <a:rPr lang="en-US" altLang="zh-CN" dirty="0">
                <a:solidFill>
                  <a:srgbClr val="4D5156"/>
                </a:solidFill>
                <a:latin typeface="arial" panose="020B0604020202020204" pitchFamily="34" charset="0"/>
              </a:rPr>
              <a:t>sin²</a:t>
            </a:r>
            <a:r>
              <a:rPr lang="el-GR" altLang="zh-CN" dirty="0">
                <a:solidFill>
                  <a:srgbClr val="4D5156"/>
                </a:solidFill>
                <a:latin typeface="arial" panose="020B0604020202020204" pitchFamily="34" charset="0"/>
              </a:rPr>
              <a:t>α=(1-</a:t>
            </a:r>
            <a:r>
              <a:rPr lang="en-US" altLang="zh-CN" dirty="0">
                <a:solidFill>
                  <a:srgbClr val="4D5156"/>
                </a:solidFill>
                <a:latin typeface="arial" panose="020B0604020202020204" pitchFamily="34" charset="0"/>
              </a:rPr>
              <a:t>cos2a)/2</a:t>
            </a:r>
            <a:endParaRPr lang="zh-CN" alt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矩形 387073">
            <a:extLst>
              <a:ext uri="{FF2B5EF4-FFF2-40B4-BE49-F238E27FC236}">
                <a16:creationId xmlns:a16="http://schemas.microsoft.com/office/drawing/2014/main" id="{ED57A9F8-76BA-48F4-9D4E-7FAA4947C3BE}"/>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42339" name="对象 387074">
            <a:extLst>
              <a:ext uri="{FF2B5EF4-FFF2-40B4-BE49-F238E27FC236}">
                <a16:creationId xmlns:a16="http://schemas.microsoft.com/office/drawing/2014/main" id="{D8EC739A-16CC-456A-90E8-EE43F67A3BFD}"/>
              </a:ext>
            </a:extLst>
          </p:cNvPr>
          <p:cNvGraphicFramePr>
            <a:graphicFrameLocks noChangeAspect="1"/>
          </p:cNvGraphicFramePr>
          <p:nvPr/>
        </p:nvGraphicFramePr>
        <p:xfrm>
          <a:off x="1565275" y="1331913"/>
          <a:ext cx="6013450" cy="4881562"/>
        </p:xfrm>
        <a:graphic>
          <a:graphicData uri="http://schemas.openxmlformats.org/presentationml/2006/ole">
            <mc:AlternateContent xmlns:mc="http://schemas.openxmlformats.org/markup-compatibility/2006">
              <mc:Choice xmlns:v="urn:schemas-microsoft-com:vml" Requires="v">
                <p:oleObj r:id="rId2" imgW="3378200" imgH="2755900" progId="Equation.DSMT4">
                  <p:embed/>
                </p:oleObj>
              </mc:Choice>
              <mc:Fallback>
                <p:oleObj r:id="rId2" imgW="3378200" imgH="2755900" progId="Equation.DSMT4">
                  <p:embed/>
                  <p:pic>
                    <p:nvPicPr>
                      <p:cNvPr id="0" name="对象 387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275" y="1331913"/>
                        <a:ext cx="6013450" cy="488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2340" name="灯片编号占位符 1">
            <a:extLst>
              <a:ext uri="{FF2B5EF4-FFF2-40B4-BE49-F238E27FC236}">
                <a16:creationId xmlns:a16="http://schemas.microsoft.com/office/drawing/2014/main" id="{352769B6-6372-46EE-8D67-6014C5E45A2B}"/>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87E5EA02-7CF6-48EF-B83D-7C0B342055B4}" type="slidenum">
              <a:rPr lang="zh-CN" altLang="en-US" sz="1400"/>
              <a:pPr algn="r" eaLnBrk="1" hangingPunct="1">
                <a:lnSpc>
                  <a:spcPct val="100000"/>
                </a:lnSpc>
                <a:spcBef>
                  <a:spcPct val="0"/>
                </a:spcBef>
                <a:buClrTx/>
                <a:buFont typeface="Arial" panose="020B0604020202020204" pitchFamily="34" charset="0"/>
                <a:buNone/>
              </a:pPr>
              <a:t>103</a:t>
            </a:fld>
            <a:endParaRPr lang="zh-CN" altLang="en-US" sz="1400"/>
          </a:p>
        </p:txBody>
      </p:sp>
      <p:sp>
        <p:nvSpPr>
          <p:cNvPr id="142341" name="矩形 362503">
            <a:extLst>
              <a:ext uri="{FF2B5EF4-FFF2-40B4-BE49-F238E27FC236}">
                <a16:creationId xmlns:a16="http://schemas.microsoft.com/office/drawing/2014/main" id="{5625A403-675A-4703-92A8-B0A7A0264F24}"/>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矩形 388097">
            <a:extLst>
              <a:ext uri="{FF2B5EF4-FFF2-40B4-BE49-F238E27FC236}">
                <a16:creationId xmlns:a16="http://schemas.microsoft.com/office/drawing/2014/main" id="{8511F685-2418-462A-B7E6-14FC1E918502}"/>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43363" name="对象 388098">
            <a:extLst>
              <a:ext uri="{FF2B5EF4-FFF2-40B4-BE49-F238E27FC236}">
                <a16:creationId xmlns:a16="http://schemas.microsoft.com/office/drawing/2014/main" id="{1A54350F-FC64-4D40-99BC-AAFDBBB3B628}"/>
              </a:ext>
            </a:extLst>
          </p:cNvPr>
          <p:cNvGraphicFramePr>
            <a:graphicFrameLocks noChangeAspect="1"/>
          </p:cNvGraphicFramePr>
          <p:nvPr/>
        </p:nvGraphicFramePr>
        <p:xfrm>
          <a:off x="1581150" y="1508125"/>
          <a:ext cx="6097588" cy="4432300"/>
        </p:xfrm>
        <a:graphic>
          <a:graphicData uri="http://schemas.openxmlformats.org/presentationml/2006/ole">
            <mc:AlternateContent xmlns:mc="http://schemas.openxmlformats.org/markup-compatibility/2006">
              <mc:Choice xmlns:v="urn:schemas-microsoft-com:vml" Requires="v">
                <p:oleObj r:id="rId2" imgW="3721100" imgH="2717800" progId="Equation.DSMT4">
                  <p:embed/>
                </p:oleObj>
              </mc:Choice>
              <mc:Fallback>
                <p:oleObj r:id="rId2" imgW="3721100" imgH="2717800" progId="Equation.DSMT4">
                  <p:embed/>
                  <p:pic>
                    <p:nvPicPr>
                      <p:cNvPr id="0" name="对象 3880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1508125"/>
                        <a:ext cx="6097588"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3364" name="灯片编号占位符 1">
            <a:extLst>
              <a:ext uri="{FF2B5EF4-FFF2-40B4-BE49-F238E27FC236}">
                <a16:creationId xmlns:a16="http://schemas.microsoft.com/office/drawing/2014/main" id="{B0E33C95-9928-46A1-9E3C-08981D3392BA}"/>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A11C3E59-2884-4C96-B9C4-41626D2D7D26}" type="slidenum">
              <a:rPr lang="zh-CN" altLang="en-US" sz="1400"/>
              <a:pPr algn="r" eaLnBrk="1" hangingPunct="1">
                <a:lnSpc>
                  <a:spcPct val="100000"/>
                </a:lnSpc>
                <a:spcBef>
                  <a:spcPct val="0"/>
                </a:spcBef>
                <a:buClrTx/>
                <a:buFont typeface="Arial" panose="020B0604020202020204" pitchFamily="34" charset="0"/>
                <a:buNone/>
              </a:pPr>
              <a:t>104</a:t>
            </a:fld>
            <a:endParaRPr lang="zh-CN" altLang="en-US" sz="1400"/>
          </a:p>
        </p:txBody>
      </p:sp>
      <p:sp>
        <p:nvSpPr>
          <p:cNvPr id="143365" name="矩形 362503">
            <a:extLst>
              <a:ext uri="{FF2B5EF4-FFF2-40B4-BE49-F238E27FC236}">
                <a16:creationId xmlns:a16="http://schemas.microsoft.com/office/drawing/2014/main" id="{719F3DCD-CC58-42CC-A8B6-C279A53247F1}"/>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矩形 389121">
            <a:extLst>
              <a:ext uri="{FF2B5EF4-FFF2-40B4-BE49-F238E27FC236}">
                <a16:creationId xmlns:a16="http://schemas.microsoft.com/office/drawing/2014/main" id="{3CE12FEB-65F3-4006-B5D6-4FBB55465818}"/>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44387" name="对象 389122">
            <a:extLst>
              <a:ext uri="{FF2B5EF4-FFF2-40B4-BE49-F238E27FC236}">
                <a16:creationId xmlns:a16="http://schemas.microsoft.com/office/drawing/2014/main" id="{F574E527-9ABB-43CD-B3E2-0E9D307A1AE6}"/>
              </a:ext>
            </a:extLst>
          </p:cNvPr>
          <p:cNvGraphicFramePr>
            <a:graphicFrameLocks noChangeAspect="1"/>
          </p:cNvGraphicFramePr>
          <p:nvPr/>
        </p:nvGraphicFramePr>
        <p:xfrm>
          <a:off x="1701800" y="1384300"/>
          <a:ext cx="6162675" cy="4727575"/>
        </p:xfrm>
        <a:graphic>
          <a:graphicData uri="http://schemas.openxmlformats.org/presentationml/2006/ole">
            <mc:AlternateContent xmlns:mc="http://schemas.openxmlformats.org/markup-compatibility/2006">
              <mc:Choice xmlns:v="urn:schemas-microsoft-com:vml" Requires="v">
                <p:oleObj r:id="rId2" imgW="3429000" imgH="2641600" progId="Equation.DSMT4">
                  <p:embed/>
                </p:oleObj>
              </mc:Choice>
              <mc:Fallback>
                <p:oleObj r:id="rId2" imgW="3429000" imgH="2641600" progId="Equation.DSMT4">
                  <p:embed/>
                  <p:pic>
                    <p:nvPicPr>
                      <p:cNvPr id="0" name="对象 3891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800" y="1384300"/>
                        <a:ext cx="6162675"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4388" name="灯片编号占位符 1">
            <a:extLst>
              <a:ext uri="{FF2B5EF4-FFF2-40B4-BE49-F238E27FC236}">
                <a16:creationId xmlns:a16="http://schemas.microsoft.com/office/drawing/2014/main" id="{FC5787A5-B85E-4070-AA43-B880C1AB36C3}"/>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69157091-5E3F-412E-95C8-058CF6478C65}" type="slidenum">
              <a:rPr lang="zh-CN" altLang="en-US" sz="1400"/>
              <a:pPr algn="r" eaLnBrk="1" hangingPunct="1">
                <a:lnSpc>
                  <a:spcPct val="100000"/>
                </a:lnSpc>
                <a:spcBef>
                  <a:spcPct val="0"/>
                </a:spcBef>
                <a:buClrTx/>
                <a:buFont typeface="Arial" panose="020B0604020202020204" pitchFamily="34" charset="0"/>
                <a:buNone/>
              </a:pPr>
              <a:t>105</a:t>
            </a:fld>
            <a:endParaRPr lang="zh-CN" altLang="en-US" sz="1400"/>
          </a:p>
        </p:txBody>
      </p:sp>
      <p:sp>
        <p:nvSpPr>
          <p:cNvPr id="144389" name="矩形 362503">
            <a:extLst>
              <a:ext uri="{FF2B5EF4-FFF2-40B4-BE49-F238E27FC236}">
                <a16:creationId xmlns:a16="http://schemas.microsoft.com/office/drawing/2014/main" id="{D4ACDA74-5287-46FD-B2E1-51C91C8BED37}"/>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文本占位符 390146">
            <a:extLst>
              <a:ext uri="{FF2B5EF4-FFF2-40B4-BE49-F238E27FC236}">
                <a16:creationId xmlns:a16="http://schemas.microsoft.com/office/drawing/2014/main" id="{E3D18927-CDD7-40CF-9201-9B49C212ED71}"/>
              </a:ext>
            </a:extLst>
          </p:cNvPr>
          <p:cNvSpPr>
            <a:spLocks noGrp="1" noChangeArrowheads="1"/>
          </p:cNvSpPr>
          <p:nvPr>
            <p:ph idx="1"/>
          </p:nvPr>
        </p:nvSpPr>
        <p:spPr>
          <a:xfrm>
            <a:off x="457200" y="1050925"/>
            <a:ext cx="7988300" cy="1079500"/>
          </a:xfrm>
        </p:spPr>
        <p:txBody>
          <a:bodyPr/>
          <a:lstStyle/>
          <a:p>
            <a:pPr eaLnBrk="1" hangingPunct="1">
              <a:lnSpc>
                <a:spcPct val="150000"/>
              </a:lnSpc>
              <a:spcBef>
                <a:spcPct val="0"/>
              </a:spcBef>
            </a:pPr>
            <a:r>
              <a:rPr lang="zh-CN" altLang="en-US" sz="2400" b="1">
                <a:latin typeface="Times New Roman" panose="02020603050405020304" pitchFamily="18" charset="0"/>
              </a:rPr>
              <a:t>如果</a:t>
            </a:r>
            <a:r>
              <a:rPr lang="en-US" altLang="zh-CN" sz="2400" b="1">
                <a:latin typeface="Times New Roman" panose="02020603050405020304" pitchFamily="18" charset="0"/>
              </a:rPr>
              <a:t>ISE</a:t>
            </a:r>
            <a:r>
              <a:rPr lang="zh-CN" altLang="en-US" sz="2400" b="1">
                <a:latin typeface="Times New Roman" panose="02020603050405020304" pitchFamily="18" charset="0"/>
              </a:rPr>
              <a:t>的</a:t>
            </a:r>
            <a:r>
              <a:rPr lang="zh-CN" altLang="en-US" sz="2400" b="1"/>
              <a:t>极小值存在，应当是在</a:t>
            </a:r>
            <a:r>
              <a:rPr lang="en-US" altLang="zh-CN" sz="2400" b="1">
                <a:latin typeface="Times New Roman" panose="02020603050405020304" pitchFamily="18" charset="0"/>
              </a:rPr>
              <a:t>ISE</a:t>
            </a:r>
            <a:r>
              <a:rPr lang="zh-CN" altLang="en-US" sz="2400" b="1"/>
              <a:t>对</a:t>
            </a:r>
            <a:r>
              <a:rPr lang="en-US" altLang="zh-CN" sz="2400" b="1" i="1">
                <a:latin typeface="Times New Roman" panose="02020603050405020304" pitchFamily="18" charset="0"/>
              </a:rPr>
              <a:t>K</a:t>
            </a:r>
            <a:r>
              <a:rPr lang="en-US" altLang="zh-CN" sz="1800" b="1" i="1">
                <a:latin typeface="Times New Roman" panose="02020603050405020304" pitchFamily="18" charset="0"/>
              </a:rPr>
              <a:t>3</a:t>
            </a:r>
            <a:r>
              <a:rPr lang="zh-CN" altLang="en-US" sz="2400" b="1">
                <a:latin typeface="Times New Roman" panose="02020603050405020304" pitchFamily="18" charset="0"/>
              </a:rPr>
              <a:t>的一阶导数等于</a:t>
            </a:r>
            <a:r>
              <a:rPr lang="en-US" altLang="zh-CN" sz="2400" b="1">
                <a:latin typeface="Times New Roman" panose="02020603050405020304" pitchFamily="18" charset="0"/>
              </a:rPr>
              <a:t>0</a:t>
            </a:r>
            <a:r>
              <a:rPr lang="zh-CN" altLang="en-US" sz="2400" b="1">
                <a:latin typeface="Times New Roman" panose="02020603050405020304" pitchFamily="18" charset="0"/>
              </a:rPr>
              <a:t>的点上</a:t>
            </a:r>
          </a:p>
        </p:txBody>
      </p:sp>
      <p:sp>
        <p:nvSpPr>
          <p:cNvPr id="145411" name="矩形 390147">
            <a:extLst>
              <a:ext uri="{FF2B5EF4-FFF2-40B4-BE49-F238E27FC236}">
                <a16:creationId xmlns:a16="http://schemas.microsoft.com/office/drawing/2014/main" id="{959EE1D0-8BAC-405F-B596-198BF2DD0316}"/>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45412" name="对象 390148">
            <a:extLst>
              <a:ext uri="{FF2B5EF4-FFF2-40B4-BE49-F238E27FC236}">
                <a16:creationId xmlns:a16="http://schemas.microsoft.com/office/drawing/2014/main" id="{5B5E6F3D-2479-4027-9146-D74B92D4576A}"/>
              </a:ext>
            </a:extLst>
          </p:cNvPr>
          <p:cNvGraphicFramePr>
            <a:graphicFrameLocks noChangeAspect="1"/>
          </p:cNvGraphicFramePr>
          <p:nvPr/>
        </p:nvGraphicFramePr>
        <p:xfrm>
          <a:off x="2486025" y="2343150"/>
          <a:ext cx="4886325" cy="2708275"/>
        </p:xfrm>
        <a:graphic>
          <a:graphicData uri="http://schemas.openxmlformats.org/presentationml/2006/ole">
            <mc:AlternateContent xmlns:mc="http://schemas.openxmlformats.org/markup-compatibility/2006">
              <mc:Choice xmlns:v="urn:schemas-microsoft-com:vml" Requires="v">
                <p:oleObj r:id="rId2" imgW="2324100" imgH="1295400" progId="Equation.DSMT4">
                  <p:embed/>
                </p:oleObj>
              </mc:Choice>
              <mc:Fallback>
                <p:oleObj r:id="rId2" imgW="2324100" imgH="1295400" progId="Equation.DSMT4">
                  <p:embed/>
                  <p:pic>
                    <p:nvPicPr>
                      <p:cNvPr id="0" name="对象 3901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6025" y="2343150"/>
                        <a:ext cx="4886325"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5413" name="矩形 390149">
            <a:extLst>
              <a:ext uri="{FF2B5EF4-FFF2-40B4-BE49-F238E27FC236}">
                <a16:creationId xmlns:a16="http://schemas.microsoft.com/office/drawing/2014/main" id="{EAEF07E1-F583-4C89-AC2F-DA04BD152CEA}"/>
              </a:ext>
            </a:extLst>
          </p:cNvPr>
          <p:cNvSpPr>
            <a:spLocks noChangeArrowheads="1"/>
          </p:cNvSpPr>
          <p:nvPr/>
        </p:nvSpPr>
        <p:spPr bwMode="auto">
          <a:xfrm>
            <a:off x="468313" y="5157788"/>
            <a:ext cx="8037512"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400" b="1"/>
              <a:t>当</a:t>
            </a:r>
            <a:r>
              <a:rPr lang="en-US" altLang="zh-CN" sz="2400" b="1" i="1">
                <a:latin typeface="Times New Roman" panose="02020603050405020304" pitchFamily="18" charset="0"/>
              </a:rPr>
              <a:t>K</a:t>
            </a:r>
            <a:r>
              <a:rPr lang="en-US" altLang="zh-CN" sz="1800" b="1" i="1">
                <a:latin typeface="Times New Roman" panose="02020603050405020304" pitchFamily="18" charset="0"/>
              </a:rPr>
              <a:t>3</a:t>
            </a:r>
            <a:r>
              <a:rPr lang="en-US" altLang="zh-CN" sz="2400" b="1">
                <a:latin typeface="Times New Roman" panose="02020603050405020304" pitchFamily="18" charset="0"/>
              </a:rPr>
              <a:t>≈3.16</a:t>
            </a:r>
            <a:r>
              <a:rPr lang="zh-CN" altLang="en-US" sz="2400" b="1">
                <a:latin typeface="Times New Roman" panose="02020603050405020304" pitchFamily="18" charset="0"/>
              </a:rPr>
              <a:t>时，</a:t>
            </a:r>
            <a:r>
              <a:rPr lang="en-US" altLang="zh-CN" sz="2400" b="1">
                <a:latin typeface="Times New Roman" panose="02020603050405020304" pitchFamily="18" charset="0"/>
              </a:rPr>
              <a:t>ISE</a:t>
            </a:r>
            <a:r>
              <a:rPr lang="zh-CN" altLang="en-US" sz="2400" b="1">
                <a:latin typeface="Times New Roman" panose="02020603050405020304" pitchFamily="18" charset="0"/>
              </a:rPr>
              <a:t>达到极小值</a:t>
            </a:r>
            <a:r>
              <a:rPr lang="en-US" altLang="zh-CN" sz="2400" b="1">
                <a:latin typeface="Times New Roman" panose="02020603050405020304" pitchFamily="18" charset="0"/>
              </a:rPr>
              <a:t>0.63</a:t>
            </a:r>
            <a:r>
              <a:rPr lang="zh-CN" altLang="en-US" sz="2400" b="1">
                <a:latin typeface="Times New Roman" panose="02020603050405020304" pitchFamily="18" charset="0"/>
              </a:rPr>
              <a:t>，此时阻尼比</a:t>
            </a:r>
            <a:r>
              <a:rPr lang="el-GR" altLang="zh-CN" sz="2400" b="1">
                <a:latin typeface="宋体" panose="02010600030101010101" pitchFamily="2" charset="-122"/>
              </a:rPr>
              <a:t>ζ</a:t>
            </a:r>
            <a:r>
              <a:rPr lang="el-GR" altLang="zh-CN" sz="2400" b="1">
                <a:latin typeface="Times New Roman" panose="02020603050405020304" pitchFamily="18" charset="0"/>
              </a:rPr>
              <a:t>=0.50</a:t>
            </a:r>
          </a:p>
        </p:txBody>
      </p:sp>
      <p:sp>
        <p:nvSpPr>
          <p:cNvPr id="145414" name="灯片编号占位符 1">
            <a:extLst>
              <a:ext uri="{FF2B5EF4-FFF2-40B4-BE49-F238E27FC236}">
                <a16:creationId xmlns:a16="http://schemas.microsoft.com/office/drawing/2014/main" id="{28DD6D81-7D7E-4818-931E-0482B3091B2C}"/>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FCA1AC47-E7D5-435C-ABB0-2AA6294BB5D5}" type="slidenum">
              <a:rPr lang="zh-CN" altLang="en-US" sz="1400"/>
              <a:pPr algn="r" eaLnBrk="1" hangingPunct="1">
                <a:lnSpc>
                  <a:spcPct val="100000"/>
                </a:lnSpc>
                <a:spcBef>
                  <a:spcPct val="0"/>
                </a:spcBef>
                <a:buClrTx/>
                <a:buFont typeface="Arial" panose="020B0604020202020204" pitchFamily="34" charset="0"/>
                <a:buNone/>
              </a:pPr>
              <a:t>106</a:t>
            </a:fld>
            <a:endParaRPr lang="zh-CN" altLang="en-US" sz="1400"/>
          </a:p>
        </p:txBody>
      </p:sp>
      <p:sp>
        <p:nvSpPr>
          <p:cNvPr id="145415" name="矩形 362503">
            <a:extLst>
              <a:ext uri="{FF2B5EF4-FFF2-40B4-BE49-F238E27FC236}">
                <a16:creationId xmlns:a16="http://schemas.microsoft.com/office/drawing/2014/main" id="{AF78044F-4BDE-4A47-B446-CE321A383C0A}"/>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文本占位符 199682">
            <a:extLst>
              <a:ext uri="{FF2B5EF4-FFF2-40B4-BE49-F238E27FC236}">
                <a16:creationId xmlns:a16="http://schemas.microsoft.com/office/drawing/2014/main" id="{E6EA101C-A3AB-4C00-8C28-8D8AA27B3D78}"/>
              </a:ext>
            </a:extLst>
          </p:cNvPr>
          <p:cNvSpPr>
            <a:spLocks noGrp="1" noChangeArrowheads="1"/>
          </p:cNvSpPr>
          <p:nvPr>
            <p:ph type="body" sz="half" idx="1"/>
          </p:nvPr>
        </p:nvSpPr>
        <p:spPr>
          <a:xfrm>
            <a:off x="600075" y="1050925"/>
            <a:ext cx="8013700" cy="2016125"/>
          </a:xfrm>
        </p:spPr>
        <p:txBody>
          <a:bodyPr/>
          <a:lstStyle/>
          <a:p>
            <a:pPr eaLnBrk="1" hangingPunct="1">
              <a:lnSpc>
                <a:spcPct val="150000"/>
              </a:lnSpc>
              <a:spcBef>
                <a:spcPct val="0"/>
              </a:spcBef>
            </a:pPr>
            <a:r>
              <a:rPr lang="zh-CN" altLang="en-US" sz="2200" b="1">
                <a:latin typeface="Times New Roman" panose="02020603050405020304" pitchFamily="18" charset="0"/>
              </a:rPr>
              <a:t>当</a:t>
            </a:r>
            <a:r>
              <a:rPr lang="en-US" altLang="zh-CN" sz="2200" b="1" i="1">
                <a:latin typeface="Times New Roman" panose="02020603050405020304" pitchFamily="18" charset="0"/>
              </a:rPr>
              <a:t>K3</a:t>
            </a:r>
            <a:r>
              <a:rPr lang="en-US" altLang="zh-CN" sz="2200" b="1">
                <a:latin typeface="Times New Roman" panose="02020603050405020304" pitchFamily="18" charset="0"/>
              </a:rPr>
              <a:t>=4.2</a:t>
            </a:r>
            <a:r>
              <a:rPr lang="zh-CN" altLang="en-US" sz="2200" b="1">
                <a:latin typeface="Times New Roman" panose="02020603050405020304" pitchFamily="18" charset="0"/>
              </a:rPr>
              <a:t>时，</a:t>
            </a:r>
            <a:r>
              <a:rPr lang="en-US" altLang="zh-CN" sz="2200" b="1">
                <a:latin typeface="Times New Roman" panose="02020603050405020304" pitchFamily="18" charset="0"/>
              </a:rPr>
              <a:t>IAE</a:t>
            </a:r>
            <a:r>
              <a:rPr lang="zh-CN" altLang="en-US" sz="2200" b="1">
                <a:latin typeface="Times New Roman" panose="02020603050405020304" pitchFamily="18" charset="0"/>
              </a:rPr>
              <a:t>取极小值，阻尼比</a:t>
            </a:r>
            <a:r>
              <a:rPr lang="el-GR" altLang="zh-CN" sz="2200" b="1">
                <a:latin typeface="宋体" panose="02010600030101010101" pitchFamily="2" charset="-122"/>
              </a:rPr>
              <a:t>ζ</a:t>
            </a:r>
            <a:r>
              <a:rPr lang="en-US" altLang="zh-CN" sz="2200" b="1">
                <a:latin typeface="Times New Roman" panose="02020603050405020304" pitchFamily="18" charset="0"/>
              </a:rPr>
              <a:t>=0.665</a:t>
            </a:r>
          </a:p>
          <a:p>
            <a:pPr eaLnBrk="1" hangingPunct="1">
              <a:lnSpc>
                <a:spcPct val="150000"/>
              </a:lnSpc>
              <a:spcBef>
                <a:spcPct val="0"/>
              </a:spcBef>
            </a:pPr>
            <a:r>
              <a:rPr lang="en-US" altLang="zh-CN" sz="2200" b="1">
                <a:latin typeface="Times New Roman" panose="02020603050405020304" pitchFamily="18" charset="0"/>
              </a:rPr>
              <a:t>ISE</a:t>
            </a:r>
            <a:r>
              <a:rPr lang="zh-CN" altLang="en-US" sz="2200" b="1">
                <a:latin typeface="Times New Roman" panose="02020603050405020304" pitchFamily="18" charset="0"/>
              </a:rPr>
              <a:t>的选择性没有</a:t>
            </a:r>
            <a:r>
              <a:rPr lang="en-US" altLang="zh-CN" sz="2200" b="1">
                <a:latin typeface="Times New Roman" panose="02020603050405020304" pitchFamily="18" charset="0"/>
              </a:rPr>
              <a:t>IAE</a:t>
            </a:r>
            <a:r>
              <a:rPr lang="zh-CN" altLang="en-US" sz="2200" b="1">
                <a:latin typeface="Times New Roman" panose="02020603050405020304" pitchFamily="18" charset="0"/>
              </a:rPr>
              <a:t>好</a:t>
            </a:r>
            <a:endParaRPr lang="zh-CN" altLang="el-GR" sz="2200" b="1">
              <a:latin typeface="Times New Roman" panose="02020603050405020304" pitchFamily="18" charset="0"/>
            </a:endParaRPr>
          </a:p>
          <a:p>
            <a:pPr eaLnBrk="1" hangingPunct="1">
              <a:lnSpc>
                <a:spcPct val="150000"/>
              </a:lnSpc>
              <a:spcBef>
                <a:spcPct val="0"/>
              </a:spcBef>
            </a:pPr>
            <a:r>
              <a:rPr lang="zh-CN" altLang="en-US" sz="2200" b="1">
                <a:latin typeface="Times New Roman" panose="02020603050405020304" pitchFamily="18" charset="0"/>
              </a:rPr>
              <a:t>难以用解析方法求</a:t>
            </a:r>
            <a:r>
              <a:rPr lang="en-US" altLang="zh-CN" sz="2200" b="1">
                <a:latin typeface="Times New Roman" panose="02020603050405020304" pitchFamily="18" charset="0"/>
              </a:rPr>
              <a:t>IAE</a:t>
            </a:r>
            <a:r>
              <a:rPr lang="zh-CN" altLang="en-US" sz="2200" b="1">
                <a:latin typeface="Times New Roman" panose="02020603050405020304" pitchFamily="18" charset="0"/>
              </a:rPr>
              <a:t>的极小值，一般通过实际测量或计算机数值仿真</a:t>
            </a:r>
          </a:p>
        </p:txBody>
      </p:sp>
      <p:pic>
        <p:nvPicPr>
          <p:cNvPr id="146435" name="图片 199683" descr="5">
            <a:extLst>
              <a:ext uri="{FF2B5EF4-FFF2-40B4-BE49-F238E27FC236}">
                <a16:creationId xmlns:a16="http://schemas.microsoft.com/office/drawing/2014/main" id="{35D08480-502B-4429-B885-B4C1684BD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782"/>
          <a:stretch>
            <a:fillRect/>
          </a:stretch>
        </p:blipFill>
        <p:spPr bwMode="auto">
          <a:xfrm>
            <a:off x="1908175" y="3213100"/>
            <a:ext cx="5538788"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6" name="矩形 199684">
            <a:extLst>
              <a:ext uri="{FF2B5EF4-FFF2-40B4-BE49-F238E27FC236}">
                <a16:creationId xmlns:a16="http://schemas.microsoft.com/office/drawing/2014/main" id="{064E0368-DAFA-4690-86EE-6BE037B97B09}"/>
              </a:ext>
            </a:extLst>
          </p:cNvPr>
          <p:cNvSpPr>
            <a:spLocks noChangeArrowheads="1"/>
          </p:cNvSpPr>
          <p:nvPr/>
        </p:nvSpPr>
        <p:spPr bwMode="auto">
          <a:xfrm>
            <a:off x="395288" y="4941888"/>
            <a:ext cx="8374062"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90000"/>
              </a:lnSpc>
            </a:pPr>
            <a:endParaRPr lang="zh-CN" altLang="zh-CN">
              <a:latin typeface="Times New Roman" panose="02020603050405020304" pitchFamily="18" charset="0"/>
            </a:endParaRPr>
          </a:p>
        </p:txBody>
      </p:sp>
      <p:sp>
        <p:nvSpPr>
          <p:cNvPr id="146437" name="灯片编号占位符 1">
            <a:extLst>
              <a:ext uri="{FF2B5EF4-FFF2-40B4-BE49-F238E27FC236}">
                <a16:creationId xmlns:a16="http://schemas.microsoft.com/office/drawing/2014/main" id="{4877F0DD-8D2B-4211-B623-C44FF91E4968}"/>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7D499117-B8A1-47DF-A96E-01747E3C656D}" type="slidenum">
              <a:rPr lang="zh-CN" altLang="en-US" sz="1400"/>
              <a:pPr algn="r" eaLnBrk="1" hangingPunct="1">
                <a:lnSpc>
                  <a:spcPct val="100000"/>
                </a:lnSpc>
                <a:spcBef>
                  <a:spcPct val="0"/>
                </a:spcBef>
                <a:buClrTx/>
                <a:buFont typeface="Arial" panose="020B0604020202020204" pitchFamily="34" charset="0"/>
                <a:buNone/>
              </a:pPr>
              <a:t>107</a:t>
            </a:fld>
            <a:endParaRPr lang="zh-CN" altLang="en-US" sz="1400"/>
          </a:p>
        </p:txBody>
      </p:sp>
      <p:sp>
        <p:nvSpPr>
          <p:cNvPr id="146438" name="矩形 362503">
            <a:extLst>
              <a:ext uri="{FF2B5EF4-FFF2-40B4-BE49-F238E27FC236}">
                <a16:creationId xmlns:a16="http://schemas.microsoft.com/office/drawing/2014/main" id="{89CCD6B5-77EB-4EB0-9417-AEEC0E52515A}"/>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
        <p:nvSpPr>
          <p:cNvPr id="146439" name="矩形 6">
            <a:extLst>
              <a:ext uri="{FF2B5EF4-FFF2-40B4-BE49-F238E27FC236}">
                <a16:creationId xmlns:a16="http://schemas.microsoft.com/office/drawing/2014/main" id="{90A5BFFF-5D7B-4913-9834-80C3163A5E2F}"/>
              </a:ext>
            </a:extLst>
          </p:cNvPr>
          <p:cNvSpPr>
            <a:spLocks noChangeArrowheads="1"/>
          </p:cNvSpPr>
          <p:nvPr/>
        </p:nvSpPr>
        <p:spPr bwMode="auto">
          <a:xfrm>
            <a:off x="2195513" y="6269038"/>
            <a:ext cx="5562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FontTx/>
              <a:buNone/>
            </a:pPr>
            <a:r>
              <a:rPr lang="zh-CN" altLang="en-US" sz="1800" b="1"/>
              <a:t>图 </a:t>
            </a:r>
            <a:r>
              <a:rPr lang="en-US" altLang="zh-CN" sz="1800" b="1"/>
              <a:t>5.29  k3</a:t>
            </a:r>
            <a:r>
              <a:rPr lang="zh-CN" altLang="en-US" sz="1800" b="1"/>
              <a:t>取不同值时，望远镜定向系统的性能指标</a:t>
            </a:r>
            <a:endParaRPr lang="zh-CN" altLang="en-US" sz="18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文本占位符 200706">
            <a:extLst>
              <a:ext uri="{FF2B5EF4-FFF2-40B4-BE49-F238E27FC236}">
                <a16:creationId xmlns:a16="http://schemas.microsoft.com/office/drawing/2014/main" id="{15D21838-6D61-4AD8-8AF7-D44FBECDAD24}"/>
              </a:ext>
            </a:extLst>
          </p:cNvPr>
          <p:cNvSpPr>
            <a:spLocks noGrp="1" noChangeArrowheads="1"/>
          </p:cNvSpPr>
          <p:nvPr>
            <p:ph idx="1"/>
          </p:nvPr>
        </p:nvSpPr>
        <p:spPr>
          <a:xfrm>
            <a:off x="457200" y="1265238"/>
            <a:ext cx="8143875" cy="1584325"/>
          </a:xfrm>
        </p:spPr>
        <p:txBody>
          <a:bodyPr/>
          <a:lstStyle/>
          <a:p>
            <a:pPr eaLnBrk="1" hangingPunct="1">
              <a:lnSpc>
                <a:spcPct val="150000"/>
              </a:lnSpc>
              <a:spcBef>
                <a:spcPct val="0"/>
              </a:spcBef>
            </a:pPr>
            <a:r>
              <a:rPr lang="zh-CN" altLang="en-US" sz="2500" b="1"/>
              <a:t>不同的性能指标，参数最优值是不同的，性能指标的最优值也不同</a:t>
            </a:r>
          </a:p>
          <a:p>
            <a:pPr eaLnBrk="1" hangingPunct="1">
              <a:lnSpc>
                <a:spcPct val="150000"/>
              </a:lnSpc>
              <a:spcBef>
                <a:spcPct val="0"/>
              </a:spcBef>
            </a:pPr>
            <a:r>
              <a:rPr lang="zh-CN" altLang="en-US" sz="2500" b="1"/>
              <a:t>若系统闭环传递函数为：</a:t>
            </a:r>
            <a:endParaRPr lang="zh-CN" altLang="en-US" sz="2500" b="1">
              <a:latin typeface="Times New Roman" panose="02020603050405020304" pitchFamily="18" charset="0"/>
            </a:endParaRPr>
          </a:p>
        </p:txBody>
      </p:sp>
      <p:sp>
        <p:nvSpPr>
          <p:cNvPr id="147459" name="矩形 200707">
            <a:extLst>
              <a:ext uri="{FF2B5EF4-FFF2-40B4-BE49-F238E27FC236}">
                <a16:creationId xmlns:a16="http://schemas.microsoft.com/office/drawing/2014/main" id="{08724684-4A80-4190-8F14-1D1D3F2DE832}"/>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47460" name="对象 200708">
            <a:extLst>
              <a:ext uri="{FF2B5EF4-FFF2-40B4-BE49-F238E27FC236}">
                <a16:creationId xmlns:a16="http://schemas.microsoft.com/office/drawing/2014/main" id="{2A9AE1FE-6CE8-4811-8AB9-3C316DF572A5}"/>
              </a:ext>
            </a:extLst>
          </p:cNvPr>
          <p:cNvGraphicFramePr>
            <a:graphicFrameLocks noChangeAspect="1"/>
          </p:cNvGraphicFramePr>
          <p:nvPr/>
        </p:nvGraphicFramePr>
        <p:xfrm>
          <a:off x="971550" y="3167063"/>
          <a:ext cx="6911975" cy="1195387"/>
        </p:xfrm>
        <a:graphic>
          <a:graphicData uri="http://schemas.openxmlformats.org/presentationml/2006/ole">
            <mc:AlternateContent xmlns:mc="http://schemas.openxmlformats.org/markup-compatibility/2006">
              <mc:Choice xmlns:v="urn:schemas-microsoft-com:vml" Requires="v">
                <p:oleObj r:id="rId2" imgW="2692400" imgH="469900" progId="Equation.DSMT4">
                  <p:embed/>
                </p:oleObj>
              </mc:Choice>
              <mc:Fallback>
                <p:oleObj r:id="rId2" imgW="2692400" imgH="469900" progId="Equation.DSMT4">
                  <p:embed/>
                  <p:pic>
                    <p:nvPicPr>
                      <p:cNvPr id="0" name="对象 2007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3167063"/>
                        <a:ext cx="6911975" cy="119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7461" name="矩形 200711">
            <a:extLst>
              <a:ext uri="{FF2B5EF4-FFF2-40B4-BE49-F238E27FC236}">
                <a16:creationId xmlns:a16="http://schemas.microsoft.com/office/drawing/2014/main" id="{2AEF2A1E-AF6C-4EAE-9649-19A6E27DD74B}"/>
              </a:ext>
            </a:extLst>
          </p:cNvPr>
          <p:cNvSpPr>
            <a:spLocks noChangeArrowheads="1"/>
          </p:cNvSpPr>
          <p:nvPr/>
        </p:nvSpPr>
        <p:spPr bwMode="auto">
          <a:xfrm>
            <a:off x="511175" y="4427538"/>
            <a:ext cx="8223250"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500" b="1"/>
              <a:t>系统有</a:t>
            </a:r>
            <a:r>
              <a:rPr lang="en-US" altLang="zh-CN" sz="2500" b="1" i="1">
                <a:latin typeface="Times New Roman" panose="02020603050405020304" pitchFamily="18" charset="0"/>
              </a:rPr>
              <a:t>n</a:t>
            </a:r>
            <a:r>
              <a:rPr lang="zh-CN" altLang="en-US" sz="2500" b="1"/>
              <a:t>个极点，没有零点，对阶跃输入的稳态误差为</a:t>
            </a:r>
            <a:r>
              <a:rPr lang="en-US" altLang="zh-CN" sz="2500" b="1"/>
              <a:t>0</a:t>
            </a:r>
            <a:endParaRPr lang="zh-CN" altLang="en-US" sz="2500" b="1"/>
          </a:p>
          <a:p>
            <a:pPr eaLnBrk="1" hangingPunct="1">
              <a:lnSpc>
                <a:spcPct val="150000"/>
              </a:lnSpc>
              <a:spcBef>
                <a:spcPct val="0"/>
              </a:spcBef>
            </a:pPr>
            <a:r>
              <a:rPr lang="zh-CN" altLang="en-US" sz="2500" b="1"/>
              <a:t>对阶跃输入信号，使</a:t>
            </a:r>
            <a:r>
              <a:rPr lang="en-US" altLang="zh-CN" sz="2500" b="1">
                <a:latin typeface="Times New Roman" panose="02020603050405020304" pitchFamily="18" charset="0"/>
              </a:rPr>
              <a:t>ISE</a:t>
            </a:r>
            <a:r>
              <a:rPr lang="zh-CN" altLang="en-US" sz="2500" b="1"/>
              <a:t>、</a:t>
            </a:r>
            <a:r>
              <a:rPr lang="en-US" altLang="zh-CN" sz="2500" b="1">
                <a:latin typeface="Times New Roman" panose="02020603050405020304" pitchFamily="18" charset="0"/>
              </a:rPr>
              <a:t>IAE</a:t>
            </a:r>
            <a:r>
              <a:rPr lang="zh-CN" altLang="en-US" sz="2500" b="1">
                <a:latin typeface="Times New Roman" panose="02020603050405020304" pitchFamily="18" charset="0"/>
              </a:rPr>
              <a:t>或</a:t>
            </a:r>
            <a:r>
              <a:rPr lang="en-US" altLang="zh-CN" sz="2500" b="1">
                <a:latin typeface="Times New Roman" panose="02020603050405020304" pitchFamily="18" charset="0"/>
              </a:rPr>
              <a:t>ITAE</a:t>
            </a:r>
            <a:r>
              <a:rPr lang="zh-CN" altLang="en-US" sz="2500" b="1">
                <a:latin typeface="Times New Roman" panose="02020603050405020304" pitchFamily="18" charset="0"/>
              </a:rPr>
              <a:t>性能指标极小，</a:t>
            </a:r>
            <a:r>
              <a:rPr lang="zh-CN" altLang="en-US" sz="2500" b="1"/>
              <a:t>则可确定</a:t>
            </a:r>
            <a:r>
              <a:rPr lang="en-US" altLang="zh-CN" sz="2500" b="1">
                <a:latin typeface="Times New Roman" panose="02020603050405020304" pitchFamily="18" charset="0"/>
              </a:rPr>
              <a:t>T(s)</a:t>
            </a:r>
            <a:r>
              <a:rPr lang="zh-CN" altLang="en-US" sz="2500" b="1"/>
              <a:t>的最优参数</a:t>
            </a:r>
          </a:p>
        </p:txBody>
      </p:sp>
      <p:sp>
        <p:nvSpPr>
          <p:cNvPr id="147462" name="灯片编号占位符 1">
            <a:extLst>
              <a:ext uri="{FF2B5EF4-FFF2-40B4-BE49-F238E27FC236}">
                <a16:creationId xmlns:a16="http://schemas.microsoft.com/office/drawing/2014/main" id="{034D258A-166C-4AE7-B1BF-FC808F591C24}"/>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7471F813-538B-4B51-9223-72FE8429F5D5}" type="slidenum">
              <a:rPr lang="zh-CN" altLang="en-US" sz="1400"/>
              <a:pPr algn="r" eaLnBrk="1" hangingPunct="1">
                <a:lnSpc>
                  <a:spcPct val="100000"/>
                </a:lnSpc>
                <a:spcBef>
                  <a:spcPct val="0"/>
                </a:spcBef>
                <a:buClrTx/>
                <a:buFont typeface="Arial" panose="020B0604020202020204" pitchFamily="34" charset="0"/>
                <a:buNone/>
              </a:pPr>
              <a:t>108</a:t>
            </a:fld>
            <a:endParaRPr lang="zh-CN" altLang="en-US" sz="1400"/>
          </a:p>
        </p:txBody>
      </p:sp>
      <p:sp>
        <p:nvSpPr>
          <p:cNvPr id="147463" name="矩形 362503">
            <a:extLst>
              <a:ext uri="{FF2B5EF4-FFF2-40B4-BE49-F238E27FC236}">
                <a16:creationId xmlns:a16="http://schemas.microsoft.com/office/drawing/2014/main" id="{3441CAE2-699B-4501-8C4E-FE4E4F3EBA61}"/>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文本占位符 202754">
            <a:extLst>
              <a:ext uri="{FF2B5EF4-FFF2-40B4-BE49-F238E27FC236}">
                <a16:creationId xmlns:a16="http://schemas.microsoft.com/office/drawing/2014/main" id="{246A252D-1AD1-4785-9FAA-95EBB999500C}"/>
              </a:ext>
            </a:extLst>
          </p:cNvPr>
          <p:cNvSpPr>
            <a:spLocks noGrp="1" noChangeArrowheads="1"/>
          </p:cNvSpPr>
          <p:nvPr>
            <p:ph idx="1"/>
          </p:nvPr>
        </p:nvSpPr>
        <p:spPr>
          <a:xfrm>
            <a:off x="600075" y="1123950"/>
            <a:ext cx="8020050" cy="576263"/>
          </a:xfrm>
        </p:spPr>
        <p:txBody>
          <a:bodyPr/>
          <a:lstStyle/>
          <a:p>
            <a:pPr eaLnBrk="1" hangingPunct="1">
              <a:lnSpc>
                <a:spcPct val="150000"/>
              </a:lnSpc>
            </a:pPr>
            <a:r>
              <a:rPr lang="zh-CN" altLang="en-US" sz="2500" b="1"/>
              <a:t>最优</a:t>
            </a:r>
            <a:r>
              <a:rPr lang="en-US" altLang="zh-CN" sz="2500" b="1"/>
              <a:t>ISE</a:t>
            </a:r>
            <a:r>
              <a:rPr lang="zh-CN" altLang="en-US" sz="2500" b="1"/>
              <a:t>指标</a:t>
            </a:r>
          </a:p>
        </p:txBody>
      </p:sp>
      <p:pic>
        <p:nvPicPr>
          <p:cNvPr id="148483" name="图片 202755" descr="5">
            <a:extLst>
              <a:ext uri="{FF2B5EF4-FFF2-40B4-BE49-F238E27FC236}">
                <a16:creationId xmlns:a16="http://schemas.microsoft.com/office/drawing/2014/main" id="{31EAB6CA-9A01-48AF-9007-575C2F6A0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975" y="1857375"/>
            <a:ext cx="6018213"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4" name="灯片编号占位符 1">
            <a:extLst>
              <a:ext uri="{FF2B5EF4-FFF2-40B4-BE49-F238E27FC236}">
                <a16:creationId xmlns:a16="http://schemas.microsoft.com/office/drawing/2014/main" id="{CD391543-CA4A-45D7-889A-E18ABF74D8B3}"/>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02DB0275-8247-4C94-835B-F6848B51ECD8}" type="slidenum">
              <a:rPr lang="zh-CN" altLang="en-US" sz="1400"/>
              <a:pPr algn="r" eaLnBrk="1" hangingPunct="1">
                <a:lnSpc>
                  <a:spcPct val="100000"/>
                </a:lnSpc>
                <a:spcBef>
                  <a:spcPct val="0"/>
                </a:spcBef>
                <a:buClrTx/>
                <a:buFont typeface="Arial" panose="020B0604020202020204" pitchFamily="34" charset="0"/>
                <a:buNone/>
              </a:pPr>
              <a:t>109</a:t>
            </a:fld>
            <a:endParaRPr lang="zh-CN" altLang="en-US" sz="1400"/>
          </a:p>
        </p:txBody>
      </p:sp>
      <p:sp>
        <p:nvSpPr>
          <p:cNvPr id="148485" name="矩形 362503">
            <a:extLst>
              <a:ext uri="{FF2B5EF4-FFF2-40B4-BE49-F238E27FC236}">
                <a16:creationId xmlns:a16="http://schemas.microsoft.com/office/drawing/2014/main" id="{DD53BF31-60A2-47F9-9989-CA102340D134}"/>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
        <p:nvSpPr>
          <p:cNvPr id="148486" name="矩形 5">
            <a:extLst>
              <a:ext uri="{FF2B5EF4-FFF2-40B4-BE49-F238E27FC236}">
                <a16:creationId xmlns:a16="http://schemas.microsoft.com/office/drawing/2014/main" id="{934A7C6E-2455-4F2A-88C1-C1AEA787F3DD}"/>
              </a:ext>
            </a:extLst>
          </p:cNvPr>
          <p:cNvSpPr>
            <a:spLocks noChangeArrowheads="1"/>
          </p:cNvSpPr>
          <p:nvPr/>
        </p:nvSpPr>
        <p:spPr bwMode="auto">
          <a:xfrm>
            <a:off x="1574800" y="6269038"/>
            <a:ext cx="6805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FontTx/>
              <a:buNone/>
            </a:pPr>
            <a:r>
              <a:rPr lang="zh-CN" altLang="en-US" sz="1800" b="1"/>
              <a:t>图 </a:t>
            </a:r>
            <a:r>
              <a:rPr lang="en-US" altLang="zh-CN" sz="1800" b="1"/>
              <a:t>5.30 </a:t>
            </a:r>
            <a:r>
              <a:rPr lang="zh-CN" altLang="en-US" sz="1800" b="1"/>
              <a:t>传递函数为典型的最优传递函数时，系统的阶跃响应曲线</a:t>
            </a:r>
            <a:endParaRPr lang="zh-CN" altLang="en-US"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269313">
            <a:extLst>
              <a:ext uri="{FF2B5EF4-FFF2-40B4-BE49-F238E27FC236}">
                <a16:creationId xmlns:a16="http://schemas.microsoft.com/office/drawing/2014/main" id="{C4499BB5-E97C-4C23-897A-4027DFB8E644}"/>
              </a:ext>
            </a:extLst>
          </p:cNvPr>
          <p:cNvSpPr>
            <a:spLocks noChangeArrowheads="1"/>
          </p:cNvSpPr>
          <p:nvPr/>
        </p:nvSpPr>
        <p:spPr bwMode="auto">
          <a:xfrm>
            <a:off x="519113" y="833438"/>
            <a:ext cx="768191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zh-CN" altLang="en-US" sz="2600" b="1"/>
              <a:t>标准测试信号</a:t>
            </a:r>
            <a:r>
              <a:rPr lang="en-US" altLang="zh-CN" sz="2600" b="1">
                <a:latin typeface="宋体" panose="02010600030101010101" pitchFamily="2" charset="-122"/>
              </a:rPr>
              <a:t>—</a:t>
            </a:r>
            <a:r>
              <a:rPr lang="zh-CN" altLang="en-US" sz="2600" b="1">
                <a:solidFill>
                  <a:srgbClr val="FF0000"/>
                </a:solidFill>
              </a:rPr>
              <a:t>抛物线输入</a:t>
            </a:r>
            <a:r>
              <a:rPr lang="en-US" altLang="zh-CN" sz="2600" b="1">
                <a:solidFill>
                  <a:srgbClr val="FF0000"/>
                </a:solidFill>
                <a:latin typeface="Times New Roman" panose="02020603050405020304" pitchFamily="18" charset="0"/>
              </a:rPr>
              <a:t>parabolic input</a:t>
            </a:r>
            <a:endParaRPr lang="en-US" altLang="zh-CN" sz="2600">
              <a:solidFill>
                <a:srgbClr val="FF0000"/>
              </a:solidFill>
            </a:endParaRPr>
          </a:p>
        </p:txBody>
      </p:sp>
      <p:pic>
        <p:nvPicPr>
          <p:cNvPr id="14339" name="图片 269314" descr="图片2">
            <a:extLst>
              <a:ext uri="{FF2B5EF4-FFF2-40B4-BE49-F238E27FC236}">
                <a16:creationId xmlns:a16="http://schemas.microsoft.com/office/drawing/2014/main" id="{A2E1DB01-D2A6-4EF8-BF48-26F9F1A11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1671" b="18208"/>
          <a:stretch>
            <a:fillRect/>
          </a:stretch>
        </p:blipFill>
        <p:spPr bwMode="auto">
          <a:xfrm>
            <a:off x="4645025" y="3078163"/>
            <a:ext cx="371157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矩形 269315">
            <a:extLst>
              <a:ext uri="{FF2B5EF4-FFF2-40B4-BE49-F238E27FC236}">
                <a16:creationId xmlns:a16="http://schemas.microsoft.com/office/drawing/2014/main" id="{495FE803-97FD-47DC-AA30-2C780568D818}"/>
              </a:ext>
            </a:extLst>
          </p:cNvPr>
          <p:cNvSpPr>
            <a:spLocks noChangeArrowheads="1"/>
          </p:cNvSpPr>
          <p:nvPr/>
        </p:nvSpPr>
        <p:spPr bwMode="auto">
          <a:xfrm>
            <a:off x="476250" y="90488"/>
            <a:ext cx="8229600"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5.2 </a:t>
            </a:r>
            <a:r>
              <a:rPr lang="zh-CN" altLang="zh-CN" sz="3200" b="1">
                <a:solidFill>
                  <a:schemeClr val="tx2"/>
                </a:solidFill>
              </a:rPr>
              <a:t>测试输入信号</a:t>
            </a:r>
            <a:endParaRPr lang="en-US" altLang="zh-CN" sz="3200" b="1">
              <a:solidFill>
                <a:schemeClr val="tx2"/>
              </a:solidFill>
            </a:endParaRPr>
          </a:p>
        </p:txBody>
      </p:sp>
      <p:graphicFrame>
        <p:nvGraphicFramePr>
          <p:cNvPr id="14341" name="对象 269316">
            <a:extLst>
              <a:ext uri="{FF2B5EF4-FFF2-40B4-BE49-F238E27FC236}">
                <a16:creationId xmlns:a16="http://schemas.microsoft.com/office/drawing/2014/main" id="{AA551EEE-B17A-4963-B3E5-FD10EF334BF3}"/>
              </a:ext>
            </a:extLst>
          </p:cNvPr>
          <p:cNvGraphicFramePr>
            <a:graphicFrameLocks/>
          </p:cNvGraphicFramePr>
          <p:nvPr>
            <p:extLst>
              <p:ext uri="{D42A27DB-BD31-4B8C-83A1-F6EECF244321}">
                <p14:modId xmlns:p14="http://schemas.microsoft.com/office/powerpoint/2010/main" val="3622357412"/>
              </p:ext>
            </p:extLst>
          </p:nvPr>
        </p:nvGraphicFramePr>
        <p:xfrm>
          <a:off x="1146175" y="1427163"/>
          <a:ext cx="6985000" cy="1509712"/>
        </p:xfrm>
        <a:graphic>
          <a:graphicData uri="http://schemas.openxmlformats.org/presentationml/2006/ole">
            <mc:AlternateContent xmlns:mc="http://schemas.openxmlformats.org/markup-compatibility/2006">
              <mc:Choice xmlns:v="urn:schemas-microsoft-com:vml" Requires="v">
                <p:oleObj r:id="rId3" imgW="3073400" imgH="736600" progId="Equation.DSMT4">
                  <p:embed/>
                </p:oleObj>
              </mc:Choice>
              <mc:Fallback>
                <p:oleObj r:id="rId3" imgW="3073400" imgH="736600" progId="Equation.DSMT4">
                  <p:embed/>
                  <p:pic>
                    <p:nvPicPr>
                      <p:cNvPr id="0" name="对象 2693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6175" y="1427163"/>
                        <a:ext cx="6985000" cy="150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4" name="矩形 269317">
            <a:extLst>
              <a:ext uri="{FF2B5EF4-FFF2-40B4-BE49-F238E27FC236}">
                <a16:creationId xmlns:a16="http://schemas.microsoft.com/office/drawing/2014/main" id="{ED2B7765-5AC6-485F-AC89-88FAE8AD2F48}"/>
              </a:ext>
            </a:extLst>
          </p:cNvPr>
          <p:cNvSpPr>
            <a:spLocks noChangeArrowheads="1"/>
          </p:cNvSpPr>
          <p:nvPr/>
        </p:nvSpPr>
        <p:spPr bwMode="auto">
          <a:xfrm>
            <a:off x="503238" y="3044825"/>
            <a:ext cx="4040187"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rgbClr val="FF0000"/>
              </a:buClr>
              <a:buFont typeface="Wingdings" panose="05000000000000000000" pitchFamily="2" charset="2"/>
              <a:buChar char="Ø"/>
              <a:defRPr/>
            </a:pPr>
            <a:r>
              <a:rPr lang="zh-CN" altLang="en-US" sz="2600" b="1" dirty="0"/>
              <a:t>系统在抛物线输入作用</a:t>
            </a:r>
            <a:endParaRPr lang="en-US" altLang="zh-CN" sz="2600" b="1" dirty="0"/>
          </a:p>
          <a:p>
            <a:pPr marL="0" indent="0" eaLnBrk="1" hangingPunct="1">
              <a:lnSpc>
                <a:spcPct val="150000"/>
              </a:lnSpc>
              <a:spcBef>
                <a:spcPct val="20000"/>
              </a:spcBef>
              <a:buClr>
                <a:srgbClr val="FF0000"/>
              </a:buClr>
              <a:buFont typeface="Arial" panose="020B0604020202020204" pitchFamily="34" charset="0"/>
              <a:buNone/>
              <a:defRPr/>
            </a:pPr>
            <a:r>
              <a:rPr lang="zh-CN" altLang="en-US" sz="2600" b="1" dirty="0"/>
              <a:t>下的输出响应，称为系统</a:t>
            </a:r>
            <a:endParaRPr lang="en-US" altLang="zh-CN" sz="2600" b="1" dirty="0"/>
          </a:p>
          <a:p>
            <a:pPr marL="0" indent="0" eaLnBrk="1" hangingPunct="1">
              <a:lnSpc>
                <a:spcPct val="150000"/>
              </a:lnSpc>
              <a:spcBef>
                <a:spcPct val="20000"/>
              </a:spcBef>
              <a:buClr>
                <a:srgbClr val="FF0000"/>
              </a:buClr>
              <a:buFont typeface="Arial" panose="020B0604020202020204" pitchFamily="34" charset="0"/>
              <a:buNone/>
              <a:defRPr/>
            </a:pPr>
            <a:r>
              <a:rPr lang="zh-CN" altLang="en-US" sz="2600" b="1" dirty="0"/>
              <a:t>的抛物线响应。单位抛物</a:t>
            </a:r>
            <a:endParaRPr lang="en-US" altLang="zh-CN" sz="2600" b="1" dirty="0"/>
          </a:p>
          <a:p>
            <a:pPr marL="0" indent="0" eaLnBrk="1" hangingPunct="1">
              <a:lnSpc>
                <a:spcPct val="150000"/>
              </a:lnSpc>
              <a:spcBef>
                <a:spcPct val="20000"/>
              </a:spcBef>
              <a:buClr>
                <a:srgbClr val="FF0000"/>
              </a:buClr>
              <a:buFont typeface="Arial" panose="020B0604020202020204" pitchFamily="34" charset="0"/>
              <a:buNone/>
              <a:defRPr/>
            </a:pPr>
            <a:r>
              <a:rPr lang="zh-CN" altLang="en-US" sz="2600" b="1" dirty="0"/>
              <a:t>线输入作用下的输出响应</a:t>
            </a:r>
            <a:endParaRPr lang="en-US" altLang="zh-CN" sz="2600" b="1" dirty="0"/>
          </a:p>
          <a:p>
            <a:pPr marL="0" indent="0" eaLnBrk="1" hangingPunct="1">
              <a:lnSpc>
                <a:spcPct val="150000"/>
              </a:lnSpc>
              <a:spcBef>
                <a:spcPct val="20000"/>
              </a:spcBef>
              <a:buClr>
                <a:srgbClr val="FF0000"/>
              </a:buClr>
              <a:buFont typeface="Arial" panose="020B0604020202020204" pitchFamily="34" charset="0"/>
              <a:buNone/>
              <a:defRPr/>
            </a:pPr>
            <a:r>
              <a:rPr lang="zh-CN" altLang="en-US" sz="2600" b="1" dirty="0"/>
              <a:t>称为单位抛物线响应</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文本占位符 203778">
            <a:extLst>
              <a:ext uri="{FF2B5EF4-FFF2-40B4-BE49-F238E27FC236}">
                <a16:creationId xmlns:a16="http://schemas.microsoft.com/office/drawing/2014/main" id="{3D661682-2F83-4B6D-A4DC-EE723F754EA4}"/>
              </a:ext>
            </a:extLst>
          </p:cNvPr>
          <p:cNvSpPr>
            <a:spLocks noGrp="1" noChangeArrowheads="1"/>
          </p:cNvSpPr>
          <p:nvPr>
            <p:ph idx="1"/>
          </p:nvPr>
        </p:nvSpPr>
        <p:spPr>
          <a:xfrm>
            <a:off x="457200" y="979488"/>
            <a:ext cx="8686800" cy="695325"/>
          </a:xfrm>
        </p:spPr>
        <p:txBody>
          <a:bodyPr/>
          <a:lstStyle/>
          <a:p>
            <a:pPr eaLnBrk="1" hangingPunct="1">
              <a:lnSpc>
                <a:spcPct val="150000"/>
              </a:lnSpc>
            </a:pPr>
            <a:r>
              <a:rPr lang="zh-CN" altLang="en-US" sz="2500" b="1"/>
              <a:t>最优</a:t>
            </a:r>
            <a:r>
              <a:rPr lang="en-US" altLang="zh-CN" sz="2500" b="1"/>
              <a:t>IAE</a:t>
            </a:r>
            <a:r>
              <a:rPr lang="zh-CN" altLang="en-US" sz="2500" b="1"/>
              <a:t>指标</a:t>
            </a:r>
          </a:p>
        </p:txBody>
      </p:sp>
      <p:pic>
        <p:nvPicPr>
          <p:cNvPr id="149507" name="图片 203779" descr="5">
            <a:extLst>
              <a:ext uri="{FF2B5EF4-FFF2-40B4-BE49-F238E27FC236}">
                <a16:creationId xmlns:a16="http://schemas.microsoft.com/office/drawing/2014/main" id="{741B0402-C32C-4DF2-B21A-11517ED9A2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550" y="1681163"/>
            <a:ext cx="5918200" cy="444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8" name="灯片编号占位符 1">
            <a:extLst>
              <a:ext uri="{FF2B5EF4-FFF2-40B4-BE49-F238E27FC236}">
                <a16:creationId xmlns:a16="http://schemas.microsoft.com/office/drawing/2014/main" id="{8C410273-2F0A-40D6-BBB3-B917F9C77FA0}"/>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DC825622-1BE4-43F8-A8B6-BA6429F18A6C}" type="slidenum">
              <a:rPr lang="zh-CN" altLang="en-US" sz="1400"/>
              <a:pPr algn="r" eaLnBrk="1" hangingPunct="1">
                <a:lnSpc>
                  <a:spcPct val="100000"/>
                </a:lnSpc>
                <a:spcBef>
                  <a:spcPct val="0"/>
                </a:spcBef>
                <a:buClrTx/>
                <a:buFont typeface="Arial" panose="020B0604020202020204" pitchFamily="34" charset="0"/>
                <a:buNone/>
              </a:pPr>
              <a:t>110</a:t>
            </a:fld>
            <a:endParaRPr lang="zh-CN" altLang="en-US" sz="1400"/>
          </a:p>
        </p:txBody>
      </p:sp>
      <p:sp>
        <p:nvSpPr>
          <p:cNvPr id="149509" name="矩形 362503">
            <a:extLst>
              <a:ext uri="{FF2B5EF4-FFF2-40B4-BE49-F238E27FC236}">
                <a16:creationId xmlns:a16="http://schemas.microsoft.com/office/drawing/2014/main" id="{19FE05A5-EA79-4E35-B437-B15154273903}"/>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
        <p:nvSpPr>
          <p:cNvPr id="149510" name="矩形 5">
            <a:extLst>
              <a:ext uri="{FF2B5EF4-FFF2-40B4-BE49-F238E27FC236}">
                <a16:creationId xmlns:a16="http://schemas.microsoft.com/office/drawing/2014/main" id="{9FEF08EA-54A6-4430-B94D-7F1F4DB37CBD}"/>
              </a:ext>
            </a:extLst>
          </p:cNvPr>
          <p:cNvSpPr>
            <a:spLocks noChangeArrowheads="1"/>
          </p:cNvSpPr>
          <p:nvPr/>
        </p:nvSpPr>
        <p:spPr bwMode="auto">
          <a:xfrm>
            <a:off x="1574800" y="6269038"/>
            <a:ext cx="6805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FontTx/>
              <a:buNone/>
            </a:pPr>
            <a:r>
              <a:rPr lang="zh-CN" altLang="en-US" sz="1800" b="1"/>
              <a:t>图 </a:t>
            </a:r>
            <a:r>
              <a:rPr lang="en-US" altLang="zh-CN" sz="1800" b="1"/>
              <a:t>5.30 </a:t>
            </a:r>
            <a:r>
              <a:rPr lang="zh-CN" altLang="en-US" sz="1800" b="1"/>
              <a:t>传递函数为典型的最优传递函数时，系统的阶跃响应曲线</a:t>
            </a:r>
            <a:endParaRPr lang="zh-CN" altLang="en-US" sz="18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文本占位符 204802">
            <a:extLst>
              <a:ext uri="{FF2B5EF4-FFF2-40B4-BE49-F238E27FC236}">
                <a16:creationId xmlns:a16="http://schemas.microsoft.com/office/drawing/2014/main" id="{A918BD82-DA62-453A-AABB-54C37EBF60AB}"/>
              </a:ext>
            </a:extLst>
          </p:cNvPr>
          <p:cNvSpPr>
            <a:spLocks noGrp="1" noChangeArrowheads="1"/>
          </p:cNvSpPr>
          <p:nvPr>
            <p:ph idx="1"/>
          </p:nvPr>
        </p:nvSpPr>
        <p:spPr>
          <a:xfrm>
            <a:off x="457200" y="979488"/>
            <a:ext cx="7878763" cy="647700"/>
          </a:xfrm>
        </p:spPr>
        <p:txBody>
          <a:bodyPr/>
          <a:lstStyle/>
          <a:p>
            <a:pPr eaLnBrk="1" hangingPunct="1">
              <a:lnSpc>
                <a:spcPct val="150000"/>
              </a:lnSpc>
            </a:pPr>
            <a:r>
              <a:rPr lang="zh-CN" altLang="en-US" sz="2500" b="1"/>
              <a:t>最优</a:t>
            </a:r>
            <a:r>
              <a:rPr lang="en-US" altLang="zh-CN" sz="2500" b="1"/>
              <a:t>ITAE</a:t>
            </a:r>
            <a:r>
              <a:rPr lang="zh-CN" altLang="en-US" sz="2500" b="1"/>
              <a:t>指标</a:t>
            </a:r>
          </a:p>
        </p:txBody>
      </p:sp>
      <p:pic>
        <p:nvPicPr>
          <p:cNvPr id="150531" name="图片 204803" descr="5">
            <a:extLst>
              <a:ext uri="{FF2B5EF4-FFF2-40B4-BE49-F238E27FC236}">
                <a16:creationId xmlns:a16="http://schemas.microsoft.com/office/drawing/2014/main" id="{53054002-6D92-4789-901B-52B9DFDA0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793875"/>
            <a:ext cx="5951537"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2" name="灯片编号占位符 1">
            <a:extLst>
              <a:ext uri="{FF2B5EF4-FFF2-40B4-BE49-F238E27FC236}">
                <a16:creationId xmlns:a16="http://schemas.microsoft.com/office/drawing/2014/main" id="{4CE3C86A-BC7F-42E0-A2B9-A496B68270D4}"/>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0BC4E48B-DEB0-4FAA-8715-5E18FF7F4E31}" type="slidenum">
              <a:rPr lang="zh-CN" altLang="en-US" sz="1400"/>
              <a:pPr algn="r" eaLnBrk="1" hangingPunct="1">
                <a:lnSpc>
                  <a:spcPct val="100000"/>
                </a:lnSpc>
                <a:spcBef>
                  <a:spcPct val="0"/>
                </a:spcBef>
                <a:buClrTx/>
                <a:buFont typeface="Arial" panose="020B0604020202020204" pitchFamily="34" charset="0"/>
                <a:buNone/>
              </a:pPr>
              <a:t>111</a:t>
            </a:fld>
            <a:endParaRPr lang="zh-CN" altLang="en-US" sz="1400"/>
          </a:p>
        </p:txBody>
      </p:sp>
      <p:sp>
        <p:nvSpPr>
          <p:cNvPr id="150533" name="矩形 362503">
            <a:extLst>
              <a:ext uri="{FF2B5EF4-FFF2-40B4-BE49-F238E27FC236}">
                <a16:creationId xmlns:a16="http://schemas.microsoft.com/office/drawing/2014/main" id="{F23A00DE-96A0-4904-83B4-9E217D095F49}"/>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
        <p:nvSpPr>
          <p:cNvPr id="150534" name="矩形 5">
            <a:extLst>
              <a:ext uri="{FF2B5EF4-FFF2-40B4-BE49-F238E27FC236}">
                <a16:creationId xmlns:a16="http://schemas.microsoft.com/office/drawing/2014/main" id="{CB89201D-1853-4252-A844-1DB00CFFC3DA}"/>
              </a:ext>
            </a:extLst>
          </p:cNvPr>
          <p:cNvSpPr>
            <a:spLocks noChangeArrowheads="1"/>
          </p:cNvSpPr>
          <p:nvPr/>
        </p:nvSpPr>
        <p:spPr bwMode="auto">
          <a:xfrm>
            <a:off x="1574800" y="6269038"/>
            <a:ext cx="6805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FontTx/>
              <a:buNone/>
            </a:pPr>
            <a:r>
              <a:rPr lang="zh-CN" altLang="en-US" sz="1800" b="1"/>
              <a:t>图 </a:t>
            </a:r>
            <a:r>
              <a:rPr lang="en-US" altLang="zh-CN" sz="1800" b="1"/>
              <a:t>5.30 </a:t>
            </a:r>
            <a:r>
              <a:rPr lang="zh-CN" altLang="en-US" sz="1800" b="1"/>
              <a:t>传递函数为典型的最优传递函数时，系统的阶跃响应曲线</a:t>
            </a:r>
            <a:endParaRPr lang="zh-CN" altLang="en-US" sz="18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文本占位符 393217">
            <a:extLst>
              <a:ext uri="{FF2B5EF4-FFF2-40B4-BE49-F238E27FC236}">
                <a16:creationId xmlns:a16="http://schemas.microsoft.com/office/drawing/2014/main" id="{30936277-7ACB-4DB0-8308-01369B14968F}"/>
              </a:ext>
            </a:extLst>
          </p:cNvPr>
          <p:cNvSpPr>
            <a:spLocks noGrp="1" noChangeArrowheads="1"/>
          </p:cNvSpPr>
          <p:nvPr>
            <p:ph idx="1"/>
          </p:nvPr>
        </p:nvSpPr>
        <p:spPr>
          <a:xfrm>
            <a:off x="468313" y="1984375"/>
            <a:ext cx="8675687" cy="604838"/>
          </a:xfrm>
        </p:spPr>
        <p:txBody>
          <a:bodyPr/>
          <a:lstStyle/>
          <a:p>
            <a:pPr eaLnBrk="1" hangingPunct="1">
              <a:lnSpc>
                <a:spcPct val="100000"/>
              </a:lnSpc>
              <a:spcBef>
                <a:spcPct val="0"/>
              </a:spcBef>
            </a:pPr>
            <a:r>
              <a:rPr lang="zh-CN" altLang="en-US" sz="2500" b="1"/>
              <a:t>阶跃输入时，使</a:t>
            </a:r>
            <a:r>
              <a:rPr lang="en-US" altLang="zh-CN" sz="2500" b="1">
                <a:latin typeface="Times New Roman" panose="02020603050405020304" pitchFamily="18" charset="0"/>
              </a:rPr>
              <a:t>ITAE</a:t>
            </a:r>
            <a:r>
              <a:rPr lang="zh-CN" altLang="en-US" sz="2500" b="1"/>
              <a:t>指标最优的</a:t>
            </a:r>
            <a:r>
              <a:rPr lang="en-US" altLang="zh-CN" sz="2500" b="1" i="1">
                <a:latin typeface="Times New Roman" panose="02020603050405020304" pitchFamily="18" charset="0"/>
              </a:rPr>
              <a:t>T(s)</a:t>
            </a:r>
            <a:r>
              <a:rPr lang="zh-CN" altLang="en-US" sz="2500" b="1"/>
              <a:t>参数表</a:t>
            </a:r>
          </a:p>
        </p:txBody>
      </p:sp>
      <p:pic>
        <p:nvPicPr>
          <p:cNvPr id="151555" name="图片 393218" descr="表5">
            <a:extLst>
              <a:ext uri="{FF2B5EF4-FFF2-40B4-BE49-F238E27FC236}">
                <a16:creationId xmlns:a16="http://schemas.microsoft.com/office/drawing/2014/main" id="{316E56B2-6239-401D-B75F-994E85B63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76" r="2034"/>
          <a:stretch>
            <a:fillRect/>
          </a:stretch>
        </p:blipFill>
        <p:spPr bwMode="auto">
          <a:xfrm>
            <a:off x="889000" y="2867025"/>
            <a:ext cx="7367588" cy="249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6" name="灯片编号占位符 1">
            <a:extLst>
              <a:ext uri="{FF2B5EF4-FFF2-40B4-BE49-F238E27FC236}">
                <a16:creationId xmlns:a16="http://schemas.microsoft.com/office/drawing/2014/main" id="{EA226D8D-3327-49D4-8457-537702204134}"/>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56A132E1-6F16-403B-A3CB-E76BCEDF7AF8}" type="slidenum">
              <a:rPr lang="zh-CN" altLang="en-US" sz="1400"/>
              <a:pPr algn="r" eaLnBrk="1" hangingPunct="1">
                <a:lnSpc>
                  <a:spcPct val="100000"/>
                </a:lnSpc>
                <a:spcBef>
                  <a:spcPct val="0"/>
                </a:spcBef>
                <a:buClrTx/>
                <a:buFont typeface="Arial" panose="020B0604020202020204" pitchFamily="34" charset="0"/>
                <a:buNone/>
              </a:pPr>
              <a:t>112</a:t>
            </a:fld>
            <a:endParaRPr lang="zh-CN" altLang="en-US" sz="1400"/>
          </a:p>
        </p:txBody>
      </p:sp>
      <p:sp>
        <p:nvSpPr>
          <p:cNvPr id="151557" name="矩形 362503">
            <a:extLst>
              <a:ext uri="{FF2B5EF4-FFF2-40B4-BE49-F238E27FC236}">
                <a16:creationId xmlns:a16="http://schemas.microsoft.com/office/drawing/2014/main" id="{C8774369-3F3A-4CF4-951A-2F305073649C}"/>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文本占位符 205826">
            <a:extLst>
              <a:ext uri="{FF2B5EF4-FFF2-40B4-BE49-F238E27FC236}">
                <a16:creationId xmlns:a16="http://schemas.microsoft.com/office/drawing/2014/main" id="{4BCB6DF5-0C72-4451-B9DB-0ABC162DCB55}"/>
              </a:ext>
            </a:extLst>
          </p:cNvPr>
          <p:cNvSpPr>
            <a:spLocks noGrp="1" noChangeArrowheads="1"/>
          </p:cNvSpPr>
          <p:nvPr>
            <p:ph idx="1"/>
          </p:nvPr>
        </p:nvSpPr>
        <p:spPr>
          <a:xfrm>
            <a:off x="539750" y="1076325"/>
            <a:ext cx="8064500" cy="5089525"/>
          </a:xfrm>
        </p:spPr>
        <p:txBody>
          <a:bodyPr/>
          <a:lstStyle/>
          <a:p>
            <a:pPr eaLnBrk="1" hangingPunct="1">
              <a:lnSpc>
                <a:spcPct val="150000"/>
              </a:lnSpc>
            </a:pPr>
            <a:r>
              <a:rPr lang="zh-CN" altLang="en-US" sz="2500" b="1"/>
              <a:t>例</a:t>
            </a:r>
            <a:r>
              <a:rPr lang="en-US" altLang="zh-CN" sz="2500" b="1"/>
              <a:t>5.8</a:t>
            </a:r>
            <a:r>
              <a:rPr lang="zh-CN" altLang="en-US" sz="2500" b="1"/>
              <a:t>：双摄影机控制</a:t>
            </a:r>
            <a:endParaRPr lang="zh-CN" altLang="en-US" sz="2400" b="1"/>
          </a:p>
          <a:p>
            <a:pPr marL="400050" lvl="1" indent="0" eaLnBrk="1" hangingPunct="1">
              <a:lnSpc>
                <a:spcPct val="150000"/>
              </a:lnSpc>
              <a:buFont typeface="Wingdings" panose="05000000000000000000" pitchFamily="2" charset="2"/>
              <a:buNone/>
            </a:pPr>
            <a:r>
              <a:rPr lang="zh-CN" altLang="en-US" sz="2300" b="1"/>
              <a:t>使用两台摄影机，前景摄影机（可以是电影摄影机或视频摄像机）瞄准蓝幕舞台背景下的演员；背景摄影机采用潜望镜头对准缩景装置，并在缩景尺寸上即刻再生前景摄影机的所有运动；电子伺服控制装置使两台摄影机同步运动；视频控制装置实时监视和记录合成的图像，使现场演员显得好像是在复杂缩景装置中表演。技术关键是快速、精确地协调两台摄影机，使用前景摄影机上的传感器信息来控制背景摄影机的运动。</a:t>
            </a:r>
          </a:p>
        </p:txBody>
      </p:sp>
      <p:sp>
        <p:nvSpPr>
          <p:cNvPr id="152579" name="灯片编号占位符 1">
            <a:extLst>
              <a:ext uri="{FF2B5EF4-FFF2-40B4-BE49-F238E27FC236}">
                <a16:creationId xmlns:a16="http://schemas.microsoft.com/office/drawing/2014/main" id="{2A62BAE3-9667-4F93-93BA-EB6B6A9447AB}"/>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C3D5CBB3-CC57-4D36-BA85-E76FC7182607}" type="slidenum">
              <a:rPr lang="zh-CN" altLang="en-US" sz="1400"/>
              <a:pPr algn="r" eaLnBrk="1" hangingPunct="1">
                <a:lnSpc>
                  <a:spcPct val="100000"/>
                </a:lnSpc>
                <a:spcBef>
                  <a:spcPct val="0"/>
                </a:spcBef>
                <a:buClrTx/>
                <a:buFont typeface="Arial" panose="020B0604020202020204" pitchFamily="34" charset="0"/>
                <a:buNone/>
              </a:pPr>
              <a:t>113</a:t>
            </a:fld>
            <a:endParaRPr lang="zh-CN" altLang="en-US" sz="1400"/>
          </a:p>
        </p:txBody>
      </p:sp>
      <p:sp>
        <p:nvSpPr>
          <p:cNvPr id="152580" name="矩形 362503">
            <a:extLst>
              <a:ext uri="{FF2B5EF4-FFF2-40B4-BE49-F238E27FC236}">
                <a16:creationId xmlns:a16="http://schemas.microsoft.com/office/drawing/2014/main" id="{031F5CDA-E073-4430-B554-D35B8E83E79F}"/>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文本占位符 392193">
            <a:extLst>
              <a:ext uri="{FF2B5EF4-FFF2-40B4-BE49-F238E27FC236}">
                <a16:creationId xmlns:a16="http://schemas.microsoft.com/office/drawing/2014/main" id="{BA10C8DC-B6B0-4FA4-A02F-21AE57F7BE6A}"/>
              </a:ext>
            </a:extLst>
          </p:cNvPr>
          <p:cNvSpPr>
            <a:spLocks noGrp="1" noChangeArrowheads="1"/>
          </p:cNvSpPr>
          <p:nvPr>
            <p:ph idx="1"/>
          </p:nvPr>
        </p:nvSpPr>
        <p:spPr>
          <a:xfrm>
            <a:off x="2124075" y="6237288"/>
            <a:ext cx="5400675" cy="431800"/>
          </a:xfrm>
        </p:spPr>
        <p:txBody>
          <a:bodyPr/>
          <a:lstStyle/>
          <a:p>
            <a:pPr algn="ctr" eaLnBrk="1" hangingPunct="1">
              <a:lnSpc>
                <a:spcPct val="100000"/>
              </a:lnSpc>
              <a:spcBef>
                <a:spcPct val="0"/>
              </a:spcBef>
              <a:buFont typeface="Wingdings" panose="05000000000000000000" pitchFamily="2" charset="2"/>
              <a:buNone/>
            </a:pPr>
            <a:r>
              <a:rPr lang="zh-CN" altLang="en-US" sz="2400" b="1"/>
              <a:t>背景摄像机单轴运动控制系统</a:t>
            </a:r>
          </a:p>
        </p:txBody>
      </p:sp>
      <p:pic>
        <p:nvPicPr>
          <p:cNvPr id="153603" name="图片 392194" descr="5">
            <a:extLst>
              <a:ext uri="{FF2B5EF4-FFF2-40B4-BE49-F238E27FC236}">
                <a16:creationId xmlns:a16="http://schemas.microsoft.com/office/drawing/2014/main" id="{BD07573A-3FAF-43EC-812E-FAB1BDFD6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88" r="807" b="9286"/>
          <a:stretch>
            <a:fillRect/>
          </a:stretch>
        </p:blipFill>
        <p:spPr bwMode="auto">
          <a:xfrm>
            <a:off x="803275" y="384175"/>
            <a:ext cx="7537450"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4" name="图片 392198" descr="5">
            <a:extLst>
              <a:ext uri="{FF2B5EF4-FFF2-40B4-BE49-F238E27FC236}">
                <a16:creationId xmlns:a16="http://schemas.microsoft.com/office/drawing/2014/main" id="{3F8C1859-B9CC-46B8-81FC-E490CC0F3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0389"/>
          <a:stretch>
            <a:fillRect/>
          </a:stretch>
        </p:blipFill>
        <p:spPr bwMode="auto">
          <a:xfrm>
            <a:off x="823913" y="4513263"/>
            <a:ext cx="7564437"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5" name="灯片编号占位符 1">
            <a:extLst>
              <a:ext uri="{FF2B5EF4-FFF2-40B4-BE49-F238E27FC236}">
                <a16:creationId xmlns:a16="http://schemas.microsoft.com/office/drawing/2014/main" id="{411E3F47-7893-49DF-BBB0-EE41AC7D7F7B}"/>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1D102C02-66D2-4AD5-8668-77B0312A8DE0}" type="slidenum">
              <a:rPr lang="zh-CN" altLang="en-US" sz="1400"/>
              <a:pPr algn="r" eaLnBrk="1" hangingPunct="1">
                <a:lnSpc>
                  <a:spcPct val="100000"/>
                </a:lnSpc>
                <a:spcBef>
                  <a:spcPct val="0"/>
                </a:spcBef>
                <a:buClrTx/>
                <a:buFont typeface="Arial" panose="020B0604020202020204" pitchFamily="34" charset="0"/>
                <a:buNone/>
              </a:pPr>
              <a:t>114</a:t>
            </a:fld>
            <a:endParaRPr lang="zh-CN" altLang="en-US" sz="14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文本占位符 206850">
            <a:extLst>
              <a:ext uri="{FF2B5EF4-FFF2-40B4-BE49-F238E27FC236}">
                <a16:creationId xmlns:a16="http://schemas.microsoft.com/office/drawing/2014/main" id="{D6F1D995-E205-4D44-AD8F-374AB6AA8F28}"/>
              </a:ext>
            </a:extLst>
          </p:cNvPr>
          <p:cNvSpPr>
            <a:spLocks noGrp="1" noChangeArrowheads="1"/>
          </p:cNvSpPr>
          <p:nvPr>
            <p:ph idx="1"/>
          </p:nvPr>
        </p:nvSpPr>
        <p:spPr>
          <a:xfrm>
            <a:off x="457200" y="979488"/>
            <a:ext cx="8686800" cy="576262"/>
          </a:xfrm>
        </p:spPr>
        <p:txBody>
          <a:bodyPr/>
          <a:lstStyle/>
          <a:p>
            <a:pPr eaLnBrk="1" hangingPunct="1">
              <a:lnSpc>
                <a:spcPct val="150000"/>
              </a:lnSpc>
            </a:pPr>
            <a:r>
              <a:rPr lang="zh-CN" altLang="en-US" sz="2400" b="1"/>
              <a:t>背景摄像机单轴运动系统，闭环传递函数：</a:t>
            </a:r>
          </a:p>
        </p:txBody>
      </p:sp>
      <p:sp>
        <p:nvSpPr>
          <p:cNvPr id="154627" name="矩形 206853">
            <a:extLst>
              <a:ext uri="{FF2B5EF4-FFF2-40B4-BE49-F238E27FC236}">
                <a16:creationId xmlns:a16="http://schemas.microsoft.com/office/drawing/2014/main" id="{43CA510C-D400-4069-A66E-4C40069FC5E6}"/>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54628" name="对象 206854">
            <a:extLst>
              <a:ext uri="{FF2B5EF4-FFF2-40B4-BE49-F238E27FC236}">
                <a16:creationId xmlns:a16="http://schemas.microsoft.com/office/drawing/2014/main" id="{37D7FB39-401D-41EE-A2EB-CE83225C3C8A}"/>
              </a:ext>
            </a:extLst>
          </p:cNvPr>
          <p:cNvGraphicFramePr>
            <a:graphicFrameLocks noChangeAspect="1"/>
          </p:cNvGraphicFramePr>
          <p:nvPr/>
        </p:nvGraphicFramePr>
        <p:xfrm>
          <a:off x="2608263" y="1592263"/>
          <a:ext cx="4395787" cy="827087"/>
        </p:xfrm>
        <a:graphic>
          <a:graphicData uri="http://schemas.openxmlformats.org/presentationml/2006/ole">
            <mc:AlternateContent xmlns:mc="http://schemas.openxmlformats.org/markup-compatibility/2006">
              <mc:Choice xmlns:v="urn:schemas-microsoft-com:vml" Requires="v">
                <p:oleObj r:id="rId2" imgW="2323092" imgH="482391" progId="Equation.DSMT4">
                  <p:embed/>
                </p:oleObj>
              </mc:Choice>
              <mc:Fallback>
                <p:oleObj r:id="rId2" imgW="2323092" imgH="482391" progId="Equation.DSMT4">
                  <p:embed/>
                  <p:pic>
                    <p:nvPicPr>
                      <p:cNvPr id="0" name="对象 2068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263" y="1592263"/>
                        <a:ext cx="4395787"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4629" name="矩形 206857">
            <a:extLst>
              <a:ext uri="{FF2B5EF4-FFF2-40B4-BE49-F238E27FC236}">
                <a16:creationId xmlns:a16="http://schemas.microsoft.com/office/drawing/2014/main" id="{B635BBE4-ACC4-470E-B87C-D8DF934EBE3B}"/>
              </a:ext>
            </a:extLst>
          </p:cNvPr>
          <p:cNvSpPr>
            <a:spLocks noChangeArrowheads="1"/>
          </p:cNvSpPr>
          <p:nvPr/>
        </p:nvSpPr>
        <p:spPr bwMode="auto">
          <a:xfrm>
            <a:off x="457200" y="2297113"/>
            <a:ext cx="86868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t>三阶系统标准形式的最优传递函数：</a:t>
            </a:r>
          </a:p>
        </p:txBody>
      </p:sp>
      <p:graphicFrame>
        <p:nvGraphicFramePr>
          <p:cNvPr id="154630" name="对象 206858">
            <a:extLst>
              <a:ext uri="{FF2B5EF4-FFF2-40B4-BE49-F238E27FC236}">
                <a16:creationId xmlns:a16="http://schemas.microsoft.com/office/drawing/2014/main" id="{C1153FCF-F41C-4D8A-869F-F099B09C49A6}"/>
              </a:ext>
            </a:extLst>
          </p:cNvPr>
          <p:cNvGraphicFramePr>
            <a:graphicFrameLocks noChangeAspect="1"/>
          </p:cNvGraphicFramePr>
          <p:nvPr/>
        </p:nvGraphicFramePr>
        <p:xfrm>
          <a:off x="1352550" y="2916238"/>
          <a:ext cx="6853238" cy="520700"/>
        </p:xfrm>
        <a:graphic>
          <a:graphicData uri="http://schemas.openxmlformats.org/presentationml/2006/ole">
            <mc:AlternateContent xmlns:mc="http://schemas.openxmlformats.org/markup-compatibility/2006">
              <mc:Choice xmlns:v="urn:schemas-microsoft-com:vml" Requires="v">
                <p:oleObj r:id="rId4" imgW="2853784" imgH="266353" progId="Equation.DSMT4">
                  <p:embed/>
                </p:oleObj>
              </mc:Choice>
              <mc:Fallback>
                <p:oleObj r:id="rId4" imgW="2853784" imgH="266353" progId="Equation.DSMT4">
                  <p:embed/>
                  <p:pic>
                    <p:nvPicPr>
                      <p:cNvPr id="0" name="对象 2068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550" y="2916238"/>
                        <a:ext cx="68532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4631" name="矩形 206859">
            <a:extLst>
              <a:ext uri="{FF2B5EF4-FFF2-40B4-BE49-F238E27FC236}">
                <a16:creationId xmlns:a16="http://schemas.microsoft.com/office/drawing/2014/main" id="{2025243A-5C9F-42A9-A73D-91EA2AA6C86E}"/>
              </a:ext>
            </a:extLst>
          </p:cNvPr>
          <p:cNvSpPr>
            <a:spLocks noChangeArrowheads="1"/>
          </p:cNvSpPr>
          <p:nvPr/>
        </p:nvSpPr>
        <p:spPr bwMode="auto">
          <a:xfrm>
            <a:off x="468313" y="3355975"/>
            <a:ext cx="77692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t>按</a:t>
            </a:r>
            <a:r>
              <a:rPr lang="en-US" altLang="zh-CN" sz="2400" b="1"/>
              <a:t>ITAE</a:t>
            </a:r>
            <a:r>
              <a:rPr lang="zh-CN" altLang="en-US" sz="2400" b="1"/>
              <a:t>准则设计时，由图中估计系统归一化调节时间约为</a:t>
            </a:r>
            <a:r>
              <a:rPr lang="en-US" altLang="zh-CN" sz="2400" b="1"/>
              <a:t>8</a:t>
            </a:r>
            <a:r>
              <a:rPr lang="zh-CN" altLang="en-US" sz="2400" b="1"/>
              <a:t>秒，则：</a:t>
            </a:r>
          </a:p>
        </p:txBody>
      </p:sp>
      <p:sp>
        <p:nvSpPr>
          <p:cNvPr id="154632" name="矩形 206860">
            <a:extLst>
              <a:ext uri="{FF2B5EF4-FFF2-40B4-BE49-F238E27FC236}">
                <a16:creationId xmlns:a16="http://schemas.microsoft.com/office/drawing/2014/main" id="{B9DC1E22-6414-4BDB-A86A-5D87BBDB0E1B}"/>
              </a:ext>
            </a:extLst>
          </p:cNvPr>
          <p:cNvSpPr>
            <a:spLocks noChangeArrowheads="1"/>
          </p:cNvSpPr>
          <p:nvPr/>
        </p:nvSpPr>
        <p:spPr bwMode="auto">
          <a:xfrm>
            <a:off x="468313" y="4795838"/>
            <a:ext cx="867568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t>要求调节时间小于</a:t>
            </a:r>
            <a:r>
              <a:rPr lang="en-US" altLang="zh-CN" sz="2400" b="1"/>
              <a:t>1</a:t>
            </a:r>
            <a:r>
              <a:rPr lang="zh-CN" altLang="en-US" sz="2400" b="1"/>
              <a:t>秒，则可选择：</a:t>
            </a:r>
          </a:p>
        </p:txBody>
      </p:sp>
      <p:graphicFrame>
        <p:nvGraphicFramePr>
          <p:cNvPr id="154633" name="对象 206861">
            <a:extLst>
              <a:ext uri="{FF2B5EF4-FFF2-40B4-BE49-F238E27FC236}">
                <a16:creationId xmlns:a16="http://schemas.microsoft.com/office/drawing/2014/main" id="{EBBC0109-E31D-472F-9C6C-5C29E9A92A3F}"/>
              </a:ext>
            </a:extLst>
          </p:cNvPr>
          <p:cNvGraphicFramePr>
            <a:graphicFrameLocks noChangeAspect="1"/>
          </p:cNvGraphicFramePr>
          <p:nvPr/>
        </p:nvGraphicFramePr>
        <p:xfrm>
          <a:off x="3968750" y="4486275"/>
          <a:ext cx="1663700" cy="471488"/>
        </p:xfrm>
        <a:graphic>
          <a:graphicData uri="http://schemas.openxmlformats.org/presentationml/2006/ole">
            <mc:AlternateContent xmlns:mc="http://schemas.openxmlformats.org/markup-compatibility/2006">
              <mc:Choice xmlns:v="urn:schemas-microsoft-com:vml" Requires="v">
                <p:oleObj r:id="rId6" imgW="710891" imgH="228501" progId="Equation.DSMT4">
                  <p:embed/>
                </p:oleObj>
              </mc:Choice>
              <mc:Fallback>
                <p:oleObj r:id="rId6" imgW="710891" imgH="228501" progId="Equation.DSMT4">
                  <p:embed/>
                  <p:pic>
                    <p:nvPicPr>
                      <p:cNvPr id="0" name="对象 2068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8750" y="4486275"/>
                        <a:ext cx="166370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4634" name="对象 206862">
            <a:extLst>
              <a:ext uri="{FF2B5EF4-FFF2-40B4-BE49-F238E27FC236}">
                <a16:creationId xmlns:a16="http://schemas.microsoft.com/office/drawing/2014/main" id="{B0DD60BD-31D7-4909-8812-CE3061C02B7A}"/>
              </a:ext>
            </a:extLst>
          </p:cNvPr>
          <p:cNvGraphicFramePr>
            <a:graphicFrameLocks noChangeAspect="1"/>
          </p:cNvGraphicFramePr>
          <p:nvPr/>
        </p:nvGraphicFramePr>
        <p:xfrm>
          <a:off x="2700338" y="5468938"/>
          <a:ext cx="4200525" cy="1306512"/>
        </p:xfrm>
        <a:graphic>
          <a:graphicData uri="http://schemas.openxmlformats.org/presentationml/2006/ole">
            <mc:AlternateContent xmlns:mc="http://schemas.openxmlformats.org/markup-compatibility/2006">
              <mc:Choice xmlns:v="urn:schemas-microsoft-com:vml" Requires="v">
                <p:oleObj r:id="rId8" imgW="1840701" imgH="634725" progId="Equation.DSMT4">
                  <p:embed/>
                </p:oleObj>
              </mc:Choice>
              <mc:Fallback>
                <p:oleObj r:id="rId8" imgW="1840701" imgH="634725" progId="Equation.DSMT4">
                  <p:embed/>
                  <p:pic>
                    <p:nvPicPr>
                      <p:cNvPr id="0" name="对象 20686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0338" y="5468938"/>
                        <a:ext cx="4200525" cy="130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4635" name="灯片编号占位符 1">
            <a:extLst>
              <a:ext uri="{FF2B5EF4-FFF2-40B4-BE49-F238E27FC236}">
                <a16:creationId xmlns:a16="http://schemas.microsoft.com/office/drawing/2014/main" id="{4E761AFE-413F-4340-A994-51E451623C06}"/>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DD24F0AD-AFC6-4C7F-8A9C-4036DB037FFF}" type="slidenum">
              <a:rPr lang="zh-CN" altLang="en-US" sz="1400"/>
              <a:pPr algn="r" eaLnBrk="1" hangingPunct="1">
                <a:lnSpc>
                  <a:spcPct val="100000"/>
                </a:lnSpc>
                <a:spcBef>
                  <a:spcPct val="0"/>
                </a:spcBef>
                <a:buClrTx/>
                <a:buFont typeface="Arial" panose="020B0604020202020204" pitchFamily="34" charset="0"/>
                <a:buNone/>
              </a:pPr>
              <a:t>115</a:t>
            </a:fld>
            <a:endParaRPr lang="zh-CN" altLang="en-US" sz="1400"/>
          </a:p>
        </p:txBody>
      </p:sp>
      <p:sp>
        <p:nvSpPr>
          <p:cNvPr id="154636" name="矩形 362503">
            <a:extLst>
              <a:ext uri="{FF2B5EF4-FFF2-40B4-BE49-F238E27FC236}">
                <a16:creationId xmlns:a16="http://schemas.microsoft.com/office/drawing/2014/main" id="{38DBD5C0-2D1D-4EE2-8005-8ED7485C6F11}"/>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矩形 207875">
            <a:extLst>
              <a:ext uri="{FF2B5EF4-FFF2-40B4-BE49-F238E27FC236}">
                <a16:creationId xmlns:a16="http://schemas.microsoft.com/office/drawing/2014/main" id="{CD11BDC6-D8FE-41D5-A56C-ECB4AF35430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sp>
        <p:nvSpPr>
          <p:cNvPr id="155651" name="矩形 207878">
            <a:extLst>
              <a:ext uri="{FF2B5EF4-FFF2-40B4-BE49-F238E27FC236}">
                <a16:creationId xmlns:a16="http://schemas.microsoft.com/office/drawing/2014/main" id="{4F68508D-439C-4469-B7BD-CCC14BAB2D9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sp>
        <p:nvSpPr>
          <p:cNvPr id="155652" name="矩形 207885">
            <a:extLst>
              <a:ext uri="{FF2B5EF4-FFF2-40B4-BE49-F238E27FC236}">
                <a16:creationId xmlns:a16="http://schemas.microsoft.com/office/drawing/2014/main" id="{D90403DE-4903-43B2-9E6F-D841453DDB4A}"/>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55653" name="对象 207886">
            <a:extLst>
              <a:ext uri="{FF2B5EF4-FFF2-40B4-BE49-F238E27FC236}">
                <a16:creationId xmlns:a16="http://schemas.microsoft.com/office/drawing/2014/main" id="{93478EF1-E74D-4A73-AF40-303E635B1F9D}"/>
              </a:ext>
            </a:extLst>
          </p:cNvPr>
          <p:cNvGraphicFramePr>
            <a:graphicFrameLocks noChangeAspect="1"/>
          </p:cNvGraphicFramePr>
          <p:nvPr/>
        </p:nvGraphicFramePr>
        <p:xfrm>
          <a:off x="2462213" y="1531938"/>
          <a:ext cx="4687887" cy="996950"/>
        </p:xfrm>
        <a:graphic>
          <a:graphicData uri="http://schemas.openxmlformats.org/presentationml/2006/ole">
            <mc:AlternateContent xmlns:mc="http://schemas.openxmlformats.org/markup-compatibility/2006">
              <mc:Choice xmlns:v="urn:schemas-microsoft-com:vml" Requires="v">
                <p:oleObj r:id="rId2" imgW="2285008" imgH="482391" progId="Equation.DSMT4">
                  <p:embed/>
                </p:oleObj>
              </mc:Choice>
              <mc:Fallback>
                <p:oleObj r:id="rId2" imgW="2285008" imgH="482391" progId="Equation.DSMT4">
                  <p:embed/>
                  <p:pic>
                    <p:nvPicPr>
                      <p:cNvPr id="0" name="对象 2078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2213" y="1531938"/>
                        <a:ext cx="468788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5654" name="矩形 207890">
            <a:extLst>
              <a:ext uri="{FF2B5EF4-FFF2-40B4-BE49-F238E27FC236}">
                <a16:creationId xmlns:a16="http://schemas.microsoft.com/office/drawing/2014/main" id="{4BBECF8C-68B5-487B-81A0-1FFF6F470A1E}"/>
              </a:ext>
            </a:extLst>
          </p:cNvPr>
          <p:cNvSpPr>
            <a:spLocks noChangeArrowheads="1"/>
          </p:cNvSpPr>
          <p:nvPr/>
        </p:nvSpPr>
        <p:spPr bwMode="auto">
          <a:xfrm>
            <a:off x="468313" y="908050"/>
            <a:ext cx="867568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500" b="1"/>
              <a:t>对应的放大器增益、电机增益：</a:t>
            </a:r>
          </a:p>
        </p:txBody>
      </p:sp>
      <p:sp>
        <p:nvSpPr>
          <p:cNvPr id="155655" name="矩形 207891">
            <a:extLst>
              <a:ext uri="{FF2B5EF4-FFF2-40B4-BE49-F238E27FC236}">
                <a16:creationId xmlns:a16="http://schemas.microsoft.com/office/drawing/2014/main" id="{65E7AC5D-BFD9-442F-B56C-4D894E1CDAEB}"/>
              </a:ext>
            </a:extLst>
          </p:cNvPr>
          <p:cNvSpPr>
            <a:spLocks noChangeArrowheads="1"/>
          </p:cNvSpPr>
          <p:nvPr/>
        </p:nvSpPr>
        <p:spPr bwMode="auto">
          <a:xfrm>
            <a:off x="468313" y="2419350"/>
            <a:ext cx="867568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500" b="1"/>
              <a:t>使</a:t>
            </a:r>
            <a:r>
              <a:rPr lang="en-US" altLang="zh-CN" sz="2500" b="1"/>
              <a:t>ITAE</a:t>
            </a:r>
            <a:r>
              <a:rPr lang="zh-CN" altLang="en-US" sz="2500" b="1"/>
              <a:t>极小的闭环传递函数：</a:t>
            </a:r>
          </a:p>
        </p:txBody>
      </p:sp>
      <p:graphicFrame>
        <p:nvGraphicFramePr>
          <p:cNvPr id="155656" name="对象 207892">
            <a:extLst>
              <a:ext uri="{FF2B5EF4-FFF2-40B4-BE49-F238E27FC236}">
                <a16:creationId xmlns:a16="http://schemas.microsoft.com/office/drawing/2014/main" id="{C5076217-D1D4-4028-A898-D38414955C83}"/>
              </a:ext>
            </a:extLst>
          </p:cNvPr>
          <p:cNvGraphicFramePr>
            <a:graphicFrameLocks noChangeAspect="1"/>
          </p:cNvGraphicFramePr>
          <p:nvPr/>
        </p:nvGraphicFramePr>
        <p:xfrm>
          <a:off x="268288" y="3100388"/>
          <a:ext cx="8310562" cy="1984375"/>
        </p:xfrm>
        <a:graphic>
          <a:graphicData uri="http://schemas.openxmlformats.org/presentationml/2006/ole">
            <mc:AlternateContent xmlns:mc="http://schemas.openxmlformats.org/markup-compatibility/2006">
              <mc:Choice xmlns:v="urn:schemas-microsoft-com:vml" Requires="v">
                <p:oleObj name="Equation" r:id="rId4" imgW="3924300" imgH="1016000" progId="Equation.DSMT4">
                  <p:embed/>
                </p:oleObj>
              </mc:Choice>
              <mc:Fallback>
                <p:oleObj name="Equation" r:id="rId4" imgW="3924300" imgH="1016000" progId="Equation.DSMT4">
                  <p:embed/>
                  <p:pic>
                    <p:nvPicPr>
                      <p:cNvPr id="0" name="对象 2078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288" y="3100388"/>
                        <a:ext cx="8310562"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5657" name="矩形 207893">
            <a:extLst>
              <a:ext uri="{FF2B5EF4-FFF2-40B4-BE49-F238E27FC236}">
                <a16:creationId xmlns:a16="http://schemas.microsoft.com/office/drawing/2014/main" id="{E524A615-3E71-41C8-AF43-C973AE851972}"/>
              </a:ext>
            </a:extLst>
          </p:cNvPr>
          <p:cNvSpPr>
            <a:spLocks noChangeArrowheads="1"/>
          </p:cNvSpPr>
          <p:nvPr/>
        </p:nvSpPr>
        <p:spPr bwMode="auto">
          <a:xfrm>
            <a:off x="468313" y="5013325"/>
            <a:ext cx="7799387"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500" b="1"/>
              <a:t>计算机仿真得到阶跃响应超调量</a:t>
            </a:r>
            <a:r>
              <a:rPr lang="en-US" altLang="zh-CN" sz="2500" b="1"/>
              <a:t>2</a:t>
            </a:r>
            <a:r>
              <a:rPr lang="zh-CN" altLang="en-US" sz="2500" b="1"/>
              <a:t>％，调节时间</a:t>
            </a:r>
            <a:r>
              <a:rPr lang="en-US" altLang="zh-CN" sz="2500" b="1"/>
              <a:t>0.75</a:t>
            </a:r>
            <a:r>
              <a:rPr lang="zh-CN" altLang="en-US" sz="2500" b="1"/>
              <a:t>秒（稳态值</a:t>
            </a:r>
            <a:r>
              <a:rPr lang="en-US" altLang="zh-CN" sz="2500" b="1"/>
              <a:t>2</a:t>
            </a:r>
            <a:r>
              <a:rPr lang="zh-CN" altLang="en-US" sz="2500" b="1"/>
              <a:t>％）</a:t>
            </a:r>
          </a:p>
        </p:txBody>
      </p:sp>
      <p:sp>
        <p:nvSpPr>
          <p:cNvPr id="155658" name="灯片编号占位符 1">
            <a:extLst>
              <a:ext uri="{FF2B5EF4-FFF2-40B4-BE49-F238E27FC236}">
                <a16:creationId xmlns:a16="http://schemas.microsoft.com/office/drawing/2014/main" id="{91AAE88C-F1E7-44BB-9B6D-48BA94BEA737}"/>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10B43BE2-B053-4064-9DCC-05CF5976D3FF}" type="slidenum">
              <a:rPr lang="zh-CN" altLang="en-US" sz="1400"/>
              <a:pPr algn="r" eaLnBrk="1" hangingPunct="1">
                <a:lnSpc>
                  <a:spcPct val="100000"/>
                </a:lnSpc>
                <a:spcBef>
                  <a:spcPct val="0"/>
                </a:spcBef>
                <a:buClrTx/>
                <a:buFont typeface="Arial" panose="020B0604020202020204" pitchFamily="34" charset="0"/>
                <a:buNone/>
              </a:pPr>
              <a:t>116</a:t>
            </a:fld>
            <a:endParaRPr lang="zh-CN" altLang="en-US" sz="1400"/>
          </a:p>
        </p:txBody>
      </p:sp>
      <p:sp>
        <p:nvSpPr>
          <p:cNvPr id="155659" name="矩形 362503">
            <a:extLst>
              <a:ext uri="{FF2B5EF4-FFF2-40B4-BE49-F238E27FC236}">
                <a16:creationId xmlns:a16="http://schemas.microsoft.com/office/drawing/2014/main" id="{33BCC632-B157-4418-91CA-99355452D735}"/>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矩形 208902">
            <a:extLst>
              <a:ext uri="{FF2B5EF4-FFF2-40B4-BE49-F238E27FC236}">
                <a16:creationId xmlns:a16="http://schemas.microsoft.com/office/drawing/2014/main" id="{446602B1-5C58-45C4-B191-83E2B11A4F57}"/>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pic>
        <p:nvPicPr>
          <p:cNvPr id="156675" name="图片 208904" descr="5">
            <a:extLst>
              <a:ext uri="{FF2B5EF4-FFF2-40B4-BE49-F238E27FC236}">
                <a16:creationId xmlns:a16="http://schemas.microsoft.com/office/drawing/2014/main" id="{F7C69723-58B4-4194-8107-0402ED443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0538" y="711200"/>
            <a:ext cx="3082925"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6" name="矩形 208908">
            <a:extLst>
              <a:ext uri="{FF2B5EF4-FFF2-40B4-BE49-F238E27FC236}">
                <a16:creationId xmlns:a16="http://schemas.microsoft.com/office/drawing/2014/main" id="{17E7647C-AC63-4286-838C-9DCDFF973304}"/>
              </a:ext>
            </a:extLst>
          </p:cNvPr>
          <p:cNvSpPr>
            <a:spLocks noChangeArrowheads="1"/>
          </p:cNvSpPr>
          <p:nvPr/>
        </p:nvSpPr>
        <p:spPr bwMode="auto">
          <a:xfrm>
            <a:off x="2411413" y="5759450"/>
            <a:ext cx="51847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Font typeface="Wingdings" panose="05000000000000000000" pitchFamily="2" charset="2"/>
              <a:buNone/>
            </a:pPr>
            <a:r>
              <a:rPr lang="zh-CN" altLang="en-US" sz="2400" b="1">
                <a:latin typeface="Times New Roman" panose="02020603050405020304" pitchFamily="18" charset="0"/>
              </a:rPr>
              <a:t>图</a:t>
            </a:r>
            <a:r>
              <a:rPr lang="en-US" altLang="zh-CN" sz="2400" b="1">
                <a:latin typeface="Times New Roman" panose="02020603050405020304" pitchFamily="18" charset="0"/>
              </a:rPr>
              <a:t>5.32 </a:t>
            </a:r>
            <a:r>
              <a:rPr lang="zh-CN" altLang="en-US" sz="2400" b="1">
                <a:latin typeface="Times New Roman" panose="02020603050405020304" pitchFamily="18" charset="0"/>
              </a:rPr>
              <a:t>极小</a:t>
            </a:r>
            <a:r>
              <a:rPr lang="en-US" altLang="zh-CN" sz="2400" b="1">
                <a:latin typeface="Times New Roman" panose="02020603050405020304" pitchFamily="18" charset="0"/>
              </a:rPr>
              <a:t>ITAE</a:t>
            </a:r>
            <a:r>
              <a:rPr lang="zh-CN" altLang="en-US" sz="2400" b="1">
                <a:latin typeface="Times New Roman" panose="02020603050405020304" pitchFamily="18" charset="0"/>
              </a:rPr>
              <a:t>系统闭环极点位置</a:t>
            </a:r>
          </a:p>
        </p:txBody>
      </p:sp>
      <p:sp>
        <p:nvSpPr>
          <p:cNvPr id="156677" name="灯片编号占位符 1">
            <a:extLst>
              <a:ext uri="{FF2B5EF4-FFF2-40B4-BE49-F238E27FC236}">
                <a16:creationId xmlns:a16="http://schemas.microsoft.com/office/drawing/2014/main" id="{50A2910F-094A-4D07-849D-0E359C7F83DF}"/>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81E8F800-ACA1-419A-9F91-9A9697435867}" type="slidenum">
              <a:rPr lang="zh-CN" altLang="en-US" sz="1400"/>
              <a:pPr algn="r" eaLnBrk="1" hangingPunct="1">
                <a:lnSpc>
                  <a:spcPct val="100000"/>
                </a:lnSpc>
                <a:spcBef>
                  <a:spcPct val="0"/>
                </a:spcBef>
                <a:buClrTx/>
                <a:buFont typeface="Arial" panose="020B0604020202020204" pitchFamily="34" charset="0"/>
                <a:buNone/>
              </a:pPr>
              <a:t>117</a:t>
            </a:fld>
            <a:endParaRPr lang="zh-CN" altLang="en-US" sz="14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文本占位符 209922">
            <a:extLst>
              <a:ext uri="{FF2B5EF4-FFF2-40B4-BE49-F238E27FC236}">
                <a16:creationId xmlns:a16="http://schemas.microsoft.com/office/drawing/2014/main" id="{58A6DD57-ADD5-4C88-8308-69815D16163F}"/>
              </a:ext>
            </a:extLst>
          </p:cNvPr>
          <p:cNvSpPr>
            <a:spLocks noGrp="1" noChangeArrowheads="1"/>
          </p:cNvSpPr>
          <p:nvPr>
            <p:ph idx="1"/>
          </p:nvPr>
        </p:nvSpPr>
        <p:spPr>
          <a:xfrm>
            <a:off x="487363" y="868363"/>
            <a:ext cx="8174037" cy="609600"/>
          </a:xfrm>
        </p:spPr>
        <p:txBody>
          <a:bodyPr/>
          <a:lstStyle/>
          <a:p>
            <a:pPr eaLnBrk="1" hangingPunct="1">
              <a:lnSpc>
                <a:spcPct val="150000"/>
              </a:lnSpc>
            </a:pPr>
            <a:r>
              <a:rPr lang="zh-CN" altLang="en-US" sz="2200" b="1"/>
              <a:t>当输入为斜坡信号，系统具有如下的典型闭环传递函数：</a:t>
            </a:r>
          </a:p>
        </p:txBody>
      </p:sp>
      <p:sp>
        <p:nvSpPr>
          <p:cNvPr id="157699" name="矩形 209923">
            <a:extLst>
              <a:ext uri="{FF2B5EF4-FFF2-40B4-BE49-F238E27FC236}">
                <a16:creationId xmlns:a16="http://schemas.microsoft.com/office/drawing/2014/main" id="{D4962BCC-BD59-40A1-B31C-F3C9E6AA5199}"/>
              </a:ext>
            </a:extLst>
          </p:cNvPr>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57700" name="对象 209924">
            <a:extLst>
              <a:ext uri="{FF2B5EF4-FFF2-40B4-BE49-F238E27FC236}">
                <a16:creationId xmlns:a16="http://schemas.microsoft.com/office/drawing/2014/main" id="{DB6667FB-CD77-4D13-A31E-A121B2414B1F}"/>
              </a:ext>
            </a:extLst>
          </p:cNvPr>
          <p:cNvGraphicFramePr>
            <a:graphicFrameLocks noChangeAspect="1"/>
          </p:cNvGraphicFramePr>
          <p:nvPr/>
        </p:nvGraphicFramePr>
        <p:xfrm>
          <a:off x="2581275" y="1554163"/>
          <a:ext cx="3981450" cy="836612"/>
        </p:xfrm>
        <a:graphic>
          <a:graphicData uri="http://schemas.openxmlformats.org/presentationml/2006/ole">
            <mc:AlternateContent xmlns:mc="http://schemas.openxmlformats.org/markup-compatibility/2006">
              <mc:Choice xmlns:v="urn:schemas-microsoft-com:vml" Requires="v">
                <p:oleObj r:id="rId2" imgW="2132674" imgH="444307" progId="Equation.DSMT4">
                  <p:embed/>
                </p:oleObj>
              </mc:Choice>
              <mc:Fallback>
                <p:oleObj r:id="rId2" imgW="2132674" imgH="444307" progId="Equation.DSMT4">
                  <p:embed/>
                  <p:pic>
                    <p:nvPicPr>
                      <p:cNvPr id="0" name="对象 2099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1275" y="1554163"/>
                        <a:ext cx="398145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157701" name="图片 209926" descr="5">
            <a:extLst>
              <a:ext uri="{FF2B5EF4-FFF2-40B4-BE49-F238E27FC236}">
                <a16:creationId xmlns:a16="http://schemas.microsoft.com/office/drawing/2014/main" id="{2A6C148F-472A-4930-A3E8-400103821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121" r="6683"/>
          <a:stretch>
            <a:fillRect/>
          </a:stretch>
        </p:blipFill>
        <p:spPr bwMode="auto">
          <a:xfrm>
            <a:off x="1514475" y="4751388"/>
            <a:ext cx="61150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702" name="矩形 209927">
            <a:extLst>
              <a:ext uri="{FF2B5EF4-FFF2-40B4-BE49-F238E27FC236}">
                <a16:creationId xmlns:a16="http://schemas.microsoft.com/office/drawing/2014/main" id="{2830D8AE-240D-4BB3-BF79-1FA60BA77FF8}"/>
              </a:ext>
            </a:extLst>
          </p:cNvPr>
          <p:cNvSpPr>
            <a:spLocks noChangeArrowheads="1"/>
          </p:cNvSpPr>
          <p:nvPr/>
        </p:nvSpPr>
        <p:spPr bwMode="auto">
          <a:xfrm>
            <a:off x="539750" y="2432050"/>
            <a:ext cx="8174038"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200" b="1"/>
              <a:t>系统对斜坡输入的稳态误差为</a:t>
            </a:r>
            <a:r>
              <a:rPr lang="en-US" altLang="zh-CN" sz="2200" b="1"/>
              <a:t>0</a:t>
            </a:r>
          </a:p>
          <a:p>
            <a:pPr eaLnBrk="1" hangingPunct="1">
              <a:lnSpc>
                <a:spcPct val="150000"/>
              </a:lnSpc>
            </a:pPr>
            <a:r>
              <a:rPr lang="zh-CN" altLang="en-US" sz="2200" b="1"/>
              <a:t>受控对象</a:t>
            </a:r>
            <a:r>
              <a:rPr lang="en-US" altLang="zh-CN" sz="2200" b="1"/>
              <a:t>G(s)</a:t>
            </a:r>
            <a:r>
              <a:rPr lang="zh-CN" altLang="en-US" sz="2200" b="1"/>
              <a:t>有两个或者两个以上的纯积分环节，才能使斜坡稳态误差为</a:t>
            </a:r>
            <a:r>
              <a:rPr lang="en-US" altLang="zh-CN" sz="2200" b="1"/>
              <a:t>0</a:t>
            </a:r>
          </a:p>
          <a:p>
            <a:pPr eaLnBrk="1" hangingPunct="1">
              <a:lnSpc>
                <a:spcPct val="150000"/>
              </a:lnSpc>
            </a:pPr>
            <a:r>
              <a:rPr lang="zh-CN" altLang="en-US" sz="2200" b="1"/>
              <a:t>斜坡输入时，使</a:t>
            </a:r>
            <a:r>
              <a:rPr lang="en-US" altLang="zh-CN" sz="2200" b="1"/>
              <a:t>ITAE</a:t>
            </a:r>
            <a:r>
              <a:rPr lang="zh-CN" altLang="en-US" sz="2200" b="1"/>
              <a:t>指标最优的</a:t>
            </a:r>
            <a:r>
              <a:rPr lang="en-US" altLang="zh-CN" sz="2200" b="1"/>
              <a:t>T(s)</a:t>
            </a:r>
            <a:r>
              <a:rPr lang="zh-CN" altLang="en-US" sz="2200" b="1"/>
              <a:t>参数表</a:t>
            </a:r>
          </a:p>
        </p:txBody>
      </p:sp>
      <p:sp>
        <p:nvSpPr>
          <p:cNvPr id="157703" name="灯片编号占位符 1">
            <a:extLst>
              <a:ext uri="{FF2B5EF4-FFF2-40B4-BE49-F238E27FC236}">
                <a16:creationId xmlns:a16="http://schemas.microsoft.com/office/drawing/2014/main" id="{7A0E8E77-4C44-4EF9-AACA-F81034DA9F03}"/>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6D418FA1-B027-43F5-8CD3-EA418160B69C}" type="slidenum">
              <a:rPr lang="zh-CN" altLang="en-US" sz="1400"/>
              <a:pPr algn="r" eaLnBrk="1" hangingPunct="1">
                <a:lnSpc>
                  <a:spcPct val="100000"/>
                </a:lnSpc>
                <a:spcBef>
                  <a:spcPct val="0"/>
                </a:spcBef>
                <a:buClrTx/>
                <a:buFont typeface="Arial" panose="020B0604020202020204" pitchFamily="34" charset="0"/>
                <a:buNone/>
              </a:pPr>
              <a:t>118</a:t>
            </a:fld>
            <a:endParaRPr lang="zh-CN" altLang="en-US" sz="1400"/>
          </a:p>
        </p:txBody>
      </p:sp>
      <p:sp>
        <p:nvSpPr>
          <p:cNvPr id="157704" name="矩形 362503">
            <a:extLst>
              <a:ext uri="{FF2B5EF4-FFF2-40B4-BE49-F238E27FC236}">
                <a16:creationId xmlns:a16="http://schemas.microsoft.com/office/drawing/2014/main" id="{F5EA841D-3A09-4281-8A31-97A893509B0E}"/>
              </a:ext>
            </a:extLst>
          </p:cNvPr>
          <p:cNvSpPr>
            <a:spLocks noGrp="1" noChangeArrowheads="1"/>
          </p:cNvSpPr>
          <p:nvPr/>
        </p:nvSpPr>
        <p:spPr bwMode="auto">
          <a:xfrm>
            <a:off x="457200" y="215900"/>
            <a:ext cx="82296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31536DA3-5C30-47CD-BAA5-055B60DBD6DE}"/>
              </a:ext>
            </a:extLst>
          </p:cNvPr>
          <p:cNvSpPr>
            <a:spLocks noChangeArrowheads="1"/>
          </p:cNvSpPr>
          <p:nvPr/>
        </p:nvSpPr>
        <p:spPr bwMode="auto">
          <a:xfrm>
            <a:off x="143347" y="602193"/>
            <a:ext cx="8712968" cy="66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panose="020B0604020202020204" pitchFamily="34" charset="0"/>
              </a:rPr>
              <a:t>设计问题：</a:t>
            </a:r>
            <a:r>
              <a:rPr kumimoji="0" lang="zh-CN" altLang="zh-CN" sz="1800" b="0" i="0" u="none" strike="noStrike" cap="none" normalizeH="0" baseline="0" dirty="0">
                <a:ln>
                  <a:noFill/>
                </a:ln>
                <a:solidFill>
                  <a:schemeClr val="tx1"/>
                </a:solidFill>
                <a:effectLst/>
                <a:latin typeface="Arial" panose="020B0604020202020204" pitchFamily="34" charset="0"/>
              </a:rPr>
              <a:t>汽车的定速巡航控制. 假设汽车要加速到某一定值, 汽车的正向牵引力为</a:t>
            </a:r>
            <a:r>
              <a:rPr kumimoji="0" lang="en-US" altLang="zh-CN" sz="1800" b="0" i="0" u="none" strike="noStrike" cap="none" normalizeH="0" baseline="0" dirty="0">
                <a:ln>
                  <a:noFill/>
                </a:ln>
                <a:solidFill>
                  <a:schemeClr val="tx1"/>
                </a:solidFill>
                <a:effectLst/>
                <a:latin typeface="Arial" panose="020B0604020202020204" pitchFamily="34" charset="0"/>
              </a:rPr>
              <a:t>u</a:t>
            </a:r>
            <a:r>
              <a:rPr kumimoji="0" lang="zh-CN" altLang="zh-CN" sz="1800" b="0" i="0" u="none" strike="noStrike" cap="none" normalizeH="0" baseline="0" dirty="0">
                <a:ln>
                  <a:noFill/>
                </a:ln>
                <a:solidFill>
                  <a:schemeClr val="tx1"/>
                </a:solidFill>
                <a:effectLst/>
                <a:latin typeface="Arial" panose="020B0604020202020204" pitchFamily="34" charset="0"/>
              </a:rPr>
              <a:t>  </a:t>
            </a:r>
            <a:r>
              <a:rPr kumimoji="0" lang="zh-CN" altLang="zh-CN" sz="1900" b="0" i="0" u="none" strike="noStrike" cap="none" normalizeH="0" baseline="0" dirty="0">
                <a:ln>
                  <a:noFill/>
                </a:ln>
                <a:solidFill>
                  <a:schemeClr val="tx1"/>
                </a:solidFill>
                <a:effectLst/>
                <a:latin typeface="Arial" panose="020B0604020202020204" pitchFamily="34" charset="0"/>
              </a:rPr>
              <a:t>,</a:t>
            </a:r>
            <a:r>
              <a:rPr kumimoji="0" lang="zh-CN" altLang="zh-CN" sz="1800" b="0" i="0" u="none" strike="noStrike" cap="none" normalizeH="0" baseline="0" dirty="0">
                <a:ln>
                  <a:noFill/>
                </a:ln>
                <a:solidFill>
                  <a:schemeClr val="tx1"/>
                </a:solidFill>
                <a:effectLst/>
                <a:latin typeface="Arial" panose="020B0604020202020204" pitchFamily="34" charset="0"/>
              </a:rPr>
              <a:t> 行驶过程中受到的阻力随车速的增大而增大, 阻力为</a:t>
            </a:r>
            <a:r>
              <a:rPr lang="en-US" altLang="zh-CN" dirty="0" err="1"/>
              <a:t>b</a:t>
            </a:r>
            <a:r>
              <a:rPr kumimoji="0" lang="en-US" altLang="zh-CN" sz="1800" b="0" i="0" u="none" strike="noStrike" cap="none" normalizeH="0" baseline="0" dirty="0" err="1">
                <a:ln>
                  <a:noFill/>
                </a:ln>
                <a:solidFill>
                  <a:schemeClr val="tx1"/>
                </a:solidFill>
                <a:effectLst/>
                <a:latin typeface="Arial" panose="020B0604020202020204" pitchFamily="34" charset="0"/>
              </a:rPr>
              <a:t>v</a:t>
            </a:r>
            <a:r>
              <a:rPr kumimoji="0" lang="en-US" altLang="zh-CN" sz="1800" b="0" i="0" u="none" strike="noStrike" cap="none" normalizeH="0" baseline="0" dirty="0">
                <a:ln>
                  <a:noFill/>
                </a:ln>
                <a:solidFill>
                  <a:schemeClr val="tx1"/>
                </a:solidFill>
                <a:effectLst/>
                <a:latin typeface="Arial" panose="020B0604020202020204" pitchFamily="34" charset="0"/>
              </a:rPr>
              <a:t>(t)</a:t>
            </a:r>
            <a:r>
              <a:rPr kumimoji="0" lang="zh-CN" altLang="zh-CN" sz="1800" b="0" i="0" u="none" strike="noStrike" cap="none" normalizeH="0" baseline="0" dirty="0">
                <a:ln>
                  <a:noFill/>
                </a:ln>
                <a:solidFill>
                  <a:schemeClr val="tx1"/>
                </a:solidFill>
                <a:effectLst/>
                <a:latin typeface="Arial" panose="020B0604020202020204" pitchFamily="34" charset="0"/>
              </a:rPr>
              <a:t>. </a:t>
            </a:r>
            <a:r>
              <a:rPr kumimoji="0" lang="zh-CN" altLang="en-US" sz="1800" b="0" i="0" u="none" strike="noStrike" cap="none" normalizeH="0" baseline="0" dirty="0">
                <a:ln>
                  <a:noFill/>
                </a:ln>
                <a:solidFill>
                  <a:schemeClr val="tx1"/>
                </a:solidFill>
                <a:effectLst/>
                <a:latin typeface="Arial" panose="020B0604020202020204" pitchFamily="34" charset="0"/>
              </a:rPr>
              <a:t>汽车质量</a:t>
            </a:r>
            <a:r>
              <a:rPr kumimoji="0" lang="en-US" altLang="zh-CN" sz="1800" b="0" i="0" u="none" strike="noStrike" cap="none" normalizeH="0" baseline="0" dirty="0">
                <a:ln>
                  <a:noFill/>
                </a:ln>
                <a:solidFill>
                  <a:schemeClr val="tx1"/>
                </a:solidFill>
                <a:effectLst/>
                <a:latin typeface="Arial" panose="020B0604020202020204" pitchFamily="34" charset="0"/>
              </a:rPr>
              <a:t>m</a:t>
            </a:r>
            <a:r>
              <a:rPr lang="en-US" altLang="zh-CN" dirty="0"/>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AutoShape 5" descr="F(t)">
            <a:extLst>
              <a:ext uri="{FF2B5EF4-FFF2-40B4-BE49-F238E27FC236}">
                <a16:creationId xmlns:a16="http://schemas.microsoft.com/office/drawing/2014/main" id="{9E3B1858-54FC-4254-8925-3038D3168295}"/>
              </a:ext>
            </a:extLst>
          </p:cNvPr>
          <p:cNvSpPr>
            <a:spLocks noChangeAspect="1" noChangeArrowheads="1"/>
          </p:cNvSpPr>
          <p:nvPr/>
        </p:nvSpPr>
        <p:spPr bwMode="auto">
          <a:xfrm>
            <a:off x="7267575" y="-11049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6" descr="f(t) = \mu v(t)">
            <a:extLst>
              <a:ext uri="{FF2B5EF4-FFF2-40B4-BE49-F238E27FC236}">
                <a16:creationId xmlns:a16="http://schemas.microsoft.com/office/drawing/2014/main" id="{6812BEDE-82BF-4DBB-A699-DBBA2DD30569}"/>
              </a:ext>
            </a:extLst>
          </p:cNvPr>
          <p:cNvSpPr>
            <a:spLocks noChangeAspect="1" noChangeArrowheads="1"/>
          </p:cNvSpPr>
          <p:nvPr/>
        </p:nvSpPr>
        <p:spPr bwMode="auto">
          <a:xfrm>
            <a:off x="12744450" y="-11049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9928" name="Picture 8" descr="在这里插入图片描述">
            <a:extLst>
              <a:ext uri="{FF2B5EF4-FFF2-40B4-BE49-F238E27FC236}">
                <a16:creationId xmlns:a16="http://schemas.microsoft.com/office/drawing/2014/main" id="{177FE738-C013-423F-AD23-7F3D21C614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4195" y="1299195"/>
            <a:ext cx="4114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B41BD38C-F99E-4EEC-A45D-40B5FB526A4A}"/>
              </a:ext>
            </a:extLst>
          </p:cNvPr>
          <p:cNvSpPr txBox="1"/>
          <p:nvPr/>
        </p:nvSpPr>
        <p:spPr>
          <a:xfrm>
            <a:off x="143347" y="3645024"/>
            <a:ext cx="9036496" cy="2308324"/>
          </a:xfrm>
          <a:prstGeom prst="rect">
            <a:avLst/>
          </a:prstGeom>
          <a:noFill/>
        </p:spPr>
        <p:txBody>
          <a:bodyPr wrap="square" rtlCol="0">
            <a:spAutoFit/>
          </a:bodyPr>
          <a:lstStyle/>
          <a:p>
            <a:pPr marL="342900" indent="-342900">
              <a:buAutoNum type="arabicPeriod"/>
            </a:pPr>
            <a:r>
              <a:rPr lang="zh-CN" altLang="en-US" dirty="0"/>
              <a:t>列出汽车牵引力与速度输出的传递函数；</a:t>
            </a:r>
            <a:endParaRPr lang="en-US" altLang="zh-CN" dirty="0"/>
          </a:p>
          <a:p>
            <a:pPr marL="342900" indent="-342900">
              <a:buAutoNum type="arabicPeriod"/>
            </a:pPr>
            <a:r>
              <a:rPr lang="zh-CN" altLang="en-US" dirty="0"/>
              <a:t>画出基于比例控制（</a:t>
            </a:r>
            <a:r>
              <a:rPr lang="en-US" altLang="zh-CN" dirty="0"/>
              <a:t>P</a:t>
            </a:r>
            <a:r>
              <a:rPr lang="zh-CN" altLang="en-US" dirty="0"/>
              <a:t>）的开环控制框图，假设是单位负反馈，画出单位负反馈的框图；</a:t>
            </a:r>
            <a:r>
              <a:rPr lang="en-US" altLang="zh-CN" dirty="0"/>
              <a:t>P=1;</a:t>
            </a:r>
            <a:r>
              <a:rPr lang="zh-CN" altLang="en-US" dirty="0"/>
              <a:t>（</a:t>
            </a:r>
            <a:r>
              <a:rPr lang="en-US" altLang="zh-CN" dirty="0"/>
              <a:t>1</a:t>
            </a:r>
            <a:r>
              <a:rPr lang="zh-CN" altLang="en-US" dirty="0"/>
              <a:t>个框图）</a:t>
            </a:r>
            <a:endParaRPr lang="en-US" altLang="zh-CN" dirty="0"/>
          </a:p>
          <a:p>
            <a:pPr marL="342900" indent="-342900">
              <a:buFontTx/>
              <a:buAutoNum type="arabicPeriod"/>
            </a:pPr>
            <a:r>
              <a:rPr lang="zh-CN" altLang="en-US" dirty="0"/>
              <a:t>画出基于比例、积分控制（</a:t>
            </a:r>
            <a:r>
              <a:rPr lang="en-US" altLang="zh-CN" dirty="0"/>
              <a:t>PI</a:t>
            </a:r>
            <a:r>
              <a:rPr lang="zh-CN" altLang="en-US" dirty="0"/>
              <a:t>）的开环控制框图，假设是单位负反馈，画出单位负反馈的框图；</a:t>
            </a:r>
            <a:r>
              <a:rPr lang="en-US" altLang="zh-CN" dirty="0"/>
              <a:t>PI=1+1/s</a:t>
            </a:r>
            <a:r>
              <a:rPr lang="zh-CN" altLang="en-US" dirty="0"/>
              <a:t>；（</a:t>
            </a:r>
            <a:r>
              <a:rPr lang="en-US" altLang="zh-CN" dirty="0"/>
              <a:t>1</a:t>
            </a:r>
            <a:r>
              <a:rPr lang="zh-CN" altLang="en-US" dirty="0"/>
              <a:t>个框图）</a:t>
            </a:r>
            <a:endParaRPr lang="en-US" altLang="zh-CN" dirty="0"/>
          </a:p>
          <a:p>
            <a:pPr marL="342900" indent="-342900">
              <a:buFontTx/>
              <a:buAutoNum type="arabicPeriod"/>
            </a:pPr>
            <a:r>
              <a:rPr lang="zh-CN" altLang="en-US" dirty="0"/>
              <a:t>加入</a:t>
            </a:r>
            <a:r>
              <a:rPr lang="en-US" altLang="zh-CN" dirty="0"/>
              <a:t>P</a:t>
            </a:r>
            <a:r>
              <a:rPr lang="zh-CN" altLang="en-US" dirty="0"/>
              <a:t>后，系统是</a:t>
            </a:r>
            <a:r>
              <a:rPr lang="en-US" altLang="zh-CN" dirty="0"/>
              <a:t>0</a:t>
            </a:r>
            <a:r>
              <a:rPr lang="zh-CN" altLang="en-US" dirty="0"/>
              <a:t>型还是</a:t>
            </a:r>
            <a:r>
              <a:rPr lang="en-US" altLang="zh-CN" dirty="0"/>
              <a:t>1</a:t>
            </a:r>
            <a:r>
              <a:rPr lang="zh-CN" altLang="en-US" dirty="0"/>
              <a:t>型系统？</a:t>
            </a:r>
            <a:r>
              <a:rPr lang="en-US" altLang="zh-CN" dirty="0"/>
              <a:t>PI</a:t>
            </a:r>
            <a:r>
              <a:rPr lang="zh-CN" altLang="en-US" dirty="0"/>
              <a:t>呢？</a:t>
            </a:r>
            <a:endParaRPr lang="en-US" altLang="zh-CN" dirty="0"/>
          </a:p>
          <a:p>
            <a:pPr marL="342900" indent="-342900">
              <a:buAutoNum type="arabicPeriod"/>
            </a:pPr>
            <a:r>
              <a:rPr lang="zh-CN" altLang="en-US" dirty="0"/>
              <a:t>如果期望输入是单位阶跃响应，分别计算</a:t>
            </a:r>
            <a:r>
              <a:rPr lang="en-US" altLang="zh-CN" dirty="0"/>
              <a:t>P</a:t>
            </a:r>
            <a:r>
              <a:rPr lang="zh-CN" altLang="en-US" dirty="0"/>
              <a:t>、</a:t>
            </a:r>
            <a:r>
              <a:rPr lang="en-US" altLang="zh-CN" dirty="0"/>
              <a:t>PI</a:t>
            </a:r>
            <a:r>
              <a:rPr lang="zh-CN" altLang="en-US" dirty="0"/>
              <a:t>的稳态误差；</a:t>
            </a:r>
            <a:endParaRPr lang="en-US" altLang="zh-CN" dirty="0"/>
          </a:p>
          <a:p>
            <a:pPr marL="342900" indent="-342900">
              <a:buAutoNum type="arabicPeriod"/>
            </a:pPr>
            <a:r>
              <a:rPr lang="zh-CN" altLang="en-US" dirty="0"/>
              <a:t>如果期望输入是单位斜坡响应，分别计算</a:t>
            </a:r>
            <a:r>
              <a:rPr lang="en-US" altLang="zh-CN" dirty="0"/>
              <a:t>P</a:t>
            </a:r>
            <a:r>
              <a:rPr lang="zh-CN" altLang="en-US" dirty="0"/>
              <a:t>、</a:t>
            </a:r>
            <a:r>
              <a:rPr lang="en-US" altLang="zh-CN" dirty="0"/>
              <a:t>PI</a:t>
            </a:r>
            <a:r>
              <a:rPr lang="zh-CN" altLang="en-US" dirty="0"/>
              <a:t>计算稳态误差；</a:t>
            </a:r>
            <a:endParaRPr lang="en-US" altLang="zh-CN" dirty="0"/>
          </a:p>
        </p:txBody>
      </p:sp>
      <p:sp>
        <p:nvSpPr>
          <p:cNvPr id="11" name="文本框 10">
            <a:extLst>
              <a:ext uri="{FF2B5EF4-FFF2-40B4-BE49-F238E27FC236}">
                <a16:creationId xmlns:a16="http://schemas.microsoft.com/office/drawing/2014/main" id="{2EC6F18B-6CE8-4A5C-8592-21EAF107B1F3}"/>
              </a:ext>
            </a:extLst>
          </p:cNvPr>
          <p:cNvSpPr txBox="1"/>
          <p:nvPr/>
        </p:nvSpPr>
        <p:spPr>
          <a:xfrm>
            <a:off x="72986" y="171683"/>
            <a:ext cx="8856984" cy="369332"/>
          </a:xfrm>
          <a:prstGeom prst="rect">
            <a:avLst/>
          </a:prstGeom>
          <a:noFill/>
        </p:spPr>
        <p:txBody>
          <a:bodyPr wrap="square" rtlCol="0">
            <a:spAutoFit/>
          </a:bodyPr>
          <a:lstStyle/>
          <a:p>
            <a:pPr algn="ctr"/>
            <a:r>
              <a:rPr lang="zh-CN" altLang="en-US" b="1" dirty="0"/>
              <a:t>课堂作业</a:t>
            </a:r>
            <a:r>
              <a:rPr lang="en-US" altLang="zh-CN" b="1" dirty="0"/>
              <a:t>(</a:t>
            </a:r>
            <a:r>
              <a:rPr lang="zh-CN" altLang="en-US" b="1" dirty="0"/>
              <a:t>十二周作业</a:t>
            </a:r>
            <a:r>
              <a:rPr lang="en-US" altLang="zh-CN" b="1" dirty="0"/>
              <a:t>)</a:t>
            </a:r>
            <a:r>
              <a:rPr lang="zh-CN" altLang="en-US" b="1" dirty="0"/>
              <a:t>：下课交（本次作业不允许补交），做</a:t>
            </a:r>
            <a:r>
              <a:rPr lang="en-US" altLang="zh-CN" b="1" dirty="0"/>
              <a:t>20</a:t>
            </a:r>
            <a:r>
              <a:rPr lang="zh-CN" altLang="en-US" b="1" dirty="0"/>
              <a:t>分钟。</a:t>
            </a:r>
          </a:p>
        </p:txBody>
      </p:sp>
    </p:spTree>
    <p:extLst>
      <p:ext uri="{BB962C8B-B14F-4D97-AF65-F5344CB8AC3E}">
        <p14:creationId xmlns:p14="http://schemas.microsoft.com/office/powerpoint/2010/main" val="532539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271361">
            <a:extLst>
              <a:ext uri="{FF2B5EF4-FFF2-40B4-BE49-F238E27FC236}">
                <a16:creationId xmlns:a16="http://schemas.microsoft.com/office/drawing/2014/main" id="{A690F6D8-BE6B-4562-92D1-96AC47D19BC7}"/>
              </a:ext>
            </a:extLst>
          </p:cNvPr>
          <p:cNvSpPr>
            <a:spLocks noChangeArrowheads="1"/>
          </p:cNvSpPr>
          <p:nvPr/>
        </p:nvSpPr>
        <p:spPr bwMode="auto">
          <a:xfrm>
            <a:off x="490538" y="476250"/>
            <a:ext cx="822960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600" b="1">
                <a:solidFill>
                  <a:schemeClr val="tx2"/>
                </a:solidFill>
                <a:latin typeface="Times New Roman" panose="02020603050405020304" pitchFamily="18" charset="0"/>
              </a:rPr>
              <a:t>5.2 </a:t>
            </a:r>
            <a:r>
              <a:rPr lang="zh-CN" altLang="zh-CN" sz="3600" b="1">
                <a:solidFill>
                  <a:schemeClr val="tx2"/>
                </a:solidFill>
              </a:rPr>
              <a:t>测试输入信号</a:t>
            </a:r>
            <a:endParaRPr lang="en-US" altLang="zh-CN" sz="3600" b="1">
              <a:solidFill>
                <a:schemeClr val="tx2"/>
              </a:solidFill>
            </a:endParaRPr>
          </a:p>
        </p:txBody>
      </p:sp>
      <p:sp>
        <p:nvSpPr>
          <p:cNvPr id="15363" name="矩形 271362">
            <a:extLst>
              <a:ext uri="{FF2B5EF4-FFF2-40B4-BE49-F238E27FC236}">
                <a16:creationId xmlns:a16="http://schemas.microsoft.com/office/drawing/2014/main" id="{307E4EB9-2167-42EE-BCA2-078B827E249B}"/>
              </a:ext>
            </a:extLst>
          </p:cNvPr>
          <p:cNvSpPr>
            <a:spLocks noChangeArrowheads="1"/>
          </p:cNvSpPr>
          <p:nvPr/>
        </p:nvSpPr>
        <p:spPr bwMode="auto">
          <a:xfrm>
            <a:off x="334963" y="1412875"/>
            <a:ext cx="849630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600" b="1"/>
              <a:t>斜坡输入的积分是抛物线输入；抛物线输入的微分是斜坡输入。单位斜坡输入的积分是单位抛物线输入；单位抛物线输入的微分是单位斜坡输入</a:t>
            </a:r>
          </a:p>
          <a:p>
            <a:pPr eaLnBrk="1" hangingPunct="1">
              <a:lnSpc>
                <a:spcPct val="150000"/>
              </a:lnSpc>
            </a:pPr>
            <a:r>
              <a:rPr lang="zh-CN" altLang="en-US" sz="2600" b="1"/>
              <a:t>对于线性系统，斜坡响应的积分是抛物线响应，抛物线响应的微分是斜坡响应；单位斜坡响应的积分是单位抛物线响应，单位抛物线响应的微分是单位斜坡响应</a:t>
            </a:r>
          </a:p>
          <a:p>
            <a:pPr eaLnBrk="1" hangingPunct="1">
              <a:lnSpc>
                <a:spcPct val="150000"/>
              </a:lnSpc>
            </a:pPr>
            <a:r>
              <a:rPr lang="zh-CN" altLang="en-US" sz="2600" b="1"/>
              <a:t>运动控制中使用抛物线输入，常常称为等加速度输入</a:t>
            </a:r>
          </a:p>
        </p:txBody>
      </p:sp>
      <p:sp>
        <p:nvSpPr>
          <p:cNvPr id="15364" name="灯片编号占位符 1">
            <a:extLst>
              <a:ext uri="{FF2B5EF4-FFF2-40B4-BE49-F238E27FC236}">
                <a16:creationId xmlns:a16="http://schemas.microsoft.com/office/drawing/2014/main" id="{87ADD78A-897E-4B8C-A090-8E32FE3FF889}"/>
              </a:ext>
            </a:extLst>
          </p:cNvPr>
          <p:cNvSpPr txBox="1">
            <a:spLocks/>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CAD0C074-9199-4B75-9953-7CF8E1BE0D5A}" type="slidenum">
              <a:rPr lang="zh-CN" altLang="en-US" sz="1400"/>
              <a:pPr algn="r" eaLnBrk="1" hangingPunct="1">
                <a:lnSpc>
                  <a:spcPct val="100000"/>
                </a:lnSpc>
                <a:spcBef>
                  <a:spcPct val="0"/>
                </a:spcBef>
                <a:buClrTx/>
                <a:buFont typeface="Arial" panose="020B0604020202020204" pitchFamily="34" charset="0"/>
                <a:buNone/>
              </a:pPr>
              <a:t>12</a:t>
            </a:fld>
            <a:endParaRPr lang="zh-CN" altLang="en-US" sz="14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文本占位符 219138">
            <a:extLst>
              <a:ext uri="{FF2B5EF4-FFF2-40B4-BE49-F238E27FC236}">
                <a16:creationId xmlns:a16="http://schemas.microsoft.com/office/drawing/2014/main" id="{4CFB7932-1DB2-4CAA-916D-085B63BA3D6A}"/>
              </a:ext>
            </a:extLst>
          </p:cNvPr>
          <p:cNvSpPr>
            <a:spLocks noGrp="1" noChangeArrowheads="1"/>
          </p:cNvSpPr>
          <p:nvPr>
            <p:ph idx="1"/>
          </p:nvPr>
        </p:nvSpPr>
        <p:spPr>
          <a:xfrm>
            <a:off x="612775" y="1130300"/>
            <a:ext cx="7669213" cy="3095625"/>
          </a:xfrm>
        </p:spPr>
        <p:txBody>
          <a:bodyPr/>
          <a:lstStyle/>
          <a:p>
            <a:pPr eaLnBrk="1" hangingPunct="1">
              <a:lnSpc>
                <a:spcPct val="150000"/>
              </a:lnSpc>
              <a:spcBef>
                <a:spcPct val="0"/>
              </a:spcBef>
            </a:pPr>
            <a:r>
              <a:rPr lang="zh-CN" altLang="en-US" sz="2500" b="1" dirty="0">
                <a:solidFill>
                  <a:srgbClr val="FF0000"/>
                </a:solidFill>
              </a:rPr>
              <a:t>例</a:t>
            </a:r>
            <a:r>
              <a:rPr lang="en-US" altLang="zh-CN" sz="2500" b="1" dirty="0">
                <a:solidFill>
                  <a:srgbClr val="FF0000"/>
                </a:solidFill>
              </a:rPr>
              <a:t>5.10</a:t>
            </a:r>
            <a:r>
              <a:rPr lang="zh-CN" altLang="en-US" sz="2500" b="1" dirty="0"/>
              <a:t>：哈勃空间望远镜定向控制</a:t>
            </a:r>
            <a:endParaRPr lang="zh-CN" altLang="en-US" sz="2400" b="1" dirty="0"/>
          </a:p>
          <a:p>
            <a:pPr eaLnBrk="1" hangingPunct="1">
              <a:lnSpc>
                <a:spcPct val="150000"/>
              </a:lnSpc>
              <a:spcBef>
                <a:spcPct val="0"/>
              </a:spcBef>
              <a:buFont typeface="Wingdings" panose="05000000000000000000" pitchFamily="2" charset="2"/>
              <a:buNone/>
            </a:pPr>
            <a:r>
              <a:rPr lang="zh-CN" altLang="en-US" sz="2400" b="1" dirty="0"/>
              <a:t>   </a:t>
            </a:r>
            <a:r>
              <a:rPr lang="zh-CN" altLang="en-US" sz="2000" b="1" dirty="0"/>
              <a:t>定向系统可以在</a:t>
            </a:r>
            <a:r>
              <a:rPr lang="en-US" altLang="zh-CN" sz="2000" b="1" dirty="0"/>
              <a:t>400</a:t>
            </a:r>
            <a:r>
              <a:rPr lang="zh-CN" altLang="en-US" sz="2000" b="1" dirty="0"/>
              <a:t>英里外聚焦到一枚硬币</a:t>
            </a:r>
          </a:p>
          <a:p>
            <a:pPr eaLnBrk="1" hangingPunct="1">
              <a:lnSpc>
                <a:spcPct val="150000"/>
              </a:lnSpc>
              <a:spcBef>
                <a:spcPct val="0"/>
              </a:spcBef>
            </a:pPr>
            <a:r>
              <a:rPr lang="zh-CN" altLang="en-US" sz="2000" b="1" dirty="0"/>
              <a:t>设计目标：选择</a:t>
            </a:r>
            <a:r>
              <a:rPr lang="en-US" altLang="zh-CN" sz="2000" b="1" i="1" dirty="0">
                <a:latin typeface="Times New Roman" panose="02020603050405020304" pitchFamily="18" charset="0"/>
              </a:rPr>
              <a:t>K</a:t>
            </a:r>
            <a:r>
              <a:rPr lang="en-US" altLang="zh-CN" sz="1600" b="1" i="1" dirty="0">
                <a:latin typeface="Times New Roman" panose="02020603050405020304" pitchFamily="18" charset="0"/>
              </a:rPr>
              <a:t>1</a:t>
            </a:r>
            <a:r>
              <a:rPr lang="zh-CN" altLang="en-US" sz="2000" b="1" dirty="0"/>
              <a:t>和</a:t>
            </a:r>
            <a:r>
              <a:rPr lang="en-US" altLang="zh-CN" sz="2000" b="1" i="1" dirty="0">
                <a:latin typeface="Times New Roman" panose="02020603050405020304" pitchFamily="18" charset="0"/>
              </a:rPr>
              <a:t>K</a:t>
            </a:r>
            <a:r>
              <a:rPr lang="zh-CN" altLang="en-US" sz="2000" b="1" dirty="0"/>
              <a:t>使得：</a:t>
            </a:r>
          </a:p>
          <a:p>
            <a:pPr lvl="1" eaLnBrk="1" hangingPunct="1">
              <a:lnSpc>
                <a:spcPct val="150000"/>
              </a:lnSpc>
              <a:spcBef>
                <a:spcPct val="0"/>
              </a:spcBef>
              <a:buClr>
                <a:srgbClr val="00FF00"/>
              </a:buClr>
              <a:buFont typeface="Wingdings" panose="05000000000000000000" pitchFamily="2" charset="2"/>
              <a:buChar char="n"/>
            </a:pPr>
            <a:r>
              <a:rPr lang="zh-CN" altLang="en-US" sz="2000" b="1" dirty="0"/>
              <a:t>阶跃响应的超调量小于或等于</a:t>
            </a:r>
            <a:r>
              <a:rPr lang="en-US" altLang="zh-CN" sz="2000" b="1" dirty="0"/>
              <a:t>10%</a:t>
            </a:r>
          </a:p>
          <a:p>
            <a:pPr lvl="1" eaLnBrk="1" hangingPunct="1">
              <a:lnSpc>
                <a:spcPct val="150000"/>
              </a:lnSpc>
              <a:spcBef>
                <a:spcPct val="0"/>
              </a:spcBef>
              <a:buClr>
                <a:srgbClr val="00FF00"/>
              </a:buClr>
              <a:buFont typeface="Wingdings" panose="05000000000000000000" pitchFamily="2" charset="2"/>
              <a:buChar char="n"/>
            </a:pPr>
            <a:r>
              <a:rPr lang="zh-CN" altLang="en-US" sz="2000" b="1" dirty="0"/>
              <a:t>斜坡输入作用下稳态误差达到最小</a:t>
            </a:r>
          </a:p>
          <a:p>
            <a:pPr lvl="1" eaLnBrk="1" hangingPunct="1">
              <a:lnSpc>
                <a:spcPct val="150000"/>
              </a:lnSpc>
              <a:spcBef>
                <a:spcPct val="0"/>
              </a:spcBef>
              <a:buClr>
                <a:srgbClr val="00FF00"/>
              </a:buClr>
              <a:buFont typeface="Wingdings" panose="05000000000000000000" pitchFamily="2" charset="2"/>
              <a:buChar char="n"/>
            </a:pPr>
            <a:r>
              <a:rPr lang="zh-CN" altLang="en-US" sz="2000" b="1" dirty="0"/>
              <a:t>减小阶跃扰动的影响</a:t>
            </a:r>
          </a:p>
        </p:txBody>
      </p:sp>
      <p:pic>
        <p:nvPicPr>
          <p:cNvPr id="165891" name="图片 219139" descr="5">
            <a:extLst>
              <a:ext uri="{FF2B5EF4-FFF2-40B4-BE49-F238E27FC236}">
                <a16:creationId xmlns:a16="http://schemas.microsoft.com/office/drawing/2014/main" id="{87E4E11E-D9E1-4E27-A259-209CE3BE0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4225925"/>
            <a:ext cx="6862763"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灯片编号占位符 1">
            <a:extLst>
              <a:ext uri="{FF2B5EF4-FFF2-40B4-BE49-F238E27FC236}">
                <a16:creationId xmlns:a16="http://schemas.microsoft.com/office/drawing/2014/main" id="{CA384C8C-6BBB-46EF-88AE-342F7F7D44A8}"/>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8D4FFC0B-22FB-4F52-9068-D32C3AEA884D}" type="slidenum">
              <a:rPr lang="zh-CN" altLang="en-US" sz="1400"/>
              <a:pPr algn="r" eaLnBrk="1" hangingPunct="1">
                <a:lnSpc>
                  <a:spcPct val="100000"/>
                </a:lnSpc>
                <a:spcBef>
                  <a:spcPct val="0"/>
                </a:spcBef>
                <a:buClrTx/>
                <a:buFont typeface="Arial" panose="020B0604020202020204" pitchFamily="34" charset="0"/>
                <a:buNone/>
              </a:pPr>
              <a:t>120</a:t>
            </a:fld>
            <a:endParaRPr lang="zh-CN" altLang="en-US" sz="1400"/>
          </a:p>
        </p:txBody>
      </p:sp>
      <p:sp>
        <p:nvSpPr>
          <p:cNvPr id="165893" name="矩形 362503">
            <a:extLst>
              <a:ext uri="{FF2B5EF4-FFF2-40B4-BE49-F238E27FC236}">
                <a16:creationId xmlns:a16="http://schemas.microsoft.com/office/drawing/2014/main" id="{B584B550-DDC2-45F3-9A6F-80A6DA83B3CC}"/>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en-US" altLang="zh-CN" sz="3200" b="1">
                <a:solidFill>
                  <a:schemeClr val="tx2"/>
                </a:solidFill>
                <a:latin typeface="Times New Roman" panose="02020603050405020304" pitchFamily="18" charset="0"/>
                <a:sym typeface="+mn-ea"/>
              </a:rPr>
              <a:t>5.9  </a:t>
            </a:r>
            <a:r>
              <a:rPr lang="zh-CN" altLang="en-US" sz="3200" b="1">
                <a:solidFill>
                  <a:schemeClr val="tx2"/>
                </a:solidFill>
                <a:sym typeface="+mn-ea"/>
              </a:rPr>
              <a:t>设计实例</a:t>
            </a:r>
            <a:endParaRPr lang="zh-CN" altLang="en-US" sz="3200" b="1">
              <a:solidFill>
                <a:schemeClr val="tx2"/>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文本占位符 220162">
            <a:extLst>
              <a:ext uri="{FF2B5EF4-FFF2-40B4-BE49-F238E27FC236}">
                <a16:creationId xmlns:a16="http://schemas.microsoft.com/office/drawing/2014/main" id="{2072D339-5FD6-4020-8A80-8441B6769EB3}"/>
              </a:ext>
            </a:extLst>
          </p:cNvPr>
          <p:cNvSpPr>
            <a:spLocks noGrp="1" noChangeArrowheads="1"/>
          </p:cNvSpPr>
          <p:nvPr>
            <p:ph idx="1"/>
          </p:nvPr>
        </p:nvSpPr>
        <p:spPr>
          <a:xfrm>
            <a:off x="538163" y="1266825"/>
            <a:ext cx="8315325" cy="647700"/>
          </a:xfrm>
        </p:spPr>
        <p:txBody>
          <a:bodyPr/>
          <a:lstStyle/>
          <a:p>
            <a:pPr eaLnBrk="1" hangingPunct="1">
              <a:lnSpc>
                <a:spcPct val="100000"/>
              </a:lnSpc>
              <a:spcBef>
                <a:spcPct val="0"/>
              </a:spcBef>
            </a:pPr>
            <a:r>
              <a:rPr lang="zh-CN" altLang="en-US" sz="2500" b="1"/>
              <a:t>对内回路的速度反馈，进行方框图化简：</a:t>
            </a:r>
          </a:p>
        </p:txBody>
      </p:sp>
      <p:pic>
        <p:nvPicPr>
          <p:cNvPr id="166915" name="图片 220163" descr="5">
            <a:extLst>
              <a:ext uri="{FF2B5EF4-FFF2-40B4-BE49-F238E27FC236}">
                <a16:creationId xmlns:a16="http://schemas.microsoft.com/office/drawing/2014/main" id="{8E7DF2F2-ED1B-42A0-9562-91EF1F743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713" y="1790700"/>
            <a:ext cx="6632575"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6" name="矩形 220164">
            <a:extLst>
              <a:ext uri="{FF2B5EF4-FFF2-40B4-BE49-F238E27FC236}">
                <a16:creationId xmlns:a16="http://schemas.microsoft.com/office/drawing/2014/main" id="{4110DCB5-9336-48F0-9D57-BE7EED444113}"/>
              </a:ext>
            </a:extLst>
          </p:cNvPr>
          <p:cNvSpPr>
            <a:spLocks noChangeArrowheads="1"/>
          </p:cNvSpPr>
          <p:nvPr/>
        </p:nvSpPr>
        <p:spPr bwMode="auto">
          <a:xfrm>
            <a:off x="538163" y="3482975"/>
            <a:ext cx="70278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zh-CN" altLang="en-US" sz="2500" b="1"/>
              <a:t>两个输入作用下的系统输出：</a:t>
            </a:r>
          </a:p>
        </p:txBody>
      </p:sp>
      <p:graphicFrame>
        <p:nvGraphicFramePr>
          <p:cNvPr id="166917" name="对象 220166">
            <a:extLst>
              <a:ext uri="{FF2B5EF4-FFF2-40B4-BE49-F238E27FC236}">
                <a16:creationId xmlns:a16="http://schemas.microsoft.com/office/drawing/2014/main" id="{039420F1-8D72-4934-8CA8-F13899EC410C}"/>
              </a:ext>
            </a:extLst>
          </p:cNvPr>
          <p:cNvGraphicFramePr>
            <a:graphicFrameLocks noChangeAspect="1"/>
          </p:cNvGraphicFramePr>
          <p:nvPr/>
        </p:nvGraphicFramePr>
        <p:xfrm>
          <a:off x="939800" y="4029075"/>
          <a:ext cx="6426200" cy="2413000"/>
        </p:xfrm>
        <a:graphic>
          <a:graphicData uri="http://schemas.openxmlformats.org/presentationml/2006/ole">
            <mc:AlternateContent xmlns:mc="http://schemas.openxmlformats.org/markup-compatibility/2006">
              <mc:Choice xmlns:v="urn:schemas-microsoft-com:vml" Requires="v">
                <p:oleObj r:id="rId3" imgW="3708400" imgH="1409700" progId="Equation.DSMT4">
                  <p:embed/>
                </p:oleObj>
              </mc:Choice>
              <mc:Fallback>
                <p:oleObj r:id="rId3" imgW="3708400" imgH="1409700" progId="Equation.DSMT4">
                  <p:embed/>
                  <p:pic>
                    <p:nvPicPr>
                      <p:cNvPr id="0" name="对象 2201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029075"/>
                        <a:ext cx="6426200"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6918" name="矩形 220167">
            <a:extLst>
              <a:ext uri="{FF2B5EF4-FFF2-40B4-BE49-F238E27FC236}">
                <a16:creationId xmlns:a16="http://schemas.microsoft.com/office/drawing/2014/main" id="{9F9D8714-3E79-4A69-B59D-2862B4BCB1C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sp>
        <p:nvSpPr>
          <p:cNvPr id="166919" name="矩形 220169">
            <a:extLst>
              <a:ext uri="{FF2B5EF4-FFF2-40B4-BE49-F238E27FC236}">
                <a16:creationId xmlns:a16="http://schemas.microsoft.com/office/drawing/2014/main" id="{30020727-2582-40F4-91ED-E08C4F1C6577}"/>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sp>
        <p:nvSpPr>
          <p:cNvPr id="166920" name="灯片编号占位符 1">
            <a:extLst>
              <a:ext uri="{FF2B5EF4-FFF2-40B4-BE49-F238E27FC236}">
                <a16:creationId xmlns:a16="http://schemas.microsoft.com/office/drawing/2014/main" id="{28D3FE7E-C91F-4919-9D1A-409B12167E5D}"/>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F000A5CD-B3C9-4067-B6C6-92E44418E17F}" type="slidenum">
              <a:rPr lang="zh-CN" altLang="en-US" sz="1400"/>
              <a:pPr algn="r" eaLnBrk="1" hangingPunct="1">
                <a:lnSpc>
                  <a:spcPct val="100000"/>
                </a:lnSpc>
                <a:spcBef>
                  <a:spcPct val="0"/>
                </a:spcBef>
                <a:buClrTx/>
                <a:buFont typeface="Arial" panose="020B0604020202020204" pitchFamily="34" charset="0"/>
                <a:buNone/>
              </a:pPr>
              <a:t>121</a:t>
            </a:fld>
            <a:endParaRPr lang="zh-CN" altLang="en-US" sz="1400"/>
          </a:p>
        </p:txBody>
      </p:sp>
      <p:sp>
        <p:nvSpPr>
          <p:cNvPr id="166921" name="矩形 362503">
            <a:extLst>
              <a:ext uri="{FF2B5EF4-FFF2-40B4-BE49-F238E27FC236}">
                <a16:creationId xmlns:a16="http://schemas.microsoft.com/office/drawing/2014/main" id="{BDA84FFF-995A-4605-B0FE-5822E15DEACE}"/>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en-US" altLang="zh-CN" sz="3200" b="1">
                <a:solidFill>
                  <a:schemeClr val="tx2"/>
                </a:solidFill>
                <a:latin typeface="Times New Roman" panose="02020603050405020304" pitchFamily="18" charset="0"/>
                <a:sym typeface="+mn-ea"/>
              </a:rPr>
              <a:t>5.9  </a:t>
            </a:r>
            <a:r>
              <a:rPr lang="zh-CN" altLang="en-US" sz="3200" b="1">
                <a:solidFill>
                  <a:schemeClr val="tx2"/>
                </a:solidFill>
                <a:sym typeface="+mn-ea"/>
              </a:rPr>
              <a:t>设计实例</a:t>
            </a:r>
            <a:endParaRPr lang="zh-CN" altLang="en-US" sz="3200" b="1">
              <a:solidFill>
                <a:schemeClr val="tx2"/>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文本占位符 397313">
            <a:extLst>
              <a:ext uri="{FF2B5EF4-FFF2-40B4-BE49-F238E27FC236}">
                <a16:creationId xmlns:a16="http://schemas.microsoft.com/office/drawing/2014/main" id="{0D5FECCD-132C-43DF-BE64-5F65EC0DD714}"/>
              </a:ext>
            </a:extLst>
          </p:cNvPr>
          <p:cNvSpPr>
            <a:spLocks noGrp="1" noChangeArrowheads="1"/>
          </p:cNvSpPr>
          <p:nvPr>
            <p:ph idx="1"/>
          </p:nvPr>
        </p:nvSpPr>
        <p:spPr>
          <a:xfrm>
            <a:off x="538163" y="1193800"/>
            <a:ext cx="8029575" cy="649288"/>
          </a:xfrm>
        </p:spPr>
        <p:txBody>
          <a:bodyPr/>
          <a:lstStyle/>
          <a:p>
            <a:pPr eaLnBrk="1" hangingPunct="1">
              <a:lnSpc>
                <a:spcPct val="100000"/>
              </a:lnSpc>
              <a:spcBef>
                <a:spcPct val="0"/>
              </a:spcBef>
            </a:pPr>
            <a:r>
              <a:rPr lang="zh-CN" altLang="en-US" sz="2400" b="1"/>
              <a:t>先选择</a:t>
            </a:r>
            <a:r>
              <a:rPr lang="en-US" altLang="zh-CN" sz="2400" b="1" i="1">
                <a:latin typeface="Times New Roman" panose="02020603050405020304" pitchFamily="18" charset="0"/>
              </a:rPr>
              <a:t>K</a:t>
            </a:r>
            <a:r>
              <a:rPr lang="zh-CN" altLang="en-US" sz="2400" b="1"/>
              <a:t>和</a:t>
            </a:r>
            <a:r>
              <a:rPr lang="en-US" altLang="zh-CN" sz="2400" b="1" i="1">
                <a:latin typeface="Times New Roman" panose="02020603050405020304" pitchFamily="18" charset="0"/>
              </a:rPr>
              <a:t>K</a:t>
            </a:r>
            <a:r>
              <a:rPr lang="en-US" altLang="zh-CN" sz="1800" b="1" i="1">
                <a:latin typeface="Times New Roman" panose="02020603050405020304" pitchFamily="18" charset="0"/>
              </a:rPr>
              <a:t>1</a:t>
            </a:r>
            <a:r>
              <a:rPr lang="zh-CN" altLang="en-US" sz="2400" b="1"/>
              <a:t>满足对阶跃响应超调量的要求</a:t>
            </a:r>
          </a:p>
        </p:txBody>
      </p:sp>
      <p:sp>
        <p:nvSpPr>
          <p:cNvPr id="167939" name="矩形 397314">
            <a:extLst>
              <a:ext uri="{FF2B5EF4-FFF2-40B4-BE49-F238E27FC236}">
                <a16:creationId xmlns:a16="http://schemas.microsoft.com/office/drawing/2014/main" id="{2D486BBA-BBFE-4684-838A-F7964B376F8D}"/>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67940" name="对象 397315">
            <a:extLst>
              <a:ext uri="{FF2B5EF4-FFF2-40B4-BE49-F238E27FC236}">
                <a16:creationId xmlns:a16="http://schemas.microsoft.com/office/drawing/2014/main" id="{FFBC195D-7E68-4164-8A1A-A02604A898BC}"/>
              </a:ext>
            </a:extLst>
          </p:cNvPr>
          <p:cNvGraphicFramePr>
            <a:graphicFrameLocks noChangeAspect="1"/>
          </p:cNvGraphicFramePr>
          <p:nvPr/>
        </p:nvGraphicFramePr>
        <p:xfrm>
          <a:off x="2217738" y="1800225"/>
          <a:ext cx="4710112" cy="2505075"/>
        </p:xfrm>
        <a:graphic>
          <a:graphicData uri="http://schemas.openxmlformats.org/presentationml/2006/ole">
            <mc:AlternateContent xmlns:mc="http://schemas.openxmlformats.org/markup-compatibility/2006">
              <mc:Choice xmlns:v="urn:schemas-microsoft-com:vml" Requires="v">
                <p:oleObj r:id="rId2" imgW="2540000" imgH="1358900" progId="Equation.DSMT4">
                  <p:embed/>
                </p:oleObj>
              </mc:Choice>
              <mc:Fallback>
                <p:oleObj r:id="rId2" imgW="2540000" imgH="1358900" progId="Equation.DSMT4">
                  <p:embed/>
                  <p:pic>
                    <p:nvPicPr>
                      <p:cNvPr id="0" name="对象 3973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738" y="1800225"/>
                        <a:ext cx="4710112"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7941" name="矩形 397316">
            <a:extLst>
              <a:ext uri="{FF2B5EF4-FFF2-40B4-BE49-F238E27FC236}">
                <a16:creationId xmlns:a16="http://schemas.microsoft.com/office/drawing/2014/main" id="{0D6C9564-CE5A-4862-B0D7-91D4FB8576AD}"/>
              </a:ext>
            </a:extLst>
          </p:cNvPr>
          <p:cNvSpPr>
            <a:spLocks noChangeArrowheads="1"/>
          </p:cNvSpPr>
          <p:nvPr/>
        </p:nvSpPr>
        <p:spPr bwMode="auto">
          <a:xfrm>
            <a:off x="538163" y="4435475"/>
            <a:ext cx="81375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zh-CN" altLang="en-US" sz="2400" b="1"/>
              <a:t>再检验斜坡输入的稳态误差</a:t>
            </a:r>
          </a:p>
        </p:txBody>
      </p:sp>
      <p:graphicFrame>
        <p:nvGraphicFramePr>
          <p:cNvPr id="167942" name="对象 397317">
            <a:extLst>
              <a:ext uri="{FF2B5EF4-FFF2-40B4-BE49-F238E27FC236}">
                <a16:creationId xmlns:a16="http://schemas.microsoft.com/office/drawing/2014/main" id="{275AFCF5-7FEA-4075-A4E7-0B4EA95B2250}"/>
              </a:ext>
            </a:extLst>
          </p:cNvPr>
          <p:cNvGraphicFramePr>
            <a:graphicFrameLocks noChangeAspect="1"/>
          </p:cNvGraphicFramePr>
          <p:nvPr/>
        </p:nvGraphicFramePr>
        <p:xfrm>
          <a:off x="1800225" y="4860925"/>
          <a:ext cx="5795963" cy="1754188"/>
        </p:xfrm>
        <a:graphic>
          <a:graphicData uri="http://schemas.openxmlformats.org/presentationml/2006/ole">
            <mc:AlternateContent xmlns:mc="http://schemas.openxmlformats.org/markup-compatibility/2006">
              <mc:Choice xmlns:v="urn:schemas-microsoft-com:vml" Requires="v">
                <p:oleObj r:id="rId4" imgW="3136900" imgH="939800" progId="Equation.DSMT4">
                  <p:embed/>
                </p:oleObj>
              </mc:Choice>
              <mc:Fallback>
                <p:oleObj r:id="rId4" imgW="3136900" imgH="939800" progId="Equation.DSMT4">
                  <p:embed/>
                  <p:pic>
                    <p:nvPicPr>
                      <p:cNvPr id="0" name="对象 3973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0225" y="4860925"/>
                        <a:ext cx="579596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7943" name="灯片编号占位符 1">
            <a:extLst>
              <a:ext uri="{FF2B5EF4-FFF2-40B4-BE49-F238E27FC236}">
                <a16:creationId xmlns:a16="http://schemas.microsoft.com/office/drawing/2014/main" id="{913C0AE0-90C0-44C2-A5F5-759E08699C7B}"/>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ED44D6F5-3466-460F-9F2D-E92695C62A8E}" type="slidenum">
              <a:rPr lang="zh-CN" altLang="en-US" sz="1400"/>
              <a:pPr algn="r" eaLnBrk="1" hangingPunct="1">
                <a:lnSpc>
                  <a:spcPct val="100000"/>
                </a:lnSpc>
                <a:spcBef>
                  <a:spcPct val="0"/>
                </a:spcBef>
                <a:buClrTx/>
                <a:buFont typeface="Arial" panose="020B0604020202020204" pitchFamily="34" charset="0"/>
                <a:buNone/>
              </a:pPr>
              <a:t>122</a:t>
            </a:fld>
            <a:endParaRPr lang="zh-CN" altLang="en-US" sz="1400"/>
          </a:p>
        </p:txBody>
      </p:sp>
      <p:sp>
        <p:nvSpPr>
          <p:cNvPr id="167944" name="矩形 362503">
            <a:extLst>
              <a:ext uri="{FF2B5EF4-FFF2-40B4-BE49-F238E27FC236}">
                <a16:creationId xmlns:a16="http://schemas.microsoft.com/office/drawing/2014/main" id="{B3D7C0F3-358B-4D30-873B-B55FCEF9AE18}"/>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en-US" altLang="zh-CN" sz="3200" b="1">
                <a:solidFill>
                  <a:schemeClr val="tx2"/>
                </a:solidFill>
                <a:latin typeface="Times New Roman" panose="02020603050405020304" pitchFamily="18" charset="0"/>
                <a:sym typeface="+mn-ea"/>
              </a:rPr>
              <a:t>5.9  </a:t>
            </a:r>
            <a:r>
              <a:rPr lang="zh-CN" altLang="en-US" sz="3200" b="1">
                <a:solidFill>
                  <a:schemeClr val="tx2"/>
                </a:solidFill>
                <a:sym typeface="+mn-ea"/>
              </a:rPr>
              <a:t>设计实例</a:t>
            </a:r>
            <a:endParaRPr lang="zh-CN" altLang="en-US" sz="3200" b="1">
              <a:solidFill>
                <a:schemeClr val="tx2"/>
              </a:solidFill>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84FFF15-7734-4144-8E24-545ED13AF97C}"/>
                  </a:ext>
                </a:extLst>
              </p:cNvPr>
              <p:cNvSpPr/>
              <p:nvPr/>
            </p:nvSpPr>
            <p:spPr>
              <a:xfrm>
                <a:off x="346251" y="2964352"/>
                <a:ext cx="1426673" cy="4614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r>
                            <a:rPr lang="zh-CN" altLang="en-US" i="1">
                              <a:latin typeface="Cambria Math" panose="02040503050406030204" pitchFamily="18" charset="0"/>
                            </a:rPr>
                            <m:t>𝜁</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𝜋</m:t>
                              </m:r>
                            </m:num>
                            <m:den>
                              <m:rad>
                                <m:radPr>
                                  <m:ctrlPr>
                                    <a:rPr lang="zh-CN" altLang="en-US" i="1">
                                      <a:latin typeface="Cambria Math" panose="02040503050406030204" pitchFamily="18" charset="0"/>
                                    </a:rPr>
                                  </m:ctrlPr>
                                </m:radPr>
                                <m:deg/>
                                <m:e>
                                  <m:r>
                                    <a:rPr lang="zh-CN" altLang="en-US" i="0">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𝜁</m:t>
                                      </m:r>
                                    </m:e>
                                    <m:sup>
                                      <m:r>
                                        <a:rPr lang="zh-CN" altLang="en-US" i="0">
                                          <a:latin typeface="Cambria Math" panose="02040503050406030204" pitchFamily="18" charset="0"/>
                                        </a:rPr>
                                        <m:t>2</m:t>
                                      </m:r>
                                    </m:sup>
                                  </m:sSup>
                                </m:e>
                              </m:rad>
                            </m:den>
                          </m:f>
                        </m:sup>
                      </m:sSup>
                    </m:oMath>
                  </m:oMathPara>
                </a14:m>
                <a:endParaRPr lang="zh-CN" altLang="en-US" dirty="0"/>
              </a:p>
            </p:txBody>
          </p:sp>
        </mc:Choice>
        <mc:Fallback xmlns="">
          <p:sp>
            <p:nvSpPr>
              <p:cNvPr id="2" name="矩形 1">
                <a:extLst>
                  <a:ext uri="{FF2B5EF4-FFF2-40B4-BE49-F238E27FC236}">
                    <a16:creationId xmlns:a16="http://schemas.microsoft.com/office/drawing/2014/main" id="{984FFF15-7734-4144-8E24-545ED13AF97C}"/>
                  </a:ext>
                </a:extLst>
              </p:cNvPr>
              <p:cNvSpPr>
                <a:spLocks noRot="1" noChangeAspect="1" noMove="1" noResize="1" noEditPoints="1" noAdjustHandles="1" noChangeArrowheads="1" noChangeShapeType="1" noTextEdit="1"/>
              </p:cNvSpPr>
              <p:nvPr/>
            </p:nvSpPr>
            <p:spPr>
              <a:xfrm>
                <a:off x="346251" y="2964352"/>
                <a:ext cx="1426673" cy="461473"/>
              </a:xfrm>
              <a:prstGeom prst="rect">
                <a:avLst/>
              </a:prstGeom>
              <a:blipFill>
                <a:blip r:embed="rId7"/>
                <a:stretch>
                  <a:fillRect/>
                </a:stretch>
              </a:blipFill>
            </p:spPr>
            <p:txBody>
              <a:bodyPr/>
              <a:lstStyle/>
              <a:p>
                <a:r>
                  <a:rPr lang="zh-CN" altLang="en-US">
                    <a:noFill/>
                  </a:rPr>
                  <a:t> </a:t>
                </a:r>
              </a:p>
            </p:txBody>
          </p:sp>
        </mc:Fallback>
      </mc:AlternateContent>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文本占位符 221186">
            <a:extLst>
              <a:ext uri="{FF2B5EF4-FFF2-40B4-BE49-F238E27FC236}">
                <a16:creationId xmlns:a16="http://schemas.microsoft.com/office/drawing/2014/main" id="{C6AA9DD0-F066-4C0E-8BDF-AC1083CABA69}"/>
              </a:ext>
            </a:extLst>
          </p:cNvPr>
          <p:cNvSpPr>
            <a:spLocks noGrp="1" noChangeArrowheads="1"/>
          </p:cNvSpPr>
          <p:nvPr>
            <p:ph idx="1"/>
          </p:nvPr>
        </p:nvSpPr>
        <p:spPr>
          <a:xfrm>
            <a:off x="466725" y="1122363"/>
            <a:ext cx="8366125" cy="649287"/>
          </a:xfrm>
        </p:spPr>
        <p:txBody>
          <a:bodyPr/>
          <a:lstStyle/>
          <a:p>
            <a:pPr eaLnBrk="1" hangingPunct="1">
              <a:lnSpc>
                <a:spcPct val="150000"/>
              </a:lnSpc>
            </a:pPr>
            <a:r>
              <a:rPr lang="zh-CN" altLang="en-US" sz="2500" b="1"/>
              <a:t>单位阶跃扰动引起的稳态误差</a:t>
            </a:r>
          </a:p>
        </p:txBody>
      </p:sp>
      <p:sp>
        <p:nvSpPr>
          <p:cNvPr id="168963" name="矩形 221187">
            <a:extLst>
              <a:ext uri="{FF2B5EF4-FFF2-40B4-BE49-F238E27FC236}">
                <a16:creationId xmlns:a16="http://schemas.microsoft.com/office/drawing/2014/main" id="{6B66E176-0893-44B5-8456-9765A18E3319}"/>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65892" name="对象 221188">
            <a:extLst>
              <a:ext uri="{FF2B5EF4-FFF2-40B4-BE49-F238E27FC236}">
                <a16:creationId xmlns:a16="http://schemas.microsoft.com/office/drawing/2014/main" id="{BCBD3A3A-C343-454D-A8D8-DD1D4CE8ECB3}"/>
              </a:ext>
            </a:extLst>
          </p:cNvPr>
          <p:cNvGraphicFramePr>
            <a:graphicFrameLocks noChangeAspect="1"/>
          </p:cNvGraphicFramePr>
          <p:nvPr/>
        </p:nvGraphicFramePr>
        <p:xfrm>
          <a:off x="1525588" y="1800225"/>
          <a:ext cx="6092825" cy="1771650"/>
        </p:xfrm>
        <a:graphic>
          <a:graphicData uri="http://schemas.openxmlformats.org/presentationml/2006/ole">
            <mc:AlternateContent xmlns:mc="http://schemas.openxmlformats.org/markup-compatibility/2006">
              <mc:Choice xmlns:v="urn:schemas-microsoft-com:vml" Requires="v">
                <p:oleObj r:id="rId2" imgW="3302000" imgH="965200" progId="Equation.DSMT4">
                  <p:embed/>
                </p:oleObj>
              </mc:Choice>
              <mc:Fallback>
                <p:oleObj r:id="rId2" imgW="3302000" imgH="965200" progId="Equation.DSMT4">
                  <p:embed/>
                  <p:pic>
                    <p:nvPicPr>
                      <p:cNvPr id="0" name="对象 2211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588" y="1800225"/>
                        <a:ext cx="609282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5893" name="矩形 221189">
            <a:extLst>
              <a:ext uri="{FF2B5EF4-FFF2-40B4-BE49-F238E27FC236}">
                <a16:creationId xmlns:a16="http://schemas.microsoft.com/office/drawing/2014/main" id="{322C0D78-4A16-4EB5-A681-0C5F3F82D09D}"/>
              </a:ext>
            </a:extLst>
          </p:cNvPr>
          <p:cNvSpPr>
            <a:spLocks noChangeArrowheads="1"/>
          </p:cNvSpPr>
          <p:nvPr/>
        </p:nvSpPr>
        <p:spPr bwMode="auto">
          <a:xfrm>
            <a:off x="466725" y="3500438"/>
            <a:ext cx="82248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500" b="1"/>
              <a:t>实际系统中必须限制</a:t>
            </a:r>
            <a:r>
              <a:rPr lang="en-US" altLang="zh-CN" sz="2500" b="1"/>
              <a:t>K</a:t>
            </a:r>
            <a:r>
              <a:rPr lang="zh-CN" altLang="en-US" sz="2500" b="1"/>
              <a:t>，使系统工作在线性区</a:t>
            </a:r>
          </a:p>
        </p:txBody>
      </p:sp>
      <p:graphicFrame>
        <p:nvGraphicFramePr>
          <p:cNvPr id="165894" name="对象 221191">
            <a:extLst>
              <a:ext uri="{FF2B5EF4-FFF2-40B4-BE49-F238E27FC236}">
                <a16:creationId xmlns:a16="http://schemas.microsoft.com/office/drawing/2014/main" id="{D4B53161-4C60-4F11-8B3E-F8291F2A8A7F}"/>
              </a:ext>
            </a:extLst>
          </p:cNvPr>
          <p:cNvGraphicFramePr>
            <a:graphicFrameLocks noChangeAspect="1"/>
          </p:cNvGraphicFramePr>
          <p:nvPr/>
        </p:nvGraphicFramePr>
        <p:xfrm>
          <a:off x="1771650" y="4265613"/>
          <a:ext cx="5756275" cy="2116137"/>
        </p:xfrm>
        <a:graphic>
          <a:graphicData uri="http://schemas.openxmlformats.org/presentationml/2006/ole">
            <mc:AlternateContent xmlns:mc="http://schemas.openxmlformats.org/markup-compatibility/2006">
              <mc:Choice xmlns:v="urn:schemas-microsoft-com:vml" Requires="v">
                <p:oleObj r:id="rId4" imgW="2995900" imgH="1091726" progId="Equation.DSMT4">
                  <p:embed/>
                </p:oleObj>
              </mc:Choice>
              <mc:Fallback>
                <p:oleObj r:id="rId4" imgW="2995900" imgH="1091726" progId="Equation.DSMT4">
                  <p:embed/>
                  <p:pic>
                    <p:nvPicPr>
                      <p:cNvPr id="0" name="对象 2211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1650" y="4265613"/>
                        <a:ext cx="5756275" cy="211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8967" name="灯片编号占位符 1">
            <a:extLst>
              <a:ext uri="{FF2B5EF4-FFF2-40B4-BE49-F238E27FC236}">
                <a16:creationId xmlns:a16="http://schemas.microsoft.com/office/drawing/2014/main" id="{5EF4059A-92B4-49F3-BF52-3D4EBE0A0649}"/>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62D3A1B4-84F2-449F-9B58-5429CB01C7F9}" type="slidenum">
              <a:rPr lang="zh-CN" altLang="en-US" sz="1400"/>
              <a:pPr algn="r" eaLnBrk="1" hangingPunct="1">
                <a:lnSpc>
                  <a:spcPct val="100000"/>
                </a:lnSpc>
                <a:spcBef>
                  <a:spcPct val="0"/>
                </a:spcBef>
                <a:buClrTx/>
                <a:buFont typeface="Arial" panose="020B0604020202020204" pitchFamily="34" charset="0"/>
                <a:buNone/>
              </a:pPr>
              <a:t>123</a:t>
            </a:fld>
            <a:endParaRPr lang="zh-CN" altLang="en-US" sz="1400"/>
          </a:p>
        </p:txBody>
      </p:sp>
      <p:sp>
        <p:nvSpPr>
          <p:cNvPr id="168968" name="矩形 362503">
            <a:extLst>
              <a:ext uri="{FF2B5EF4-FFF2-40B4-BE49-F238E27FC236}">
                <a16:creationId xmlns:a16="http://schemas.microsoft.com/office/drawing/2014/main" id="{D0A3EDB5-EF2F-4619-9F87-BE2917870741}"/>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en-US" altLang="zh-CN" sz="3200" b="1">
                <a:solidFill>
                  <a:schemeClr val="tx2"/>
                </a:solidFill>
                <a:latin typeface="Times New Roman" panose="02020603050405020304" pitchFamily="18" charset="0"/>
                <a:sym typeface="+mn-ea"/>
              </a:rPr>
              <a:t>5.9  </a:t>
            </a:r>
            <a:r>
              <a:rPr lang="zh-CN" altLang="en-US" sz="3200" b="1">
                <a:solidFill>
                  <a:schemeClr val="tx2"/>
                </a:solidFill>
                <a:sym typeface="+mn-ea"/>
              </a:rPr>
              <a:t>设计实例</a:t>
            </a:r>
            <a:endParaRPr lang="zh-CN" altLang="en-US" sz="3200" b="1">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5892"/>
                                        </p:tgtEl>
                                        <p:attrNameLst>
                                          <p:attrName>style.visibility</p:attrName>
                                        </p:attrNameLst>
                                      </p:cBhvr>
                                      <p:to>
                                        <p:strVal val="visible"/>
                                      </p:to>
                                    </p:set>
                                    <p:anim calcmode="lin" valueType="num">
                                      <p:cBhvr additive="base">
                                        <p:cTn id="7" dur="500" fill="hold"/>
                                        <p:tgtEl>
                                          <p:spTgt spid="165892"/>
                                        </p:tgtEl>
                                        <p:attrNameLst>
                                          <p:attrName>ppt_x</p:attrName>
                                        </p:attrNameLst>
                                      </p:cBhvr>
                                      <p:tavLst>
                                        <p:tav tm="0">
                                          <p:val>
                                            <p:strVal val="#ppt_x"/>
                                          </p:val>
                                        </p:tav>
                                        <p:tav tm="100000">
                                          <p:val>
                                            <p:strVal val="#ppt_x"/>
                                          </p:val>
                                        </p:tav>
                                      </p:tavLst>
                                    </p:anim>
                                    <p:anim calcmode="lin" valueType="num">
                                      <p:cBhvr additive="base">
                                        <p:cTn id="8" dur="500" fill="hold"/>
                                        <p:tgtEl>
                                          <p:spTgt spid="1658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58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5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3"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图片 223235" descr="5">
            <a:extLst>
              <a:ext uri="{FF2B5EF4-FFF2-40B4-BE49-F238E27FC236}">
                <a16:creationId xmlns:a16="http://schemas.microsoft.com/office/drawing/2014/main" id="{7368769D-0B51-41D5-B374-F21B54D9BA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288" y="1422400"/>
            <a:ext cx="5888037"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7" name="图片 223237" descr="5">
            <a:extLst>
              <a:ext uri="{FF2B5EF4-FFF2-40B4-BE49-F238E27FC236}">
                <a16:creationId xmlns:a16="http://schemas.microsoft.com/office/drawing/2014/main" id="{32CA0A94-6AD1-41CE-88BC-1553E5FBD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150" y="2876550"/>
            <a:ext cx="4352925"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8" name="灯片编号占位符 1">
            <a:extLst>
              <a:ext uri="{FF2B5EF4-FFF2-40B4-BE49-F238E27FC236}">
                <a16:creationId xmlns:a16="http://schemas.microsoft.com/office/drawing/2014/main" id="{20AC43B8-E13C-4143-9997-DDAA09FB78FE}"/>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EC9525E3-4F72-4E4B-970B-D18DB0F42524}" type="slidenum">
              <a:rPr lang="zh-CN" altLang="en-US" sz="1400"/>
              <a:pPr algn="r" eaLnBrk="1" hangingPunct="1">
                <a:lnSpc>
                  <a:spcPct val="100000"/>
                </a:lnSpc>
                <a:spcBef>
                  <a:spcPct val="0"/>
                </a:spcBef>
                <a:buClrTx/>
                <a:buFont typeface="Arial" panose="020B0604020202020204" pitchFamily="34" charset="0"/>
                <a:buNone/>
              </a:pPr>
              <a:t>124</a:t>
            </a:fld>
            <a:endParaRPr lang="zh-CN" altLang="en-US" sz="1400"/>
          </a:p>
        </p:txBody>
      </p:sp>
      <p:sp>
        <p:nvSpPr>
          <p:cNvPr id="169989" name="矩形 362503">
            <a:extLst>
              <a:ext uri="{FF2B5EF4-FFF2-40B4-BE49-F238E27FC236}">
                <a16:creationId xmlns:a16="http://schemas.microsoft.com/office/drawing/2014/main" id="{AA6F5E4C-AFB3-4A2E-BED7-4484E1B9D3E7}"/>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en-US" altLang="zh-CN" sz="3200" b="1">
                <a:solidFill>
                  <a:schemeClr val="tx2"/>
                </a:solidFill>
                <a:latin typeface="Times New Roman" panose="02020603050405020304" pitchFamily="18" charset="0"/>
                <a:sym typeface="+mn-ea"/>
              </a:rPr>
              <a:t>5.9  </a:t>
            </a:r>
            <a:r>
              <a:rPr lang="zh-CN" altLang="en-US" sz="3200" b="1">
                <a:solidFill>
                  <a:schemeClr val="tx2"/>
                </a:solidFill>
                <a:sym typeface="+mn-ea"/>
              </a:rPr>
              <a:t>设计实例</a:t>
            </a:r>
            <a:endParaRPr lang="zh-CN" altLang="en-US" sz="3200" b="1">
              <a:solidFill>
                <a:schemeClr val="tx2"/>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文本占位符 236546">
            <a:extLst>
              <a:ext uri="{FF2B5EF4-FFF2-40B4-BE49-F238E27FC236}">
                <a16:creationId xmlns:a16="http://schemas.microsoft.com/office/drawing/2014/main" id="{289ECA75-075F-4ED1-AA38-3002735E2649}"/>
              </a:ext>
            </a:extLst>
          </p:cNvPr>
          <p:cNvSpPr>
            <a:spLocks noGrp="1" noChangeArrowheads="1"/>
          </p:cNvSpPr>
          <p:nvPr>
            <p:ph idx="1"/>
          </p:nvPr>
        </p:nvSpPr>
        <p:spPr>
          <a:xfrm>
            <a:off x="466725" y="1050925"/>
            <a:ext cx="8255000" cy="647700"/>
          </a:xfrm>
        </p:spPr>
        <p:txBody>
          <a:bodyPr/>
          <a:lstStyle/>
          <a:p>
            <a:pPr eaLnBrk="1" hangingPunct="1">
              <a:lnSpc>
                <a:spcPct val="150000"/>
              </a:lnSpc>
            </a:pPr>
            <a:r>
              <a:rPr lang="zh-CN" altLang="en-US" sz="2500" b="1"/>
              <a:t>近似传递函数为：</a:t>
            </a:r>
          </a:p>
        </p:txBody>
      </p:sp>
      <p:sp>
        <p:nvSpPr>
          <p:cNvPr id="180227" name="矩形 236547">
            <a:extLst>
              <a:ext uri="{FF2B5EF4-FFF2-40B4-BE49-F238E27FC236}">
                <a16:creationId xmlns:a16="http://schemas.microsoft.com/office/drawing/2014/main" id="{6F686FFE-26CD-4478-9ACA-401A54F784A9}"/>
              </a:ext>
            </a:extLst>
          </p:cNvPr>
          <p:cNvSpPr>
            <a:spLocks noChangeArrowheads="1"/>
          </p:cNvSpPr>
          <p:nvPr/>
        </p:nvSpPr>
        <p:spPr bwMode="auto">
          <a:xfrm>
            <a:off x="21590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80228" name="对象 236548">
            <a:extLst>
              <a:ext uri="{FF2B5EF4-FFF2-40B4-BE49-F238E27FC236}">
                <a16:creationId xmlns:a16="http://schemas.microsoft.com/office/drawing/2014/main" id="{AC96E830-3F61-4A88-9457-F2BE87FADFC2}"/>
              </a:ext>
            </a:extLst>
          </p:cNvPr>
          <p:cNvGraphicFramePr>
            <a:graphicFrameLocks noChangeAspect="1"/>
          </p:cNvGraphicFramePr>
          <p:nvPr/>
        </p:nvGraphicFramePr>
        <p:xfrm>
          <a:off x="2606675" y="1708150"/>
          <a:ext cx="3975100" cy="690563"/>
        </p:xfrm>
        <a:graphic>
          <a:graphicData uri="http://schemas.openxmlformats.org/presentationml/2006/ole">
            <mc:AlternateContent xmlns:mc="http://schemas.openxmlformats.org/markup-compatibility/2006">
              <mc:Choice xmlns:v="urn:schemas-microsoft-com:vml" Requires="v">
                <p:oleObj r:id="rId2" imgW="2413000" imgH="419100" progId="Equation.DSMT4">
                  <p:embed/>
                </p:oleObj>
              </mc:Choice>
              <mc:Fallback>
                <p:oleObj r:id="rId2" imgW="2413000" imgH="419100" progId="Equation.DSMT4">
                  <p:embed/>
                  <p:pic>
                    <p:nvPicPr>
                      <p:cNvPr id="0" name="对象 2365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675" y="1708150"/>
                        <a:ext cx="397510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0229" name="矩形 236549">
            <a:extLst>
              <a:ext uri="{FF2B5EF4-FFF2-40B4-BE49-F238E27FC236}">
                <a16:creationId xmlns:a16="http://schemas.microsoft.com/office/drawing/2014/main" id="{E437B562-C6F4-450D-9E38-816586455892}"/>
              </a:ext>
            </a:extLst>
          </p:cNvPr>
          <p:cNvSpPr>
            <a:spLocks noChangeArrowheads="1"/>
          </p:cNvSpPr>
          <p:nvPr/>
        </p:nvSpPr>
        <p:spPr bwMode="auto">
          <a:xfrm>
            <a:off x="466725" y="2274888"/>
            <a:ext cx="81946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500" b="1"/>
              <a:t>为保证分母多项式的系数为实数，要求</a:t>
            </a:r>
            <a:r>
              <a:rPr lang="en-US" altLang="zh-CN" sz="2500" b="1"/>
              <a:t>K&lt;0.65</a:t>
            </a:r>
          </a:p>
          <a:p>
            <a:pPr eaLnBrk="1" hangingPunct="1">
              <a:lnSpc>
                <a:spcPct val="150000"/>
              </a:lnSpc>
            </a:pPr>
            <a:r>
              <a:rPr lang="zh-CN" altLang="en-US" sz="2500" b="1"/>
              <a:t>期望的二阶传递函数为：</a:t>
            </a:r>
          </a:p>
        </p:txBody>
      </p:sp>
      <p:sp>
        <p:nvSpPr>
          <p:cNvPr id="180230" name="矩形 236550">
            <a:extLst>
              <a:ext uri="{FF2B5EF4-FFF2-40B4-BE49-F238E27FC236}">
                <a16:creationId xmlns:a16="http://schemas.microsoft.com/office/drawing/2014/main" id="{0E3FD212-478C-4178-BAAF-AF5F88F926DF}"/>
              </a:ext>
            </a:extLst>
          </p:cNvPr>
          <p:cNvSpPr>
            <a:spLocks noChangeArrowheads="1"/>
          </p:cNvSpPr>
          <p:nvPr/>
        </p:nvSpPr>
        <p:spPr bwMode="auto">
          <a:xfrm>
            <a:off x="21590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80231" name="对象 236551">
            <a:extLst>
              <a:ext uri="{FF2B5EF4-FFF2-40B4-BE49-F238E27FC236}">
                <a16:creationId xmlns:a16="http://schemas.microsoft.com/office/drawing/2014/main" id="{4E41EDDA-634C-4CEC-8070-A13A1642C786}"/>
              </a:ext>
            </a:extLst>
          </p:cNvPr>
          <p:cNvGraphicFramePr>
            <a:graphicFrameLocks noChangeAspect="1"/>
          </p:cNvGraphicFramePr>
          <p:nvPr/>
        </p:nvGraphicFramePr>
        <p:xfrm>
          <a:off x="898525" y="3492500"/>
          <a:ext cx="5137150" cy="2946400"/>
        </p:xfrm>
        <a:graphic>
          <a:graphicData uri="http://schemas.openxmlformats.org/presentationml/2006/ole">
            <mc:AlternateContent xmlns:mc="http://schemas.openxmlformats.org/markup-compatibility/2006">
              <mc:Choice xmlns:v="urn:schemas-microsoft-com:vml" Requires="v">
                <p:oleObj r:id="rId4" imgW="2984500" imgH="1701800" progId="Equation.DSMT4">
                  <p:embed/>
                </p:oleObj>
              </mc:Choice>
              <mc:Fallback>
                <p:oleObj r:id="rId4" imgW="2984500" imgH="1701800" progId="Equation.DSMT4">
                  <p:embed/>
                  <p:pic>
                    <p:nvPicPr>
                      <p:cNvPr id="0" name="对象 2365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525" y="3492500"/>
                        <a:ext cx="5137150"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0232" name="灯片编号占位符 1">
            <a:extLst>
              <a:ext uri="{FF2B5EF4-FFF2-40B4-BE49-F238E27FC236}">
                <a16:creationId xmlns:a16="http://schemas.microsoft.com/office/drawing/2014/main" id="{CD9ABFD1-F61A-4B99-8DE3-C0A43DB9A411}"/>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AA6095B2-26E1-45F5-88F6-0C8ED3E5787A}" type="slidenum">
              <a:rPr lang="zh-CN" altLang="en-US" sz="1400"/>
              <a:pPr algn="r" eaLnBrk="1" hangingPunct="1">
                <a:lnSpc>
                  <a:spcPct val="100000"/>
                </a:lnSpc>
                <a:spcBef>
                  <a:spcPct val="0"/>
                </a:spcBef>
                <a:buClrTx/>
                <a:buFont typeface="Arial" panose="020B0604020202020204" pitchFamily="34" charset="0"/>
                <a:buNone/>
              </a:pPr>
              <a:t>125</a:t>
            </a:fld>
            <a:endParaRPr lang="zh-CN" altLang="en-US" sz="1400"/>
          </a:p>
        </p:txBody>
      </p:sp>
      <p:sp>
        <p:nvSpPr>
          <p:cNvPr id="180233" name="矩形 362503">
            <a:extLst>
              <a:ext uri="{FF2B5EF4-FFF2-40B4-BE49-F238E27FC236}">
                <a16:creationId xmlns:a16="http://schemas.microsoft.com/office/drawing/2014/main" id="{B24A95A9-C0C3-4F36-A5CE-F929B6A3A0B0}"/>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en-US" altLang="zh-CN" sz="3200" b="1">
                <a:solidFill>
                  <a:schemeClr val="tx2"/>
                </a:solidFill>
                <a:latin typeface="Times New Roman" panose="02020603050405020304" pitchFamily="18" charset="0"/>
                <a:sym typeface="+mn-ea"/>
              </a:rPr>
              <a:t>5.9  </a:t>
            </a:r>
            <a:r>
              <a:rPr lang="zh-CN" altLang="en-US" sz="3200" b="1">
                <a:solidFill>
                  <a:schemeClr val="tx2"/>
                </a:solidFill>
                <a:sym typeface="+mn-ea"/>
              </a:rPr>
              <a:t>设计实例</a:t>
            </a:r>
            <a:endParaRPr lang="zh-CN" altLang="en-US" sz="3200" b="1">
              <a:solidFill>
                <a:schemeClr val="tx2"/>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矩形 237571">
            <a:extLst>
              <a:ext uri="{FF2B5EF4-FFF2-40B4-BE49-F238E27FC236}">
                <a16:creationId xmlns:a16="http://schemas.microsoft.com/office/drawing/2014/main" id="{7BAE549B-5010-4D7D-9C1C-0AD79CF237F4}"/>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sp>
        <p:nvSpPr>
          <p:cNvPr id="181251" name="矩形 237572">
            <a:extLst>
              <a:ext uri="{FF2B5EF4-FFF2-40B4-BE49-F238E27FC236}">
                <a16:creationId xmlns:a16="http://schemas.microsoft.com/office/drawing/2014/main" id="{FB8DC53B-B8FF-4134-AD7B-330B459E1EA7}"/>
              </a:ext>
            </a:extLst>
          </p:cNvPr>
          <p:cNvSpPr>
            <a:spLocks noChangeArrowheads="1"/>
          </p:cNvSpPr>
          <p:nvPr/>
        </p:nvSpPr>
        <p:spPr bwMode="auto">
          <a:xfrm>
            <a:off x="0" y="3276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sp>
        <p:nvSpPr>
          <p:cNvPr id="181252" name="矩形 237574">
            <a:extLst>
              <a:ext uri="{FF2B5EF4-FFF2-40B4-BE49-F238E27FC236}">
                <a16:creationId xmlns:a16="http://schemas.microsoft.com/office/drawing/2014/main" id="{43A7FDAF-0CB9-4043-8135-6E7215E9846F}"/>
              </a:ext>
            </a:extLst>
          </p:cNvPr>
          <p:cNvSpPr>
            <a:spLocks noChangeArrowheads="1"/>
          </p:cNvSpPr>
          <p:nvPr/>
        </p:nvSpPr>
        <p:spPr bwMode="auto">
          <a:xfrm>
            <a:off x="684213" y="23479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Wingdings" panose="05000000000000000000" pitchFamily="2" charset="2"/>
              <a:buNone/>
            </a:pPr>
            <a:endParaRPr lang="zh-CN" altLang="zh-CN"/>
          </a:p>
        </p:txBody>
      </p:sp>
      <p:sp>
        <p:nvSpPr>
          <p:cNvPr id="181253" name="矩形 237576">
            <a:extLst>
              <a:ext uri="{FF2B5EF4-FFF2-40B4-BE49-F238E27FC236}">
                <a16:creationId xmlns:a16="http://schemas.microsoft.com/office/drawing/2014/main" id="{3B2D60F4-7F5B-4957-BEE1-1A035A01E41E}"/>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sp>
        <p:nvSpPr>
          <p:cNvPr id="181254" name="矩形 237578">
            <a:extLst>
              <a:ext uri="{FF2B5EF4-FFF2-40B4-BE49-F238E27FC236}">
                <a16:creationId xmlns:a16="http://schemas.microsoft.com/office/drawing/2014/main" id="{1272E85C-4F8B-495F-8F72-0A86D70BA210}"/>
              </a:ext>
            </a:extLst>
          </p:cNvPr>
          <p:cNvSpPr>
            <a:spLocks noChangeArrowheads="1"/>
          </p:cNvSpPr>
          <p:nvPr/>
        </p:nvSpPr>
        <p:spPr bwMode="auto">
          <a:xfrm>
            <a:off x="466725" y="908050"/>
            <a:ext cx="7993063"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200" b="1"/>
              <a:t>若选取的</a:t>
            </a:r>
            <a:r>
              <a:rPr lang="el-GR" altLang="zh-CN" sz="2200" b="1" i="1">
                <a:latin typeface="Times New Roman" panose="02020603050405020304" pitchFamily="18" charset="0"/>
              </a:rPr>
              <a:t>ζ</a:t>
            </a:r>
            <a:r>
              <a:rPr lang="en-US" altLang="zh-CN" sz="2200" b="1" i="1">
                <a:latin typeface="Times New Roman" panose="02020603050405020304" pitchFamily="18" charset="0"/>
              </a:rPr>
              <a:t>&gt;0.45</a:t>
            </a:r>
            <a:r>
              <a:rPr lang="zh-CN" altLang="en-US" sz="2200" b="1">
                <a:latin typeface="Times New Roman" panose="02020603050405020304" pitchFamily="18" charset="0"/>
              </a:rPr>
              <a:t>，</a:t>
            </a:r>
            <a:r>
              <a:rPr lang="zh-CN" altLang="en-US" sz="2200" b="1"/>
              <a:t>则可进一步的减小超调量。</a:t>
            </a:r>
          </a:p>
          <a:p>
            <a:pPr eaLnBrk="1" hangingPunct="1">
              <a:lnSpc>
                <a:spcPct val="150000"/>
              </a:lnSpc>
              <a:spcBef>
                <a:spcPct val="0"/>
              </a:spcBef>
              <a:buFont typeface="Wingdings" panose="05000000000000000000" pitchFamily="2" charset="2"/>
              <a:buNone/>
            </a:pPr>
            <a:r>
              <a:rPr lang="zh-CN" altLang="en-US" sz="2200" b="1"/>
              <a:t>   但增加</a:t>
            </a:r>
            <a:r>
              <a:rPr lang="el-GR" altLang="zh-CN" sz="2200" b="1" i="1">
                <a:latin typeface="Times New Roman" panose="02020603050405020304" pitchFamily="18" charset="0"/>
              </a:rPr>
              <a:t>ζ</a:t>
            </a:r>
            <a:r>
              <a:rPr lang="zh-CN" altLang="en-US" sz="2200" b="1"/>
              <a:t>，就要减小</a:t>
            </a:r>
            <a:r>
              <a:rPr lang="en-US" altLang="zh-CN" sz="2200" b="1" i="1">
                <a:latin typeface="Times New Roman" panose="02020603050405020304" pitchFamily="18" charset="0"/>
              </a:rPr>
              <a:t>K</a:t>
            </a:r>
            <a:r>
              <a:rPr lang="zh-CN" altLang="en-US" sz="2200" b="1"/>
              <a:t>，而减小</a:t>
            </a:r>
            <a:r>
              <a:rPr lang="en-US" altLang="zh-CN" sz="2200" b="1" i="1">
                <a:latin typeface="Times New Roman" panose="02020603050405020304" pitchFamily="18" charset="0"/>
              </a:rPr>
              <a:t>K</a:t>
            </a:r>
            <a:r>
              <a:rPr lang="zh-CN" altLang="en-US" sz="2200" b="1"/>
              <a:t>，   也随着减小，峰值时间随着增大</a:t>
            </a:r>
          </a:p>
        </p:txBody>
      </p:sp>
      <p:sp>
        <p:nvSpPr>
          <p:cNvPr id="181255" name="矩形 237579">
            <a:extLst>
              <a:ext uri="{FF2B5EF4-FFF2-40B4-BE49-F238E27FC236}">
                <a16:creationId xmlns:a16="http://schemas.microsoft.com/office/drawing/2014/main" id="{BBFE0335-3634-4A59-B49C-3C8FC4B758C4}"/>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sp>
        <p:nvSpPr>
          <p:cNvPr id="181256" name="矩形 237581">
            <a:extLst>
              <a:ext uri="{FF2B5EF4-FFF2-40B4-BE49-F238E27FC236}">
                <a16:creationId xmlns:a16="http://schemas.microsoft.com/office/drawing/2014/main" id="{89E6461B-E4FC-45B3-8746-F17BAEAA2F4E}"/>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sp>
        <p:nvSpPr>
          <p:cNvPr id="181257" name="矩形 237583">
            <a:extLst>
              <a:ext uri="{FF2B5EF4-FFF2-40B4-BE49-F238E27FC236}">
                <a16:creationId xmlns:a16="http://schemas.microsoft.com/office/drawing/2014/main" id="{8AAC5766-7361-47B4-901E-3639A96F8684}"/>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81258" name="对象 237584">
            <a:extLst>
              <a:ext uri="{FF2B5EF4-FFF2-40B4-BE49-F238E27FC236}">
                <a16:creationId xmlns:a16="http://schemas.microsoft.com/office/drawing/2014/main" id="{66B003C2-F4A1-4B1F-9321-5F85C0589FAB}"/>
              </a:ext>
            </a:extLst>
          </p:cNvPr>
          <p:cNvGraphicFramePr>
            <a:graphicFrameLocks noChangeAspect="1"/>
          </p:cNvGraphicFramePr>
          <p:nvPr/>
        </p:nvGraphicFramePr>
        <p:xfrm>
          <a:off x="4775200" y="1516063"/>
          <a:ext cx="385763" cy="441325"/>
        </p:xfrm>
        <a:graphic>
          <a:graphicData uri="http://schemas.openxmlformats.org/presentationml/2006/ole">
            <mc:AlternateContent xmlns:mc="http://schemas.openxmlformats.org/markup-compatibility/2006">
              <mc:Choice xmlns:v="urn:schemas-microsoft-com:vml" Requires="v">
                <p:oleObj r:id="rId2" imgW="203642" imgH="229097" progId="Equation.DSMT4">
                  <p:embed/>
                </p:oleObj>
              </mc:Choice>
              <mc:Fallback>
                <p:oleObj r:id="rId2" imgW="203642" imgH="229097" progId="Equation.DSMT4">
                  <p:embed/>
                  <p:pic>
                    <p:nvPicPr>
                      <p:cNvPr id="0" name="对象 2375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00" y="1516063"/>
                        <a:ext cx="385763"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1259" name="矩形 237588">
            <a:extLst>
              <a:ext uri="{FF2B5EF4-FFF2-40B4-BE49-F238E27FC236}">
                <a16:creationId xmlns:a16="http://schemas.microsoft.com/office/drawing/2014/main" id="{4111230A-7195-42C6-BAD3-D435F20505A6}"/>
              </a:ext>
            </a:extLst>
          </p:cNvPr>
          <p:cNvSpPr>
            <a:spLocks noChangeArrowheads="1"/>
          </p:cNvSpPr>
          <p:nvPr/>
        </p:nvSpPr>
        <p:spPr bwMode="auto">
          <a:xfrm>
            <a:off x="431800" y="3644900"/>
            <a:ext cx="7342188"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200" b="1"/>
              <a:t>设计要求保证超调量，同时使峰值时间最小</a:t>
            </a:r>
          </a:p>
          <a:p>
            <a:pPr eaLnBrk="1" hangingPunct="1">
              <a:lnSpc>
                <a:spcPct val="150000"/>
              </a:lnSpc>
              <a:spcBef>
                <a:spcPct val="0"/>
              </a:spcBef>
            </a:pPr>
            <a:r>
              <a:rPr lang="zh-CN" altLang="en-US" sz="2200" b="1"/>
              <a:t>选择</a:t>
            </a:r>
            <a:r>
              <a:rPr lang="el-GR" altLang="zh-CN" sz="2200" b="1" i="1">
                <a:latin typeface="Times New Roman" panose="02020603050405020304" pitchFamily="18" charset="0"/>
              </a:rPr>
              <a:t>ζ</a:t>
            </a:r>
            <a:r>
              <a:rPr lang="en-US" altLang="zh-CN" sz="2200" b="1" i="1">
                <a:latin typeface="Times New Roman" panose="02020603050405020304" pitchFamily="18" charset="0"/>
              </a:rPr>
              <a:t>=0.45</a:t>
            </a:r>
            <a:r>
              <a:rPr lang="zh-CN" altLang="en-US" sz="2200" b="1"/>
              <a:t>能同时满足两个设计目标</a:t>
            </a:r>
          </a:p>
          <a:p>
            <a:pPr eaLnBrk="1" hangingPunct="1">
              <a:lnSpc>
                <a:spcPct val="150000"/>
              </a:lnSpc>
              <a:spcBef>
                <a:spcPct val="0"/>
              </a:spcBef>
            </a:pPr>
            <a:r>
              <a:rPr lang="zh-CN" altLang="en-US" sz="2200" b="1"/>
              <a:t>实际是三阶系统，要考虑第三个极点的影响。</a:t>
            </a:r>
          </a:p>
          <a:p>
            <a:pPr eaLnBrk="1" hangingPunct="1">
              <a:lnSpc>
                <a:spcPct val="150000"/>
              </a:lnSpc>
              <a:spcBef>
                <a:spcPct val="0"/>
              </a:spcBef>
            </a:pPr>
            <a:r>
              <a:rPr lang="zh-CN" altLang="en-US" sz="2200" b="1"/>
              <a:t>观察阶跃响应，二级系统能很好近似三阶系统</a:t>
            </a:r>
          </a:p>
          <a:p>
            <a:pPr eaLnBrk="1" hangingPunct="1">
              <a:lnSpc>
                <a:spcPct val="150000"/>
              </a:lnSpc>
              <a:spcBef>
                <a:spcPct val="0"/>
              </a:spcBef>
            </a:pPr>
            <a:r>
              <a:rPr lang="en-US" altLang="zh-CN" sz="2200" b="1" i="1">
                <a:latin typeface="Times New Roman" panose="02020603050405020304" pitchFamily="18" charset="0"/>
              </a:rPr>
              <a:t>K=0.16</a:t>
            </a:r>
            <a:r>
              <a:rPr lang="zh-CN" altLang="en-US" sz="2200" b="1"/>
              <a:t>时二阶系统超调量</a:t>
            </a:r>
            <a:r>
              <a:rPr lang="en-US" altLang="zh-CN" sz="2200" b="1">
                <a:latin typeface="Times New Roman" panose="02020603050405020304" pitchFamily="18" charset="0"/>
              </a:rPr>
              <a:t>20%</a:t>
            </a:r>
            <a:r>
              <a:rPr lang="zh-CN" altLang="en-US" sz="2200" b="1"/>
              <a:t>，峰值时间</a:t>
            </a:r>
            <a:r>
              <a:rPr lang="en-US" altLang="zh-CN" sz="2200" b="1"/>
              <a:t>2.62</a:t>
            </a:r>
            <a:r>
              <a:rPr lang="en-US" altLang="zh-CN" sz="2200" b="1" i="1">
                <a:latin typeface="Times New Roman" panose="02020603050405020304" pitchFamily="18" charset="0"/>
              </a:rPr>
              <a:t>s</a:t>
            </a:r>
          </a:p>
          <a:p>
            <a:pPr eaLnBrk="1" hangingPunct="1">
              <a:lnSpc>
                <a:spcPct val="150000"/>
              </a:lnSpc>
              <a:spcBef>
                <a:spcPct val="0"/>
              </a:spcBef>
            </a:pPr>
            <a:r>
              <a:rPr lang="zh-CN" altLang="en-US" sz="2200" b="1"/>
              <a:t>实际三阶系统超调量</a:t>
            </a:r>
            <a:r>
              <a:rPr lang="en-US" altLang="zh-CN" sz="2200" b="1">
                <a:latin typeface="Times New Roman" panose="02020603050405020304" pitchFamily="18" charset="0"/>
              </a:rPr>
              <a:t>20.5%</a:t>
            </a:r>
            <a:r>
              <a:rPr lang="zh-CN" altLang="en-US" sz="2200" b="1"/>
              <a:t>，峰值时间</a:t>
            </a:r>
            <a:r>
              <a:rPr lang="en-US" altLang="zh-CN" sz="2200" b="1"/>
              <a:t>2.73</a:t>
            </a:r>
            <a:r>
              <a:rPr lang="en-US" altLang="zh-CN" sz="2200" b="1" i="1">
                <a:latin typeface="Times New Roman" panose="02020603050405020304" pitchFamily="18" charset="0"/>
              </a:rPr>
              <a:t>s</a:t>
            </a:r>
          </a:p>
        </p:txBody>
      </p:sp>
      <p:pic>
        <p:nvPicPr>
          <p:cNvPr id="181260" name="图片 237589" descr="表5">
            <a:extLst>
              <a:ext uri="{FF2B5EF4-FFF2-40B4-BE49-F238E27FC236}">
                <a16:creationId xmlns:a16="http://schemas.microsoft.com/office/drawing/2014/main" id="{93017102-A2B4-49F2-9FF4-4608448E82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726"/>
          <a:stretch>
            <a:fillRect/>
          </a:stretch>
        </p:blipFill>
        <p:spPr bwMode="auto">
          <a:xfrm>
            <a:off x="1677988" y="2462213"/>
            <a:ext cx="5788025"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61" name="灯片编号占位符 1">
            <a:extLst>
              <a:ext uri="{FF2B5EF4-FFF2-40B4-BE49-F238E27FC236}">
                <a16:creationId xmlns:a16="http://schemas.microsoft.com/office/drawing/2014/main" id="{DD60947A-184A-43B6-817E-D868D5784DB2}"/>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A134B654-3184-4056-921B-A3D527643C38}" type="slidenum">
              <a:rPr lang="zh-CN" altLang="en-US" sz="1400"/>
              <a:pPr algn="r" eaLnBrk="1" hangingPunct="1">
                <a:lnSpc>
                  <a:spcPct val="100000"/>
                </a:lnSpc>
                <a:spcBef>
                  <a:spcPct val="0"/>
                </a:spcBef>
                <a:buClrTx/>
                <a:buFont typeface="Arial" panose="020B0604020202020204" pitchFamily="34" charset="0"/>
                <a:buNone/>
              </a:pPr>
              <a:t>126</a:t>
            </a:fld>
            <a:endParaRPr lang="zh-CN" altLang="en-US" sz="1400"/>
          </a:p>
        </p:txBody>
      </p:sp>
      <p:sp>
        <p:nvSpPr>
          <p:cNvPr id="181262" name="矩形 362503">
            <a:extLst>
              <a:ext uri="{FF2B5EF4-FFF2-40B4-BE49-F238E27FC236}">
                <a16:creationId xmlns:a16="http://schemas.microsoft.com/office/drawing/2014/main" id="{94913DCE-96E3-4165-9932-62720791DFCE}"/>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en-US" altLang="zh-CN" sz="3200" b="1">
                <a:solidFill>
                  <a:schemeClr val="tx2"/>
                </a:solidFill>
                <a:latin typeface="Times New Roman" panose="02020603050405020304" pitchFamily="18" charset="0"/>
                <a:sym typeface="+mn-ea"/>
              </a:rPr>
              <a:t>5.9  </a:t>
            </a:r>
            <a:r>
              <a:rPr lang="zh-CN" altLang="en-US" sz="3200" b="1">
                <a:solidFill>
                  <a:schemeClr val="tx2"/>
                </a:solidFill>
                <a:sym typeface="+mn-ea"/>
              </a:rPr>
              <a:t>设计实例</a:t>
            </a:r>
            <a:endParaRPr lang="zh-CN" altLang="en-US" sz="3200" b="1">
              <a:solidFill>
                <a:schemeClr val="tx2"/>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文本占位符 239618">
            <a:extLst>
              <a:ext uri="{FF2B5EF4-FFF2-40B4-BE49-F238E27FC236}">
                <a16:creationId xmlns:a16="http://schemas.microsoft.com/office/drawing/2014/main" id="{99DD08F9-3C4D-4DC7-AD8E-F28269C88889}"/>
              </a:ext>
            </a:extLst>
          </p:cNvPr>
          <p:cNvSpPr>
            <a:spLocks noGrp="1" noChangeArrowheads="1"/>
          </p:cNvSpPr>
          <p:nvPr>
            <p:ph idx="1"/>
          </p:nvPr>
        </p:nvSpPr>
        <p:spPr>
          <a:xfrm>
            <a:off x="600075" y="1116013"/>
            <a:ext cx="7931150" cy="647700"/>
          </a:xfrm>
        </p:spPr>
        <p:txBody>
          <a:bodyPr/>
          <a:lstStyle/>
          <a:p>
            <a:pPr eaLnBrk="1" hangingPunct="1">
              <a:lnSpc>
                <a:spcPct val="150000"/>
              </a:lnSpc>
            </a:pPr>
            <a:r>
              <a:rPr lang="zh-CN" altLang="en-US" sz="2500" b="1"/>
              <a:t>三阶飞机模型与二阶近似模型阶跃响应比较</a:t>
            </a:r>
          </a:p>
        </p:txBody>
      </p:sp>
      <p:pic>
        <p:nvPicPr>
          <p:cNvPr id="182275" name="图片 239619" descr="5">
            <a:extLst>
              <a:ext uri="{FF2B5EF4-FFF2-40B4-BE49-F238E27FC236}">
                <a16:creationId xmlns:a16="http://schemas.microsoft.com/office/drawing/2014/main" id="{8C5E1FB8-D1B4-473D-9027-8E79829D5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952625"/>
            <a:ext cx="5334000"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6" name="灯片编号占位符 1">
            <a:extLst>
              <a:ext uri="{FF2B5EF4-FFF2-40B4-BE49-F238E27FC236}">
                <a16:creationId xmlns:a16="http://schemas.microsoft.com/office/drawing/2014/main" id="{A7BDBF2E-E316-43CA-9413-DE05CB0AA832}"/>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345D5680-2A48-45FE-AB0C-5D14D8DC44FF}" type="slidenum">
              <a:rPr lang="zh-CN" altLang="en-US" sz="1400"/>
              <a:pPr algn="r" eaLnBrk="1" hangingPunct="1">
                <a:lnSpc>
                  <a:spcPct val="100000"/>
                </a:lnSpc>
                <a:spcBef>
                  <a:spcPct val="0"/>
                </a:spcBef>
                <a:buClrTx/>
                <a:buFont typeface="Arial" panose="020B0604020202020204" pitchFamily="34" charset="0"/>
                <a:buNone/>
              </a:pPr>
              <a:t>127</a:t>
            </a:fld>
            <a:endParaRPr lang="zh-CN" altLang="en-US" sz="1400"/>
          </a:p>
        </p:txBody>
      </p:sp>
      <p:sp>
        <p:nvSpPr>
          <p:cNvPr id="182277" name="矩形 362503">
            <a:extLst>
              <a:ext uri="{FF2B5EF4-FFF2-40B4-BE49-F238E27FC236}">
                <a16:creationId xmlns:a16="http://schemas.microsoft.com/office/drawing/2014/main" id="{085F8246-F983-4821-B140-339F3584874A}"/>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en-US" altLang="zh-CN" sz="3200" b="1">
                <a:solidFill>
                  <a:schemeClr val="tx2"/>
                </a:solidFill>
                <a:latin typeface="Times New Roman" panose="02020603050405020304" pitchFamily="18" charset="0"/>
                <a:sym typeface="+mn-ea"/>
              </a:rPr>
              <a:t>5.9  </a:t>
            </a:r>
            <a:r>
              <a:rPr lang="zh-CN" altLang="en-US" sz="3200" b="1">
                <a:solidFill>
                  <a:schemeClr val="tx2"/>
                </a:solidFill>
                <a:sym typeface="+mn-ea"/>
              </a:rPr>
              <a:t>设计实例</a:t>
            </a:r>
            <a:endParaRPr lang="zh-CN" altLang="en-US" sz="3200" b="1">
              <a:solidFill>
                <a:schemeClr val="tx2"/>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文本占位符 240642">
            <a:extLst>
              <a:ext uri="{FF2B5EF4-FFF2-40B4-BE49-F238E27FC236}">
                <a16:creationId xmlns:a16="http://schemas.microsoft.com/office/drawing/2014/main" id="{0E807D02-5B55-481B-A4DE-2CC4FAC091FB}"/>
              </a:ext>
            </a:extLst>
          </p:cNvPr>
          <p:cNvSpPr>
            <a:spLocks noGrp="1" noChangeArrowheads="1"/>
          </p:cNvSpPr>
          <p:nvPr>
            <p:ph idx="1"/>
          </p:nvPr>
        </p:nvSpPr>
        <p:spPr>
          <a:xfrm>
            <a:off x="685800" y="1044575"/>
            <a:ext cx="7753350" cy="1079500"/>
          </a:xfrm>
        </p:spPr>
        <p:txBody>
          <a:bodyPr/>
          <a:lstStyle/>
          <a:p>
            <a:pPr eaLnBrk="1" hangingPunct="1">
              <a:lnSpc>
                <a:spcPct val="150000"/>
              </a:lnSpc>
              <a:spcBef>
                <a:spcPct val="0"/>
              </a:spcBef>
            </a:pPr>
            <a:r>
              <a:rPr lang="en-US" altLang="zh-CN" sz="2500" b="1" i="1">
                <a:latin typeface="Times New Roman" panose="02020603050405020304" pitchFamily="18" charset="0"/>
              </a:rPr>
              <a:t>K=0.10</a:t>
            </a:r>
            <a:r>
              <a:rPr lang="zh-CN" altLang="en-US" sz="2500" b="1">
                <a:latin typeface="Times New Roman" panose="02020603050405020304" pitchFamily="18" charset="0"/>
              </a:rPr>
              <a:t>，</a:t>
            </a:r>
            <a:r>
              <a:rPr lang="en-US" altLang="zh-CN" sz="2500" b="1" i="1">
                <a:latin typeface="Times New Roman" panose="02020603050405020304" pitchFamily="18" charset="0"/>
              </a:rPr>
              <a:t>0.16</a:t>
            </a:r>
            <a:r>
              <a:rPr lang="zh-CN" altLang="en-US" sz="2500" b="1">
                <a:latin typeface="Times New Roman" panose="02020603050405020304" pitchFamily="18" charset="0"/>
              </a:rPr>
              <a:t>，</a:t>
            </a:r>
            <a:r>
              <a:rPr lang="en-US" altLang="zh-CN" sz="2500" b="1" i="1">
                <a:latin typeface="Times New Roman" panose="02020603050405020304" pitchFamily="18" charset="0"/>
              </a:rPr>
              <a:t>0.20</a:t>
            </a:r>
            <a:r>
              <a:rPr lang="zh-CN" altLang="en-US" sz="2500" b="1">
                <a:latin typeface="Times New Roman" panose="02020603050405020304" pitchFamily="18" charset="0"/>
              </a:rPr>
              <a:t>时，</a:t>
            </a:r>
            <a:r>
              <a:rPr lang="zh-CN" altLang="en-US" sz="2500" b="1"/>
              <a:t>三阶系统</a:t>
            </a:r>
            <a:r>
              <a:rPr lang="zh-CN" altLang="en-US" sz="2500" b="1">
                <a:latin typeface="Times New Roman" panose="02020603050405020304" pitchFamily="18" charset="0"/>
              </a:rPr>
              <a:t>阶跃响应，随着</a:t>
            </a:r>
            <a:r>
              <a:rPr lang="en-US" altLang="zh-CN" sz="2500" b="1" i="1">
                <a:latin typeface="Times New Roman" panose="02020603050405020304" pitchFamily="18" charset="0"/>
              </a:rPr>
              <a:t>K</a:t>
            </a:r>
            <a:r>
              <a:rPr lang="zh-CN" altLang="en-US" sz="2500" b="1"/>
              <a:t>减小，百分比超调量减小，峰值时间上升</a:t>
            </a:r>
          </a:p>
        </p:txBody>
      </p:sp>
      <p:sp>
        <p:nvSpPr>
          <p:cNvPr id="183299" name="矩形 240643">
            <a:extLst>
              <a:ext uri="{FF2B5EF4-FFF2-40B4-BE49-F238E27FC236}">
                <a16:creationId xmlns:a16="http://schemas.microsoft.com/office/drawing/2014/main" id="{64D37383-B773-4C6D-A5DB-D185171E6A01}"/>
              </a:ext>
            </a:extLst>
          </p:cNvPr>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sp>
        <p:nvSpPr>
          <p:cNvPr id="183300" name="矩形 240645">
            <a:extLst>
              <a:ext uri="{FF2B5EF4-FFF2-40B4-BE49-F238E27FC236}">
                <a16:creationId xmlns:a16="http://schemas.microsoft.com/office/drawing/2014/main" id="{3C4EBE85-21CB-4F9C-908A-EC944206E54F}"/>
              </a:ext>
            </a:extLst>
          </p:cNvPr>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pic>
        <p:nvPicPr>
          <p:cNvPr id="183301" name="图片 240647" descr="5">
            <a:extLst>
              <a:ext uri="{FF2B5EF4-FFF2-40B4-BE49-F238E27FC236}">
                <a16:creationId xmlns:a16="http://schemas.microsoft.com/office/drawing/2014/main" id="{1F01CF4C-F27B-41E8-9FFB-9DAF5B962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246312"/>
            <a:ext cx="5227638"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2" name="灯片编号占位符 1">
            <a:extLst>
              <a:ext uri="{FF2B5EF4-FFF2-40B4-BE49-F238E27FC236}">
                <a16:creationId xmlns:a16="http://schemas.microsoft.com/office/drawing/2014/main" id="{3054EF41-D9E5-415E-B83D-207496B39E18}"/>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17159FBD-EA9E-4206-97C6-CC2010DB487A}" type="slidenum">
              <a:rPr lang="zh-CN" altLang="en-US" sz="1400"/>
              <a:pPr algn="r" eaLnBrk="1" hangingPunct="1">
                <a:lnSpc>
                  <a:spcPct val="100000"/>
                </a:lnSpc>
                <a:spcBef>
                  <a:spcPct val="0"/>
                </a:spcBef>
                <a:buClrTx/>
                <a:buFont typeface="Arial" panose="020B0604020202020204" pitchFamily="34" charset="0"/>
                <a:buNone/>
              </a:pPr>
              <a:t>128</a:t>
            </a:fld>
            <a:endParaRPr lang="zh-CN" altLang="en-US" sz="1400"/>
          </a:p>
        </p:txBody>
      </p:sp>
      <p:sp>
        <p:nvSpPr>
          <p:cNvPr id="183303" name="矩形 362503">
            <a:extLst>
              <a:ext uri="{FF2B5EF4-FFF2-40B4-BE49-F238E27FC236}">
                <a16:creationId xmlns:a16="http://schemas.microsoft.com/office/drawing/2014/main" id="{64ED067D-234E-403B-8FD0-185DE6C85B65}"/>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en-US" altLang="zh-CN" sz="3200" b="1">
                <a:solidFill>
                  <a:schemeClr val="tx2"/>
                </a:solidFill>
                <a:latin typeface="Times New Roman" panose="02020603050405020304" pitchFamily="18" charset="0"/>
                <a:sym typeface="+mn-ea"/>
              </a:rPr>
              <a:t>5.9  </a:t>
            </a:r>
            <a:r>
              <a:rPr lang="zh-CN" altLang="en-US" sz="3200" b="1">
                <a:solidFill>
                  <a:schemeClr val="tx2"/>
                </a:solidFill>
                <a:sym typeface="+mn-ea"/>
              </a:rPr>
              <a:t>设计实例</a:t>
            </a:r>
            <a:endParaRPr lang="zh-CN" altLang="en-US" sz="3200" b="1">
              <a:solidFill>
                <a:schemeClr val="tx2"/>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文本占位符 242690">
            <a:extLst>
              <a:ext uri="{FF2B5EF4-FFF2-40B4-BE49-F238E27FC236}">
                <a16:creationId xmlns:a16="http://schemas.microsoft.com/office/drawing/2014/main" id="{D8500C2F-DC9F-4F86-895F-149AEA6ED5B2}"/>
              </a:ext>
            </a:extLst>
          </p:cNvPr>
          <p:cNvSpPr>
            <a:spLocks noGrp="1" noChangeArrowheads="1"/>
          </p:cNvSpPr>
          <p:nvPr>
            <p:ph idx="1"/>
          </p:nvPr>
        </p:nvSpPr>
        <p:spPr>
          <a:xfrm>
            <a:off x="500063" y="1304925"/>
            <a:ext cx="7888287" cy="5905500"/>
          </a:xfrm>
        </p:spPr>
        <p:txBody>
          <a:bodyPr/>
          <a:lstStyle/>
          <a:p>
            <a:pPr eaLnBrk="1" hangingPunct="1">
              <a:lnSpc>
                <a:spcPct val="150000"/>
              </a:lnSpc>
            </a:pPr>
            <a:r>
              <a:rPr lang="zh-CN" altLang="en-US" sz="2500" b="1"/>
              <a:t>分析给定输入信号下控制系统的瞬态响应和稳态跟踪误差，讨论控制系统时域性能指标和线性系统的化简</a:t>
            </a:r>
          </a:p>
          <a:p>
            <a:pPr eaLnBrk="1" hangingPunct="1">
              <a:lnSpc>
                <a:spcPct val="150000"/>
              </a:lnSpc>
            </a:pPr>
            <a:r>
              <a:rPr lang="zh-CN" altLang="en-US" sz="2500" b="1"/>
              <a:t>介绍</a:t>
            </a:r>
            <a:r>
              <a:rPr lang="en-US" altLang="zh-CN" sz="2500" b="1">
                <a:latin typeface="Times New Roman" panose="02020603050405020304" pitchFamily="18" charset="0"/>
              </a:rPr>
              <a:t>Matlab</a:t>
            </a:r>
            <a:r>
              <a:rPr lang="zh-CN" altLang="en-US" sz="2500" b="1">
                <a:latin typeface="Times New Roman" panose="02020603050405020304" pitchFamily="18" charset="0"/>
              </a:rPr>
              <a:t>的函数：</a:t>
            </a:r>
            <a:r>
              <a:rPr lang="en-US" altLang="zh-CN" sz="2500" b="1">
                <a:latin typeface="Times New Roman" panose="02020603050405020304" pitchFamily="18" charset="0"/>
              </a:rPr>
              <a:t>impluse</a:t>
            </a:r>
            <a:r>
              <a:rPr lang="zh-CN" altLang="en-US" sz="2500" b="1">
                <a:latin typeface="Times New Roman" panose="02020603050405020304" pitchFamily="18" charset="0"/>
              </a:rPr>
              <a:t>和</a:t>
            </a:r>
            <a:r>
              <a:rPr lang="en-US" altLang="zh-CN" sz="2500" b="1">
                <a:latin typeface="Times New Roman" panose="02020603050405020304" pitchFamily="18" charset="0"/>
              </a:rPr>
              <a:t>lsim</a:t>
            </a:r>
          </a:p>
          <a:p>
            <a:pPr eaLnBrk="1" hangingPunct="1">
              <a:lnSpc>
                <a:spcPct val="150000"/>
              </a:lnSpc>
            </a:pPr>
            <a:r>
              <a:rPr lang="zh-CN" altLang="en-US" sz="2500" b="1">
                <a:latin typeface="Times New Roman" panose="02020603050405020304" pitchFamily="18" charset="0"/>
              </a:rPr>
              <a:t>时域性能指标：由系统在给定输入信号下的瞬态响应给出</a:t>
            </a:r>
          </a:p>
          <a:p>
            <a:pPr eaLnBrk="1" hangingPunct="1">
              <a:lnSpc>
                <a:spcPct val="150000"/>
              </a:lnSpc>
            </a:pPr>
            <a:r>
              <a:rPr lang="zh-CN" altLang="en-US" sz="2500" b="1">
                <a:latin typeface="Times New Roman" panose="02020603050405020304" pitchFamily="18" charset="0"/>
              </a:rPr>
              <a:t>测试信号：冲激信号，系统的冲激响应是阶跃响应关于时间的导数</a:t>
            </a:r>
          </a:p>
          <a:p>
            <a:pPr eaLnBrk="1" hangingPunct="1">
              <a:lnSpc>
                <a:spcPct val="150000"/>
              </a:lnSpc>
            </a:pPr>
            <a:r>
              <a:rPr lang="zh-CN" altLang="en-US" sz="2500" b="1">
                <a:latin typeface="Times New Roman" panose="02020603050405020304" pitchFamily="18" charset="0"/>
              </a:rPr>
              <a:t>用</a:t>
            </a:r>
            <a:r>
              <a:rPr lang="en-US" altLang="zh-CN" sz="2500" b="1">
                <a:latin typeface="Times New Roman" panose="02020603050405020304" pitchFamily="18" charset="0"/>
              </a:rPr>
              <a:t>impluse</a:t>
            </a:r>
            <a:r>
              <a:rPr lang="zh-CN" altLang="en-US" sz="2500" b="1">
                <a:latin typeface="Times New Roman" panose="02020603050405020304" pitchFamily="18" charset="0"/>
              </a:rPr>
              <a:t>函数求冲激响应</a:t>
            </a:r>
          </a:p>
        </p:txBody>
      </p:sp>
      <p:sp>
        <p:nvSpPr>
          <p:cNvPr id="184323" name="灯片编号占位符 1">
            <a:extLst>
              <a:ext uri="{FF2B5EF4-FFF2-40B4-BE49-F238E27FC236}">
                <a16:creationId xmlns:a16="http://schemas.microsoft.com/office/drawing/2014/main" id="{7A40E800-0F7A-4A40-BE51-24B4EF95AB30}"/>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84476996-9767-4328-A070-3BC9FEC79A4B}" type="slidenum">
              <a:rPr lang="zh-CN" altLang="en-US" sz="1400"/>
              <a:pPr algn="r" eaLnBrk="1" hangingPunct="1">
                <a:lnSpc>
                  <a:spcPct val="100000"/>
                </a:lnSpc>
                <a:spcBef>
                  <a:spcPct val="0"/>
                </a:spcBef>
                <a:buClrTx/>
                <a:buFont typeface="Arial" panose="020B0604020202020204" pitchFamily="34" charset="0"/>
                <a:buNone/>
              </a:pPr>
              <a:t>129</a:t>
            </a:fld>
            <a:endParaRPr lang="zh-CN" altLang="en-US" sz="1400"/>
          </a:p>
        </p:txBody>
      </p:sp>
      <p:sp>
        <p:nvSpPr>
          <p:cNvPr id="184324" name="矩形 362503">
            <a:extLst>
              <a:ext uri="{FF2B5EF4-FFF2-40B4-BE49-F238E27FC236}">
                <a16:creationId xmlns:a16="http://schemas.microsoft.com/office/drawing/2014/main" id="{F69EA3C5-22F7-4D5E-936B-369551484EEA}"/>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zh-CN" sz="3200" b="1">
                <a:latin typeface="Times New Roman" panose="02020603050405020304" pitchFamily="18" charset="0"/>
                <a:sym typeface="+mn-ea"/>
              </a:rPr>
              <a:t>5.10</a:t>
            </a:r>
            <a:r>
              <a:rPr lang="en-US" altLang="zh-CN" sz="3200" b="1">
                <a:latin typeface="Times New Roman" panose="02020603050405020304" pitchFamily="18" charset="0"/>
                <a:sym typeface="+mn-ea"/>
              </a:rPr>
              <a:t>  </a:t>
            </a:r>
            <a:r>
              <a:rPr lang="zh-CN" altLang="en-US" sz="3200" b="1">
                <a:sym typeface="+mn-ea"/>
              </a:rPr>
              <a:t>应用控制设计软件</a:t>
            </a:r>
            <a:r>
              <a:rPr lang="zh-CN" altLang="zh-CN" sz="3200" b="1">
                <a:sym typeface="+mn-ea"/>
              </a:rPr>
              <a:t>分析</a:t>
            </a:r>
            <a:r>
              <a:rPr lang="zh-CN" altLang="en-US" sz="3200" b="1">
                <a:sym typeface="+mn-ea"/>
              </a:rPr>
              <a:t>系统的性能</a:t>
            </a:r>
            <a:endParaRPr lang="zh-CN" altLang="en-US" sz="3200" b="1">
              <a:solidFill>
                <a:schemeClr val="tx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272385">
            <a:extLst>
              <a:ext uri="{FF2B5EF4-FFF2-40B4-BE49-F238E27FC236}">
                <a16:creationId xmlns:a16="http://schemas.microsoft.com/office/drawing/2014/main" id="{3EBC8BF2-CEEC-4E3E-827A-7B75F7818322}"/>
              </a:ext>
            </a:extLst>
          </p:cNvPr>
          <p:cNvSpPr>
            <a:spLocks noChangeArrowheads="1"/>
          </p:cNvSpPr>
          <p:nvPr/>
        </p:nvSpPr>
        <p:spPr bwMode="auto">
          <a:xfrm>
            <a:off x="1439863" y="1866900"/>
            <a:ext cx="568801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zh-CN" altLang="en-US" b="1"/>
              <a:t>标准测试信号 </a:t>
            </a:r>
            <a:r>
              <a:rPr lang="en-US" altLang="zh-CN" b="1">
                <a:latin typeface="宋体" panose="02010600030101010101" pitchFamily="2" charset="-122"/>
              </a:rPr>
              <a:t>— </a:t>
            </a:r>
            <a:r>
              <a:rPr lang="zh-CN" altLang="en-US" b="1">
                <a:solidFill>
                  <a:srgbClr val="FF0000"/>
                </a:solidFill>
              </a:rPr>
              <a:t>一般形式</a:t>
            </a:r>
            <a:endParaRPr lang="zh-CN" altLang="en-US" sz="2400">
              <a:solidFill>
                <a:srgbClr val="FF0000"/>
              </a:solidFill>
            </a:endParaRPr>
          </a:p>
        </p:txBody>
      </p:sp>
      <p:sp>
        <p:nvSpPr>
          <p:cNvPr id="16387" name="矩形 272387">
            <a:extLst>
              <a:ext uri="{FF2B5EF4-FFF2-40B4-BE49-F238E27FC236}">
                <a16:creationId xmlns:a16="http://schemas.microsoft.com/office/drawing/2014/main" id="{227E66BD-CF2E-4ED1-AA6A-3A72E3B32438}"/>
              </a:ext>
            </a:extLst>
          </p:cNvPr>
          <p:cNvSpPr>
            <a:spLocks noChangeArrowheads="1"/>
          </p:cNvSpPr>
          <p:nvPr/>
        </p:nvSpPr>
        <p:spPr bwMode="auto">
          <a:xfrm>
            <a:off x="457200" y="260350"/>
            <a:ext cx="822960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5.2 </a:t>
            </a:r>
            <a:r>
              <a:rPr lang="zh-CN" altLang="zh-CN" sz="3200" b="1">
                <a:solidFill>
                  <a:schemeClr val="tx2"/>
                </a:solidFill>
              </a:rPr>
              <a:t>测试输入信号</a:t>
            </a:r>
            <a:endParaRPr lang="en-US" altLang="zh-CN" sz="3200" b="1">
              <a:solidFill>
                <a:schemeClr val="tx2"/>
              </a:solidFill>
            </a:endParaRPr>
          </a:p>
        </p:txBody>
      </p:sp>
      <p:graphicFrame>
        <p:nvGraphicFramePr>
          <p:cNvPr id="16388" name="对象 272388">
            <a:extLst>
              <a:ext uri="{FF2B5EF4-FFF2-40B4-BE49-F238E27FC236}">
                <a16:creationId xmlns:a16="http://schemas.microsoft.com/office/drawing/2014/main" id="{CBD3D2C3-FAC0-4FBF-91A0-9EE1D5FAA6F7}"/>
              </a:ext>
            </a:extLst>
          </p:cNvPr>
          <p:cNvGraphicFramePr>
            <a:graphicFrameLocks/>
          </p:cNvGraphicFramePr>
          <p:nvPr>
            <p:extLst>
              <p:ext uri="{D42A27DB-BD31-4B8C-83A1-F6EECF244321}">
                <p14:modId xmlns:p14="http://schemas.microsoft.com/office/powerpoint/2010/main" val="3805180697"/>
              </p:ext>
            </p:extLst>
          </p:nvPr>
        </p:nvGraphicFramePr>
        <p:xfrm>
          <a:off x="1547813" y="2852738"/>
          <a:ext cx="5472112" cy="1079500"/>
        </p:xfrm>
        <a:graphic>
          <a:graphicData uri="http://schemas.openxmlformats.org/presentationml/2006/ole">
            <mc:AlternateContent xmlns:mc="http://schemas.openxmlformats.org/markup-compatibility/2006">
              <mc:Choice xmlns:v="urn:schemas-microsoft-com:vml" Requires="v">
                <p:oleObj r:id="rId2" imgW="2273300" imgH="508000" progId="Equation.DSMT4">
                  <p:embed/>
                </p:oleObj>
              </mc:Choice>
              <mc:Fallback>
                <p:oleObj r:id="rId2" imgW="2273300" imgH="508000" progId="Equation.DSMT4">
                  <p:embed/>
                  <p:pic>
                    <p:nvPicPr>
                      <p:cNvPr id="0" name="对象 27238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852738"/>
                        <a:ext cx="54721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9" name="灯片编号占位符 1">
            <a:extLst>
              <a:ext uri="{FF2B5EF4-FFF2-40B4-BE49-F238E27FC236}">
                <a16:creationId xmlns:a16="http://schemas.microsoft.com/office/drawing/2014/main" id="{A952445E-6C93-4709-B7DA-88913344CD1E}"/>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114378ED-4B8C-4898-99BA-72787F400DC8}" type="slidenum">
              <a:rPr lang="zh-CN" altLang="en-US" sz="1400"/>
              <a:pPr algn="r" eaLnBrk="1" hangingPunct="1">
                <a:lnSpc>
                  <a:spcPct val="100000"/>
                </a:lnSpc>
                <a:spcBef>
                  <a:spcPct val="0"/>
                </a:spcBef>
                <a:buClrTx/>
                <a:buFont typeface="Arial" panose="020B0604020202020204" pitchFamily="34" charset="0"/>
                <a:buNone/>
              </a:pPr>
              <a:t>13</a:t>
            </a:fld>
            <a:endParaRPr lang="zh-CN" altLang="en-US" sz="140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文本占位符 243714">
            <a:extLst>
              <a:ext uri="{FF2B5EF4-FFF2-40B4-BE49-F238E27FC236}">
                <a16:creationId xmlns:a16="http://schemas.microsoft.com/office/drawing/2014/main" id="{7D5ECD9B-DD2C-4E09-8A3A-B3514DCDDD40}"/>
              </a:ext>
            </a:extLst>
          </p:cNvPr>
          <p:cNvSpPr>
            <a:spLocks noGrp="1" noChangeArrowheads="1"/>
          </p:cNvSpPr>
          <p:nvPr>
            <p:ph idx="1"/>
          </p:nvPr>
        </p:nvSpPr>
        <p:spPr>
          <a:xfrm>
            <a:off x="600075" y="1231900"/>
            <a:ext cx="7080250" cy="555625"/>
          </a:xfrm>
        </p:spPr>
        <p:txBody>
          <a:bodyPr/>
          <a:lstStyle/>
          <a:p>
            <a:pPr eaLnBrk="1" hangingPunct="1">
              <a:lnSpc>
                <a:spcPct val="150000"/>
              </a:lnSpc>
            </a:pPr>
            <a:r>
              <a:rPr lang="en-US" altLang="zh-CN" sz="2500" b="1"/>
              <a:t>impluse</a:t>
            </a:r>
            <a:r>
              <a:rPr lang="zh-CN" altLang="en-US" sz="2500" b="1"/>
              <a:t>函数说明：</a:t>
            </a:r>
          </a:p>
        </p:txBody>
      </p:sp>
      <p:pic>
        <p:nvPicPr>
          <p:cNvPr id="185347" name="图片 243715" descr="5">
            <a:extLst>
              <a:ext uri="{FF2B5EF4-FFF2-40B4-BE49-F238E27FC236}">
                <a16:creationId xmlns:a16="http://schemas.microsoft.com/office/drawing/2014/main" id="{BE0B3D14-C2E1-48D4-82E8-8363485FF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775" y="1979613"/>
            <a:ext cx="6645275"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8" name="灯片编号占位符 1">
            <a:extLst>
              <a:ext uri="{FF2B5EF4-FFF2-40B4-BE49-F238E27FC236}">
                <a16:creationId xmlns:a16="http://schemas.microsoft.com/office/drawing/2014/main" id="{4094425B-822C-4029-B6B5-B51585164093}"/>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6D85DFDC-C159-4530-BC8C-74CAB1A5DE4B}" type="slidenum">
              <a:rPr lang="zh-CN" altLang="en-US" sz="1400"/>
              <a:pPr algn="r" eaLnBrk="1" hangingPunct="1">
                <a:lnSpc>
                  <a:spcPct val="100000"/>
                </a:lnSpc>
                <a:spcBef>
                  <a:spcPct val="0"/>
                </a:spcBef>
                <a:buClrTx/>
                <a:buFont typeface="Arial" panose="020B0604020202020204" pitchFamily="34" charset="0"/>
                <a:buNone/>
              </a:pPr>
              <a:t>130</a:t>
            </a:fld>
            <a:endParaRPr lang="zh-CN" altLang="en-US" sz="1400"/>
          </a:p>
        </p:txBody>
      </p:sp>
      <p:sp>
        <p:nvSpPr>
          <p:cNvPr id="185349" name="矩形 362503">
            <a:extLst>
              <a:ext uri="{FF2B5EF4-FFF2-40B4-BE49-F238E27FC236}">
                <a16:creationId xmlns:a16="http://schemas.microsoft.com/office/drawing/2014/main" id="{A8C07C36-B8A2-42B5-B0DA-DCEA1C02697C}"/>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zh-CN" sz="3200" b="1">
                <a:latin typeface="Times New Roman" panose="02020603050405020304" pitchFamily="18" charset="0"/>
                <a:sym typeface="+mn-ea"/>
              </a:rPr>
              <a:t>5.10</a:t>
            </a:r>
            <a:r>
              <a:rPr lang="en-US" altLang="zh-CN" sz="3200" b="1">
                <a:latin typeface="Times New Roman" panose="02020603050405020304" pitchFamily="18" charset="0"/>
                <a:sym typeface="+mn-ea"/>
              </a:rPr>
              <a:t>  </a:t>
            </a:r>
            <a:r>
              <a:rPr lang="zh-CN" altLang="en-US" sz="3200" b="1">
                <a:sym typeface="+mn-ea"/>
              </a:rPr>
              <a:t>应用控制设计软件</a:t>
            </a:r>
            <a:r>
              <a:rPr lang="zh-CN" altLang="zh-CN" sz="3200" b="1">
                <a:sym typeface="+mn-ea"/>
              </a:rPr>
              <a:t>分析</a:t>
            </a:r>
            <a:r>
              <a:rPr lang="zh-CN" altLang="en-US" sz="3200" b="1">
                <a:sym typeface="+mn-ea"/>
              </a:rPr>
              <a:t>系统的性能</a:t>
            </a:r>
            <a:endParaRPr lang="zh-CN" altLang="en-US" sz="3200" b="1">
              <a:solidFill>
                <a:schemeClr val="tx2"/>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文本占位符 244738">
            <a:extLst>
              <a:ext uri="{FF2B5EF4-FFF2-40B4-BE49-F238E27FC236}">
                <a16:creationId xmlns:a16="http://schemas.microsoft.com/office/drawing/2014/main" id="{7BDBA76F-0115-452F-B8C9-A51ABE60AC62}"/>
              </a:ext>
            </a:extLst>
          </p:cNvPr>
          <p:cNvSpPr>
            <a:spLocks noGrp="1" noChangeArrowheads="1"/>
          </p:cNvSpPr>
          <p:nvPr>
            <p:ph idx="1"/>
          </p:nvPr>
        </p:nvSpPr>
        <p:spPr>
          <a:xfrm>
            <a:off x="538163" y="1409700"/>
            <a:ext cx="7404100" cy="576263"/>
          </a:xfrm>
        </p:spPr>
        <p:txBody>
          <a:bodyPr/>
          <a:lstStyle/>
          <a:p>
            <a:pPr eaLnBrk="1" hangingPunct="1">
              <a:lnSpc>
                <a:spcPct val="150000"/>
              </a:lnSpc>
            </a:pPr>
            <a:r>
              <a:rPr lang="zh-CN" altLang="en-US" sz="2500" b="1"/>
              <a:t>考虑单回路二阶系统：</a:t>
            </a:r>
          </a:p>
        </p:txBody>
      </p:sp>
      <p:pic>
        <p:nvPicPr>
          <p:cNvPr id="186371" name="图片 244739" descr="二阶系统">
            <a:extLst>
              <a:ext uri="{FF2B5EF4-FFF2-40B4-BE49-F238E27FC236}">
                <a16:creationId xmlns:a16="http://schemas.microsoft.com/office/drawing/2014/main" id="{64D5E9A0-0955-499E-BBAE-5668B619B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75" y="2178050"/>
            <a:ext cx="7816850"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372" name="矩形 244740">
            <a:extLst>
              <a:ext uri="{FF2B5EF4-FFF2-40B4-BE49-F238E27FC236}">
                <a16:creationId xmlns:a16="http://schemas.microsoft.com/office/drawing/2014/main" id="{09154F07-2A0D-4906-862B-ECC0E57C1DF6}"/>
              </a:ext>
            </a:extLst>
          </p:cNvPr>
          <p:cNvSpPr>
            <a:spLocks noGrp="1" noChangeArrowheads="1"/>
          </p:cNvSpPr>
          <p:nvPr/>
        </p:nvSpPr>
        <p:spPr bwMode="auto">
          <a:xfrm>
            <a:off x="538163" y="4273550"/>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500" b="1"/>
              <a:t>闭环输出：</a:t>
            </a:r>
          </a:p>
        </p:txBody>
      </p:sp>
      <p:sp>
        <p:nvSpPr>
          <p:cNvPr id="186373" name="矩形 244741">
            <a:extLst>
              <a:ext uri="{FF2B5EF4-FFF2-40B4-BE49-F238E27FC236}">
                <a16:creationId xmlns:a16="http://schemas.microsoft.com/office/drawing/2014/main" id="{1A191C87-A955-48BA-A8F4-D87070A6BD9B}"/>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86374" name="对象 244742">
            <a:extLst>
              <a:ext uri="{FF2B5EF4-FFF2-40B4-BE49-F238E27FC236}">
                <a16:creationId xmlns:a16="http://schemas.microsoft.com/office/drawing/2014/main" id="{D5081C8E-E17F-4A58-BA13-13BB91F7FD5D}"/>
              </a:ext>
            </a:extLst>
          </p:cNvPr>
          <p:cNvGraphicFramePr>
            <a:graphicFrameLocks noChangeAspect="1"/>
          </p:cNvGraphicFramePr>
          <p:nvPr/>
        </p:nvGraphicFramePr>
        <p:xfrm>
          <a:off x="3095625" y="4992688"/>
          <a:ext cx="3203575" cy="852487"/>
        </p:xfrm>
        <a:graphic>
          <a:graphicData uri="http://schemas.openxmlformats.org/presentationml/2006/ole">
            <mc:AlternateContent xmlns:mc="http://schemas.openxmlformats.org/markup-compatibility/2006">
              <mc:Choice xmlns:v="urn:schemas-microsoft-com:vml" Requires="v">
                <p:oleObj r:id="rId3" imgW="1828007" imgH="482391" progId="Equation.DSMT4">
                  <p:embed/>
                </p:oleObj>
              </mc:Choice>
              <mc:Fallback>
                <p:oleObj r:id="rId3" imgW="1828007" imgH="482391" progId="Equation.DSMT4">
                  <p:embed/>
                  <p:pic>
                    <p:nvPicPr>
                      <p:cNvPr id="0" name="对象 2447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625" y="4992688"/>
                        <a:ext cx="3203575"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6375" name="灯片编号占位符 1">
            <a:extLst>
              <a:ext uri="{FF2B5EF4-FFF2-40B4-BE49-F238E27FC236}">
                <a16:creationId xmlns:a16="http://schemas.microsoft.com/office/drawing/2014/main" id="{CACAFA2D-39B3-4EAC-9E8C-D262302FA311}"/>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7D561533-5765-4839-B721-F6A9EBD881D2}" type="slidenum">
              <a:rPr lang="zh-CN" altLang="en-US" sz="1400"/>
              <a:pPr algn="r" eaLnBrk="1" hangingPunct="1">
                <a:lnSpc>
                  <a:spcPct val="100000"/>
                </a:lnSpc>
                <a:spcBef>
                  <a:spcPct val="0"/>
                </a:spcBef>
                <a:buClrTx/>
                <a:buFont typeface="Arial" panose="020B0604020202020204" pitchFamily="34" charset="0"/>
                <a:buNone/>
              </a:pPr>
              <a:t>131</a:t>
            </a:fld>
            <a:endParaRPr lang="zh-CN" altLang="en-US" sz="1400"/>
          </a:p>
        </p:txBody>
      </p:sp>
      <p:sp>
        <p:nvSpPr>
          <p:cNvPr id="186376" name="矩形 362503">
            <a:extLst>
              <a:ext uri="{FF2B5EF4-FFF2-40B4-BE49-F238E27FC236}">
                <a16:creationId xmlns:a16="http://schemas.microsoft.com/office/drawing/2014/main" id="{E763215B-C293-4BA2-B0AF-87FBB7D275F9}"/>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zh-CN" sz="3200" b="1">
                <a:latin typeface="Times New Roman" panose="02020603050405020304" pitchFamily="18" charset="0"/>
                <a:sym typeface="+mn-ea"/>
              </a:rPr>
              <a:t>5.10</a:t>
            </a:r>
            <a:r>
              <a:rPr lang="en-US" altLang="zh-CN" sz="3200" b="1">
                <a:latin typeface="Times New Roman" panose="02020603050405020304" pitchFamily="18" charset="0"/>
                <a:sym typeface="+mn-ea"/>
              </a:rPr>
              <a:t>  </a:t>
            </a:r>
            <a:r>
              <a:rPr lang="zh-CN" altLang="en-US" sz="3200" b="1">
                <a:sym typeface="+mn-ea"/>
              </a:rPr>
              <a:t>应用控制设计软件</a:t>
            </a:r>
            <a:r>
              <a:rPr lang="zh-CN" altLang="zh-CN" sz="3200" b="1">
                <a:sym typeface="+mn-ea"/>
              </a:rPr>
              <a:t>分析</a:t>
            </a:r>
            <a:r>
              <a:rPr lang="zh-CN" altLang="en-US" sz="3200" b="1">
                <a:sym typeface="+mn-ea"/>
              </a:rPr>
              <a:t>系统的性能</a:t>
            </a:r>
            <a:endParaRPr lang="zh-CN" altLang="en-US" sz="3200" b="1">
              <a:solidFill>
                <a:schemeClr val="tx2"/>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文本占位符 245762">
            <a:extLst>
              <a:ext uri="{FF2B5EF4-FFF2-40B4-BE49-F238E27FC236}">
                <a16:creationId xmlns:a16="http://schemas.microsoft.com/office/drawing/2014/main" id="{7EE03F6A-A1C4-4B54-991D-B3AAD0447E35}"/>
              </a:ext>
            </a:extLst>
          </p:cNvPr>
          <p:cNvSpPr>
            <a:spLocks noGrp="1" noChangeArrowheads="1"/>
          </p:cNvSpPr>
          <p:nvPr>
            <p:ph idx="1"/>
          </p:nvPr>
        </p:nvSpPr>
        <p:spPr>
          <a:xfrm>
            <a:off x="620713" y="1206500"/>
            <a:ext cx="7975600" cy="647700"/>
          </a:xfrm>
        </p:spPr>
        <p:txBody>
          <a:bodyPr/>
          <a:lstStyle/>
          <a:p>
            <a:pPr eaLnBrk="1" hangingPunct="1">
              <a:lnSpc>
                <a:spcPct val="150000"/>
              </a:lnSpc>
            </a:pPr>
            <a:r>
              <a:rPr lang="zh-CN" altLang="en-US" sz="2500" b="1"/>
              <a:t>系统单位阶跃响应</a:t>
            </a:r>
          </a:p>
        </p:txBody>
      </p:sp>
      <p:pic>
        <p:nvPicPr>
          <p:cNvPr id="187395" name="图片 245763" descr="5">
            <a:extLst>
              <a:ext uri="{FF2B5EF4-FFF2-40B4-BE49-F238E27FC236}">
                <a16:creationId xmlns:a16="http://schemas.microsoft.com/office/drawing/2014/main" id="{891EB6EA-5256-428C-AD92-8033AB58F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013" y="1847850"/>
            <a:ext cx="5970587"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6" name="灯片编号占位符 1">
            <a:extLst>
              <a:ext uri="{FF2B5EF4-FFF2-40B4-BE49-F238E27FC236}">
                <a16:creationId xmlns:a16="http://schemas.microsoft.com/office/drawing/2014/main" id="{301D0F03-1D22-4D08-9C4A-2B0900DA063D}"/>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17878FC3-509D-4F01-ABB5-AB8800A58C95}" type="slidenum">
              <a:rPr lang="zh-CN" altLang="en-US" sz="1400"/>
              <a:pPr algn="r" eaLnBrk="1" hangingPunct="1">
                <a:lnSpc>
                  <a:spcPct val="100000"/>
                </a:lnSpc>
                <a:spcBef>
                  <a:spcPct val="0"/>
                </a:spcBef>
                <a:buClrTx/>
                <a:buFont typeface="Arial" panose="020B0604020202020204" pitchFamily="34" charset="0"/>
                <a:buNone/>
              </a:pPr>
              <a:t>132</a:t>
            </a:fld>
            <a:endParaRPr lang="zh-CN" altLang="en-US" sz="1400"/>
          </a:p>
        </p:txBody>
      </p:sp>
      <p:sp>
        <p:nvSpPr>
          <p:cNvPr id="187397" name="矩形 362503">
            <a:extLst>
              <a:ext uri="{FF2B5EF4-FFF2-40B4-BE49-F238E27FC236}">
                <a16:creationId xmlns:a16="http://schemas.microsoft.com/office/drawing/2014/main" id="{A7825B8B-C5B0-4B24-9150-597954ABED19}"/>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zh-CN" sz="3200" b="1">
                <a:latin typeface="Times New Roman" panose="02020603050405020304" pitchFamily="18" charset="0"/>
                <a:sym typeface="+mn-ea"/>
              </a:rPr>
              <a:t>5.10</a:t>
            </a:r>
            <a:r>
              <a:rPr lang="en-US" altLang="zh-CN" sz="3200" b="1">
                <a:latin typeface="Times New Roman" panose="02020603050405020304" pitchFamily="18" charset="0"/>
                <a:sym typeface="+mn-ea"/>
              </a:rPr>
              <a:t>  </a:t>
            </a:r>
            <a:r>
              <a:rPr lang="zh-CN" altLang="en-US" sz="3200" b="1">
                <a:sym typeface="+mn-ea"/>
              </a:rPr>
              <a:t>应用控制设计软件</a:t>
            </a:r>
            <a:r>
              <a:rPr lang="zh-CN" altLang="zh-CN" sz="3200" b="1">
                <a:sym typeface="+mn-ea"/>
              </a:rPr>
              <a:t>分析</a:t>
            </a:r>
            <a:r>
              <a:rPr lang="zh-CN" altLang="en-US" sz="3200" b="1">
                <a:sym typeface="+mn-ea"/>
              </a:rPr>
              <a:t>系统的性能</a:t>
            </a:r>
            <a:endParaRPr lang="zh-CN" altLang="en-US" sz="3200" b="1">
              <a:solidFill>
                <a:schemeClr val="tx2"/>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文本占位符 246786">
            <a:extLst>
              <a:ext uri="{FF2B5EF4-FFF2-40B4-BE49-F238E27FC236}">
                <a16:creationId xmlns:a16="http://schemas.microsoft.com/office/drawing/2014/main" id="{803B474D-A424-400F-888E-E8BEB358E8D0}"/>
              </a:ext>
            </a:extLst>
          </p:cNvPr>
          <p:cNvSpPr>
            <a:spLocks noGrp="1" noChangeArrowheads="1"/>
          </p:cNvSpPr>
          <p:nvPr>
            <p:ph idx="1"/>
          </p:nvPr>
        </p:nvSpPr>
        <p:spPr>
          <a:xfrm>
            <a:off x="588963" y="1235075"/>
            <a:ext cx="7962900" cy="625475"/>
          </a:xfrm>
        </p:spPr>
        <p:txBody>
          <a:bodyPr/>
          <a:lstStyle/>
          <a:p>
            <a:pPr eaLnBrk="1" hangingPunct="1">
              <a:lnSpc>
                <a:spcPct val="100000"/>
              </a:lnSpc>
              <a:spcBef>
                <a:spcPct val="0"/>
              </a:spcBef>
            </a:pPr>
            <a:r>
              <a:rPr lang="en-US" altLang="zh-CN" sz="2500" b="1">
                <a:latin typeface="Times New Roman" panose="02020603050405020304" pitchFamily="18" charset="0"/>
              </a:rPr>
              <a:t>Matlab</a:t>
            </a:r>
            <a:r>
              <a:rPr lang="zh-CN" altLang="en-US" sz="2500" b="1"/>
              <a:t>脚本：</a:t>
            </a:r>
          </a:p>
        </p:txBody>
      </p:sp>
      <p:pic>
        <p:nvPicPr>
          <p:cNvPr id="188419" name="图片 246787" descr="5">
            <a:extLst>
              <a:ext uri="{FF2B5EF4-FFF2-40B4-BE49-F238E27FC236}">
                <a16:creationId xmlns:a16="http://schemas.microsoft.com/office/drawing/2014/main" id="{471CFAE8-53E8-41D4-AF1F-AAE93291AA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7163" y="1692275"/>
            <a:ext cx="6364287"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20" name="灯片编号占位符 1">
            <a:extLst>
              <a:ext uri="{FF2B5EF4-FFF2-40B4-BE49-F238E27FC236}">
                <a16:creationId xmlns:a16="http://schemas.microsoft.com/office/drawing/2014/main" id="{4E2FF298-D9BB-440D-AE6E-BC514DA94D06}"/>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7661A340-3D82-42F4-9576-E0DCB0F651F5}" type="slidenum">
              <a:rPr lang="zh-CN" altLang="en-US" sz="1400"/>
              <a:pPr algn="r" eaLnBrk="1" hangingPunct="1">
                <a:lnSpc>
                  <a:spcPct val="100000"/>
                </a:lnSpc>
                <a:spcBef>
                  <a:spcPct val="0"/>
                </a:spcBef>
                <a:buClrTx/>
                <a:buFont typeface="Arial" panose="020B0604020202020204" pitchFamily="34" charset="0"/>
                <a:buNone/>
              </a:pPr>
              <a:t>133</a:t>
            </a:fld>
            <a:endParaRPr lang="zh-CN" altLang="en-US" sz="1400"/>
          </a:p>
        </p:txBody>
      </p:sp>
      <p:sp>
        <p:nvSpPr>
          <p:cNvPr id="188421" name="矩形 362503">
            <a:extLst>
              <a:ext uri="{FF2B5EF4-FFF2-40B4-BE49-F238E27FC236}">
                <a16:creationId xmlns:a16="http://schemas.microsoft.com/office/drawing/2014/main" id="{D5622AE1-9099-4870-AD2C-A2B45882E2B4}"/>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zh-CN" sz="3200" b="1">
                <a:latin typeface="Times New Roman" panose="02020603050405020304" pitchFamily="18" charset="0"/>
                <a:sym typeface="+mn-ea"/>
              </a:rPr>
              <a:t>5.10</a:t>
            </a:r>
            <a:r>
              <a:rPr lang="en-US" altLang="zh-CN" sz="3200" b="1">
                <a:latin typeface="Times New Roman" panose="02020603050405020304" pitchFamily="18" charset="0"/>
                <a:sym typeface="+mn-ea"/>
              </a:rPr>
              <a:t>  </a:t>
            </a:r>
            <a:r>
              <a:rPr lang="zh-CN" altLang="en-US" sz="3200" b="1">
                <a:sym typeface="+mn-ea"/>
              </a:rPr>
              <a:t>应用控制设计软件</a:t>
            </a:r>
            <a:r>
              <a:rPr lang="zh-CN" altLang="zh-CN" sz="3200" b="1">
                <a:sym typeface="+mn-ea"/>
              </a:rPr>
              <a:t>分析</a:t>
            </a:r>
            <a:r>
              <a:rPr lang="zh-CN" altLang="en-US" sz="3200" b="1">
                <a:sym typeface="+mn-ea"/>
              </a:rPr>
              <a:t>系统的性能</a:t>
            </a:r>
            <a:endParaRPr lang="zh-CN" altLang="en-US" sz="3200" b="1">
              <a:solidFill>
                <a:schemeClr val="tx2"/>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文本占位符 247810">
            <a:extLst>
              <a:ext uri="{FF2B5EF4-FFF2-40B4-BE49-F238E27FC236}">
                <a16:creationId xmlns:a16="http://schemas.microsoft.com/office/drawing/2014/main" id="{C86C530F-5C69-4A66-B589-05033DC30D8C}"/>
              </a:ext>
            </a:extLst>
          </p:cNvPr>
          <p:cNvSpPr>
            <a:spLocks noGrp="1" noChangeArrowheads="1"/>
          </p:cNvSpPr>
          <p:nvPr>
            <p:ph idx="1"/>
          </p:nvPr>
        </p:nvSpPr>
        <p:spPr>
          <a:xfrm>
            <a:off x="654050" y="1343025"/>
            <a:ext cx="7931150" cy="647700"/>
          </a:xfrm>
        </p:spPr>
        <p:txBody>
          <a:bodyPr/>
          <a:lstStyle/>
          <a:p>
            <a:pPr eaLnBrk="1" hangingPunct="1">
              <a:lnSpc>
                <a:spcPct val="150000"/>
              </a:lnSpc>
            </a:pPr>
            <a:r>
              <a:rPr lang="zh-CN" altLang="en-US" sz="2500" b="1"/>
              <a:t>系统冲激响应</a:t>
            </a:r>
          </a:p>
        </p:txBody>
      </p:sp>
      <p:pic>
        <p:nvPicPr>
          <p:cNvPr id="189443" name="图片 247811" descr="5">
            <a:extLst>
              <a:ext uri="{FF2B5EF4-FFF2-40B4-BE49-F238E27FC236}">
                <a16:creationId xmlns:a16="http://schemas.microsoft.com/office/drawing/2014/main" id="{F34BFF8A-7849-4349-8DB9-F5826BEE1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950" y="2062163"/>
            <a:ext cx="5837238" cy="428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444" name="灯片编号占位符 1">
            <a:extLst>
              <a:ext uri="{FF2B5EF4-FFF2-40B4-BE49-F238E27FC236}">
                <a16:creationId xmlns:a16="http://schemas.microsoft.com/office/drawing/2014/main" id="{7FF31710-6331-40FE-9AB7-7F3563F75E1F}"/>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E1112EB4-6EE1-4E64-A686-710697939F1E}" type="slidenum">
              <a:rPr lang="zh-CN" altLang="en-US" sz="1400"/>
              <a:pPr algn="r" eaLnBrk="1" hangingPunct="1">
                <a:lnSpc>
                  <a:spcPct val="100000"/>
                </a:lnSpc>
                <a:spcBef>
                  <a:spcPct val="0"/>
                </a:spcBef>
                <a:buClrTx/>
                <a:buFont typeface="Arial" panose="020B0604020202020204" pitchFamily="34" charset="0"/>
                <a:buNone/>
              </a:pPr>
              <a:t>134</a:t>
            </a:fld>
            <a:endParaRPr lang="zh-CN" altLang="en-US" sz="1400"/>
          </a:p>
        </p:txBody>
      </p:sp>
      <p:sp>
        <p:nvSpPr>
          <p:cNvPr id="189445" name="矩形 362503">
            <a:extLst>
              <a:ext uri="{FF2B5EF4-FFF2-40B4-BE49-F238E27FC236}">
                <a16:creationId xmlns:a16="http://schemas.microsoft.com/office/drawing/2014/main" id="{29B8676A-7208-4483-BC7C-EACA26B7BD2A}"/>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zh-CN" sz="3200" b="1">
                <a:latin typeface="Times New Roman" panose="02020603050405020304" pitchFamily="18" charset="0"/>
                <a:sym typeface="+mn-ea"/>
              </a:rPr>
              <a:t>5.10</a:t>
            </a:r>
            <a:r>
              <a:rPr lang="en-US" altLang="zh-CN" sz="3200" b="1">
                <a:latin typeface="Times New Roman" panose="02020603050405020304" pitchFamily="18" charset="0"/>
                <a:sym typeface="+mn-ea"/>
              </a:rPr>
              <a:t>  </a:t>
            </a:r>
            <a:r>
              <a:rPr lang="zh-CN" altLang="en-US" sz="3200" b="1">
                <a:sym typeface="+mn-ea"/>
              </a:rPr>
              <a:t>应用控制设计软件</a:t>
            </a:r>
            <a:r>
              <a:rPr lang="zh-CN" altLang="zh-CN" sz="3200" b="1">
                <a:sym typeface="+mn-ea"/>
              </a:rPr>
              <a:t>分析</a:t>
            </a:r>
            <a:r>
              <a:rPr lang="zh-CN" altLang="en-US" sz="3200" b="1">
                <a:sym typeface="+mn-ea"/>
              </a:rPr>
              <a:t>系统的性能</a:t>
            </a:r>
            <a:endParaRPr lang="zh-CN" altLang="en-US" sz="3200" b="1">
              <a:solidFill>
                <a:schemeClr val="tx2"/>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文本占位符 248834">
            <a:extLst>
              <a:ext uri="{FF2B5EF4-FFF2-40B4-BE49-F238E27FC236}">
                <a16:creationId xmlns:a16="http://schemas.microsoft.com/office/drawing/2014/main" id="{D3273A4E-1BC9-480E-A2FC-F51AF6E85135}"/>
              </a:ext>
            </a:extLst>
          </p:cNvPr>
          <p:cNvSpPr>
            <a:spLocks noGrp="1" noChangeArrowheads="1"/>
          </p:cNvSpPr>
          <p:nvPr>
            <p:ph idx="1"/>
          </p:nvPr>
        </p:nvSpPr>
        <p:spPr>
          <a:xfrm>
            <a:off x="574675" y="1246188"/>
            <a:ext cx="6251575" cy="576262"/>
          </a:xfrm>
        </p:spPr>
        <p:txBody>
          <a:bodyPr/>
          <a:lstStyle/>
          <a:p>
            <a:pPr eaLnBrk="1" hangingPunct="1">
              <a:lnSpc>
                <a:spcPct val="100000"/>
              </a:lnSpc>
              <a:spcBef>
                <a:spcPct val="0"/>
              </a:spcBef>
            </a:pPr>
            <a:r>
              <a:rPr lang="en-US" altLang="zh-CN" sz="2500" b="1">
                <a:latin typeface="Times New Roman" panose="02020603050405020304" pitchFamily="18" charset="0"/>
              </a:rPr>
              <a:t>Matlab</a:t>
            </a:r>
            <a:r>
              <a:rPr lang="zh-CN" altLang="en-US" sz="2500" b="1"/>
              <a:t>脚本：</a:t>
            </a:r>
          </a:p>
        </p:txBody>
      </p:sp>
      <p:pic>
        <p:nvPicPr>
          <p:cNvPr id="190467" name="图片 248835" descr="5">
            <a:extLst>
              <a:ext uri="{FF2B5EF4-FFF2-40B4-BE49-F238E27FC236}">
                <a16:creationId xmlns:a16="http://schemas.microsoft.com/office/drawing/2014/main" id="{EE061FE1-E236-4C5E-80E8-3A7A05B8E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613" y="1822450"/>
            <a:ext cx="6454775"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468" name="灯片编号占位符 1">
            <a:extLst>
              <a:ext uri="{FF2B5EF4-FFF2-40B4-BE49-F238E27FC236}">
                <a16:creationId xmlns:a16="http://schemas.microsoft.com/office/drawing/2014/main" id="{B31D3E72-5AAA-4EF2-A2EE-9AF8CFA0EC40}"/>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E093D37F-D883-466B-9D2D-040E269F4C9D}" type="slidenum">
              <a:rPr lang="zh-CN" altLang="en-US" sz="1400"/>
              <a:pPr algn="r" eaLnBrk="1" hangingPunct="1">
                <a:lnSpc>
                  <a:spcPct val="100000"/>
                </a:lnSpc>
                <a:spcBef>
                  <a:spcPct val="0"/>
                </a:spcBef>
                <a:buClrTx/>
                <a:buFont typeface="Arial" panose="020B0604020202020204" pitchFamily="34" charset="0"/>
                <a:buNone/>
              </a:pPr>
              <a:t>135</a:t>
            </a:fld>
            <a:endParaRPr lang="zh-CN" altLang="en-US" sz="1400"/>
          </a:p>
        </p:txBody>
      </p:sp>
      <p:sp>
        <p:nvSpPr>
          <p:cNvPr id="190469" name="矩形 362503">
            <a:extLst>
              <a:ext uri="{FF2B5EF4-FFF2-40B4-BE49-F238E27FC236}">
                <a16:creationId xmlns:a16="http://schemas.microsoft.com/office/drawing/2014/main" id="{84E8814F-4A0B-452A-94C9-1B81689C5C17}"/>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zh-CN" sz="3200" b="1">
                <a:latin typeface="Times New Roman" panose="02020603050405020304" pitchFamily="18" charset="0"/>
                <a:sym typeface="+mn-ea"/>
              </a:rPr>
              <a:t>5.10</a:t>
            </a:r>
            <a:r>
              <a:rPr lang="en-US" altLang="zh-CN" sz="3200" b="1">
                <a:latin typeface="Times New Roman" panose="02020603050405020304" pitchFamily="18" charset="0"/>
                <a:sym typeface="+mn-ea"/>
              </a:rPr>
              <a:t>  </a:t>
            </a:r>
            <a:r>
              <a:rPr lang="zh-CN" altLang="en-US" sz="3200" b="1">
                <a:sym typeface="+mn-ea"/>
              </a:rPr>
              <a:t>应用控制设计软件</a:t>
            </a:r>
            <a:r>
              <a:rPr lang="zh-CN" altLang="zh-CN" sz="3200" b="1">
                <a:sym typeface="+mn-ea"/>
              </a:rPr>
              <a:t>分析</a:t>
            </a:r>
            <a:r>
              <a:rPr lang="zh-CN" altLang="en-US" sz="3200" b="1">
                <a:sym typeface="+mn-ea"/>
              </a:rPr>
              <a:t>系统的性能</a:t>
            </a:r>
            <a:endParaRPr lang="zh-CN" altLang="en-US" sz="3200" b="1">
              <a:solidFill>
                <a:schemeClr val="tx2"/>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文本占位符 249858">
            <a:extLst>
              <a:ext uri="{FF2B5EF4-FFF2-40B4-BE49-F238E27FC236}">
                <a16:creationId xmlns:a16="http://schemas.microsoft.com/office/drawing/2014/main" id="{DF035630-246E-40C9-B893-87892113B9C9}"/>
              </a:ext>
            </a:extLst>
          </p:cNvPr>
          <p:cNvSpPr>
            <a:spLocks noGrp="1" noChangeArrowheads="1"/>
          </p:cNvSpPr>
          <p:nvPr>
            <p:ph idx="1"/>
          </p:nvPr>
        </p:nvSpPr>
        <p:spPr>
          <a:xfrm>
            <a:off x="608013" y="1098550"/>
            <a:ext cx="7851775" cy="1511300"/>
          </a:xfrm>
        </p:spPr>
        <p:txBody>
          <a:bodyPr/>
          <a:lstStyle/>
          <a:p>
            <a:pPr eaLnBrk="1" hangingPunct="1">
              <a:lnSpc>
                <a:spcPct val="150000"/>
              </a:lnSpc>
            </a:pPr>
            <a:r>
              <a:rPr lang="zh-CN" altLang="en-US" sz="2400" b="1"/>
              <a:t>多数情况下，需要对系统在任意输入下的响应进行仿真计算（利用</a:t>
            </a:r>
            <a:r>
              <a:rPr lang="en-US" altLang="zh-CN" sz="2400" b="1"/>
              <a:t>lsim</a:t>
            </a:r>
            <a:r>
              <a:rPr lang="zh-CN" altLang="en-US" sz="2400" b="1"/>
              <a:t>函数）</a:t>
            </a:r>
          </a:p>
          <a:p>
            <a:pPr eaLnBrk="1" hangingPunct="1">
              <a:lnSpc>
                <a:spcPct val="150000"/>
              </a:lnSpc>
            </a:pPr>
            <a:r>
              <a:rPr lang="en-US" altLang="zh-CN" sz="2400" b="1"/>
              <a:t>lsim</a:t>
            </a:r>
            <a:r>
              <a:rPr lang="zh-CN" altLang="en-US" sz="2400" b="1"/>
              <a:t>函数说明：</a:t>
            </a:r>
          </a:p>
        </p:txBody>
      </p:sp>
      <p:pic>
        <p:nvPicPr>
          <p:cNvPr id="191491" name="图片 249859" descr="5">
            <a:extLst>
              <a:ext uri="{FF2B5EF4-FFF2-40B4-BE49-F238E27FC236}">
                <a16:creationId xmlns:a16="http://schemas.microsoft.com/office/drawing/2014/main" id="{1789BE51-879E-41FF-BEC5-B9FFF1F2F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2946400"/>
            <a:ext cx="6016625" cy="371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2" name="灯片编号占位符 1">
            <a:extLst>
              <a:ext uri="{FF2B5EF4-FFF2-40B4-BE49-F238E27FC236}">
                <a16:creationId xmlns:a16="http://schemas.microsoft.com/office/drawing/2014/main" id="{CCF5B26A-7141-4678-BB6B-CD61A6DF1141}"/>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2A1C8D08-1849-4739-A433-166FC85DEF12}" type="slidenum">
              <a:rPr lang="zh-CN" altLang="en-US" sz="1400"/>
              <a:pPr algn="r" eaLnBrk="1" hangingPunct="1">
                <a:lnSpc>
                  <a:spcPct val="100000"/>
                </a:lnSpc>
                <a:spcBef>
                  <a:spcPct val="0"/>
                </a:spcBef>
                <a:buClrTx/>
                <a:buFont typeface="Arial" panose="020B0604020202020204" pitchFamily="34" charset="0"/>
                <a:buNone/>
              </a:pPr>
              <a:t>136</a:t>
            </a:fld>
            <a:endParaRPr lang="zh-CN" altLang="en-US" sz="1400"/>
          </a:p>
        </p:txBody>
      </p:sp>
      <p:sp>
        <p:nvSpPr>
          <p:cNvPr id="191493" name="矩形 362503">
            <a:extLst>
              <a:ext uri="{FF2B5EF4-FFF2-40B4-BE49-F238E27FC236}">
                <a16:creationId xmlns:a16="http://schemas.microsoft.com/office/drawing/2014/main" id="{C8028FBB-4858-4609-85F3-63FB1DC9A9F3}"/>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zh-CN" sz="3200" b="1">
                <a:latin typeface="Times New Roman" panose="02020603050405020304" pitchFamily="18" charset="0"/>
                <a:sym typeface="+mn-ea"/>
              </a:rPr>
              <a:t>5.10</a:t>
            </a:r>
            <a:r>
              <a:rPr lang="en-US" altLang="zh-CN" sz="3200" b="1">
                <a:latin typeface="Times New Roman" panose="02020603050405020304" pitchFamily="18" charset="0"/>
                <a:sym typeface="+mn-ea"/>
              </a:rPr>
              <a:t>  </a:t>
            </a:r>
            <a:r>
              <a:rPr lang="zh-CN" altLang="en-US" sz="3200" b="1">
                <a:sym typeface="+mn-ea"/>
              </a:rPr>
              <a:t>应用控制设计软件</a:t>
            </a:r>
            <a:r>
              <a:rPr lang="zh-CN" altLang="zh-CN" sz="3200" b="1">
                <a:sym typeface="+mn-ea"/>
              </a:rPr>
              <a:t>分析</a:t>
            </a:r>
            <a:r>
              <a:rPr lang="zh-CN" altLang="en-US" sz="3200" b="1">
                <a:sym typeface="+mn-ea"/>
              </a:rPr>
              <a:t>系统的性能</a:t>
            </a:r>
            <a:endParaRPr lang="zh-CN" altLang="en-US" sz="3200" b="1">
              <a:solidFill>
                <a:schemeClr val="tx2"/>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文本占位符 250882">
            <a:extLst>
              <a:ext uri="{FF2B5EF4-FFF2-40B4-BE49-F238E27FC236}">
                <a16:creationId xmlns:a16="http://schemas.microsoft.com/office/drawing/2014/main" id="{86B27C64-2C92-4BF1-BAD2-32524B04BBAE}"/>
              </a:ext>
            </a:extLst>
          </p:cNvPr>
          <p:cNvSpPr>
            <a:spLocks noGrp="1" noChangeArrowheads="1"/>
          </p:cNvSpPr>
          <p:nvPr>
            <p:ph idx="1"/>
          </p:nvPr>
        </p:nvSpPr>
        <p:spPr>
          <a:xfrm>
            <a:off x="393700" y="1385888"/>
            <a:ext cx="8893175" cy="576262"/>
          </a:xfrm>
        </p:spPr>
        <p:txBody>
          <a:bodyPr/>
          <a:lstStyle/>
          <a:p>
            <a:pPr eaLnBrk="1" hangingPunct="1">
              <a:lnSpc>
                <a:spcPct val="100000"/>
              </a:lnSpc>
              <a:spcBef>
                <a:spcPct val="0"/>
              </a:spcBef>
            </a:pPr>
            <a:r>
              <a:rPr lang="zh-CN" altLang="en-US" sz="2400" b="1"/>
              <a:t>例</a:t>
            </a:r>
            <a:r>
              <a:rPr lang="en-US" altLang="zh-CN" sz="2400" b="1"/>
              <a:t>5.12</a:t>
            </a:r>
            <a:r>
              <a:rPr lang="zh-CN" altLang="en-US" sz="2400" b="1"/>
              <a:t>：移动机器人驾驶控制</a:t>
            </a:r>
          </a:p>
        </p:txBody>
      </p:sp>
      <p:pic>
        <p:nvPicPr>
          <p:cNvPr id="192515" name="图片 250883" descr="5">
            <a:extLst>
              <a:ext uri="{FF2B5EF4-FFF2-40B4-BE49-F238E27FC236}">
                <a16:creationId xmlns:a16="http://schemas.microsoft.com/office/drawing/2014/main" id="{2F3252EC-1078-4C1E-B0AA-7B284FFF9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8" y="1962150"/>
            <a:ext cx="7680325"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16" name="矩形 250884">
            <a:extLst>
              <a:ext uri="{FF2B5EF4-FFF2-40B4-BE49-F238E27FC236}">
                <a16:creationId xmlns:a16="http://schemas.microsoft.com/office/drawing/2014/main" id="{A35894E2-EAB1-45E0-BFF2-3FE5F177C4EB}"/>
              </a:ext>
            </a:extLst>
          </p:cNvPr>
          <p:cNvSpPr>
            <a:spLocks noChangeArrowheads="1"/>
          </p:cNvSpPr>
          <p:nvPr/>
        </p:nvSpPr>
        <p:spPr bwMode="auto">
          <a:xfrm>
            <a:off x="393700" y="3716338"/>
            <a:ext cx="72580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zh-CN" altLang="en-US" sz="2400" b="1"/>
              <a:t>假定驾驶控制器：</a:t>
            </a:r>
          </a:p>
        </p:txBody>
      </p:sp>
      <p:sp>
        <p:nvSpPr>
          <p:cNvPr id="192517" name="矩形 250885">
            <a:extLst>
              <a:ext uri="{FF2B5EF4-FFF2-40B4-BE49-F238E27FC236}">
                <a16:creationId xmlns:a16="http://schemas.microsoft.com/office/drawing/2014/main" id="{A33BD1BB-4F93-449D-A196-EB163DDDD48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92518" name="对象 250886">
            <a:extLst>
              <a:ext uri="{FF2B5EF4-FFF2-40B4-BE49-F238E27FC236}">
                <a16:creationId xmlns:a16="http://schemas.microsoft.com/office/drawing/2014/main" id="{8607D788-4906-4880-89BE-B9988C274BFD}"/>
              </a:ext>
            </a:extLst>
          </p:cNvPr>
          <p:cNvGraphicFramePr>
            <a:graphicFrameLocks noChangeAspect="1"/>
          </p:cNvGraphicFramePr>
          <p:nvPr/>
        </p:nvGraphicFramePr>
        <p:xfrm>
          <a:off x="3249613" y="3571875"/>
          <a:ext cx="1966912" cy="708025"/>
        </p:xfrm>
        <a:graphic>
          <a:graphicData uri="http://schemas.openxmlformats.org/presentationml/2006/ole">
            <mc:AlternateContent xmlns:mc="http://schemas.openxmlformats.org/markup-compatibility/2006">
              <mc:Choice xmlns:v="urn:schemas-microsoft-com:vml" Requires="v">
                <p:oleObj r:id="rId3" imgW="1079969" imgH="393871" progId="Equation.DSMT4">
                  <p:embed/>
                </p:oleObj>
              </mc:Choice>
              <mc:Fallback>
                <p:oleObj r:id="rId3" imgW="1079969" imgH="393871" progId="Equation.DSMT4">
                  <p:embed/>
                  <p:pic>
                    <p:nvPicPr>
                      <p:cNvPr id="0" name="对象 2508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613" y="3571875"/>
                        <a:ext cx="19669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2519" name="矩形 250887">
            <a:extLst>
              <a:ext uri="{FF2B5EF4-FFF2-40B4-BE49-F238E27FC236}">
                <a16:creationId xmlns:a16="http://schemas.microsoft.com/office/drawing/2014/main" id="{C6C23753-C4CA-4E3E-9C91-2EB9BEA9601D}"/>
              </a:ext>
            </a:extLst>
          </p:cNvPr>
          <p:cNvSpPr>
            <a:spLocks noChangeArrowheads="1"/>
          </p:cNvSpPr>
          <p:nvPr/>
        </p:nvSpPr>
        <p:spPr bwMode="auto">
          <a:xfrm>
            <a:off x="393700" y="4362450"/>
            <a:ext cx="76469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zh-CN" altLang="en-US" sz="2400" b="1"/>
              <a:t>斜坡输入的稳态误差：</a:t>
            </a:r>
          </a:p>
        </p:txBody>
      </p:sp>
      <p:sp>
        <p:nvSpPr>
          <p:cNvPr id="192520" name="矩形 250888">
            <a:extLst>
              <a:ext uri="{FF2B5EF4-FFF2-40B4-BE49-F238E27FC236}">
                <a16:creationId xmlns:a16="http://schemas.microsoft.com/office/drawing/2014/main" id="{37A80D29-E8FA-4EAB-9C36-1A6EB05A74EB}"/>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92521" name="对象 250889">
            <a:extLst>
              <a:ext uri="{FF2B5EF4-FFF2-40B4-BE49-F238E27FC236}">
                <a16:creationId xmlns:a16="http://schemas.microsoft.com/office/drawing/2014/main" id="{7394B53E-1D9E-4159-9633-BD2C9E4CF6FB}"/>
              </a:ext>
            </a:extLst>
          </p:cNvPr>
          <p:cNvGraphicFramePr>
            <a:graphicFrameLocks noChangeAspect="1"/>
          </p:cNvGraphicFramePr>
          <p:nvPr/>
        </p:nvGraphicFramePr>
        <p:xfrm>
          <a:off x="3908425" y="4221163"/>
          <a:ext cx="3225800" cy="833437"/>
        </p:xfrm>
        <a:graphic>
          <a:graphicData uri="http://schemas.openxmlformats.org/presentationml/2006/ole">
            <mc:AlternateContent xmlns:mc="http://schemas.openxmlformats.org/markup-compatibility/2006">
              <mc:Choice xmlns:v="urn:schemas-microsoft-com:vml" Requires="v">
                <p:oleObj r:id="rId5" imgW="1662978" imgH="431613" progId="Equation.DSMT4">
                  <p:embed/>
                </p:oleObj>
              </mc:Choice>
              <mc:Fallback>
                <p:oleObj r:id="rId5" imgW="1662978" imgH="431613" progId="Equation.DSMT4">
                  <p:embed/>
                  <p:pic>
                    <p:nvPicPr>
                      <p:cNvPr id="0" name="对象 2508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8425" y="4221163"/>
                        <a:ext cx="3225800"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2522" name="矩形 250890">
            <a:extLst>
              <a:ext uri="{FF2B5EF4-FFF2-40B4-BE49-F238E27FC236}">
                <a16:creationId xmlns:a16="http://schemas.microsoft.com/office/drawing/2014/main" id="{DE5A52F2-3E40-4F15-85DF-1B331DE476A9}"/>
              </a:ext>
            </a:extLst>
          </p:cNvPr>
          <p:cNvSpPr>
            <a:spLocks noChangeArrowheads="1"/>
          </p:cNvSpPr>
          <p:nvPr/>
        </p:nvSpPr>
        <p:spPr bwMode="auto">
          <a:xfrm>
            <a:off x="393700" y="4868863"/>
            <a:ext cx="8893175"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400" b="1"/>
              <a:t>控制器参数</a:t>
            </a:r>
            <a:r>
              <a:rPr lang="en-US" altLang="zh-CN" sz="2400" b="1" i="1">
                <a:latin typeface="Times New Roman" panose="02020603050405020304" pitchFamily="18" charset="0"/>
              </a:rPr>
              <a:t>K</a:t>
            </a:r>
            <a:r>
              <a:rPr lang="en-US" altLang="zh-CN" sz="1800" b="1" i="1">
                <a:latin typeface="Times New Roman" panose="02020603050405020304" pitchFamily="18" charset="0"/>
              </a:rPr>
              <a:t>2</a:t>
            </a:r>
            <a:r>
              <a:rPr lang="zh-CN" altLang="en-US" sz="2400" b="1"/>
              <a:t>对稳态误差有明显的影响</a:t>
            </a:r>
          </a:p>
          <a:p>
            <a:pPr eaLnBrk="1" hangingPunct="1">
              <a:lnSpc>
                <a:spcPct val="150000"/>
              </a:lnSpc>
              <a:spcBef>
                <a:spcPct val="0"/>
              </a:spcBef>
            </a:pPr>
            <a:r>
              <a:rPr lang="zh-CN" altLang="en-US" sz="2400" b="1"/>
              <a:t>可用</a:t>
            </a:r>
            <a:r>
              <a:rPr lang="en-US" altLang="zh-CN" sz="2400" b="1"/>
              <a:t>lsim</a:t>
            </a:r>
            <a:r>
              <a:rPr lang="zh-CN" altLang="en-US" sz="2400" b="1"/>
              <a:t>函数对闭环系统在斜坡输入的响应仿真</a:t>
            </a:r>
          </a:p>
        </p:txBody>
      </p:sp>
      <p:sp>
        <p:nvSpPr>
          <p:cNvPr id="192523" name="灯片编号占位符 1">
            <a:extLst>
              <a:ext uri="{FF2B5EF4-FFF2-40B4-BE49-F238E27FC236}">
                <a16:creationId xmlns:a16="http://schemas.microsoft.com/office/drawing/2014/main" id="{691D0915-9758-43FE-9E68-88C9353C8D17}"/>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54B5653C-4B5B-483E-9862-1846A4001DBA}" type="slidenum">
              <a:rPr lang="zh-CN" altLang="en-US" sz="1400"/>
              <a:pPr algn="r" eaLnBrk="1" hangingPunct="1">
                <a:lnSpc>
                  <a:spcPct val="100000"/>
                </a:lnSpc>
                <a:spcBef>
                  <a:spcPct val="0"/>
                </a:spcBef>
                <a:buClrTx/>
                <a:buFont typeface="Arial" panose="020B0604020202020204" pitchFamily="34" charset="0"/>
                <a:buNone/>
              </a:pPr>
              <a:t>137</a:t>
            </a:fld>
            <a:endParaRPr lang="zh-CN" altLang="en-US" sz="1400"/>
          </a:p>
        </p:txBody>
      </p:sp>
      <p:sp>
        <p:nvSpPr>
          <p:cNvPr id="192524" name="矩形 362503">
            <a:extLst>
              <a:ext uri="{FF2B5EF4-FFF2-40B4-BE49-F238E27FC236}">
                <a16:creationId xmlns:a16="http://schemas.microsoft.com/office/drawing/2014/main" id="{1C75DB14-AFA1-4662-89A0-8690BED2459D}"/>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zh-CN" sz="3200" b="1">
                <a:latin typeface="Times New Roman" panose="02020603050405020304" pitchFamily="18" charset="0"/>
                <a:sym typeface="+mn-ea"/>
              </a:rPr>
              <a:t>5.10</a:t>
            </a:r>
            <a:r>
              <a:rPr lang="en-US" altLang="zh-CN" sz="3200" b="1">
                <a:latin typeface="Times New Roman" panose="02020603050405020304" pitchFamily="18" charset="0"/>
                <a:sym typeface="+mn-ea"/>
              </a:rPr>
              <a:t>  </a:t>
            </a:r>
            <a:r>
              <a:rPr lang="zh-CN" altLang="en-US" sz="3200" b="1">
                <a:sym typeface="+mn-ea"/>
              </a:rPr>
              <a:t>应用控制设计软件</a:t>
            </a:r>
            <a:r>
              <a:rPr lang="zh-CN" altLang="zh-CN" sz="3200" b="1">
                <a:sym typeface="+mn-ea"/>
              </a:rPr>
              <a:t>分析</a:t>
            </a:r>
            <a:r>
              <a:rPr lang="zh-CN" altLang="en-US" sz="3200" b="1">
                <a:sym typeface="+mn-ea"/>
              </a:rPr>
              <a:t>系统的性能</a:t>
            </a:r>
            <a:endParaRPr lang="zh-CN" altLang="en-US" sz="3200" b="1">
              <a:solidFill>
                <a:schemeClr val="tx2"/>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文本占位符 251906">
            <a:extLst>
              <a:ext uri="{FF2B5EF4-FFF2-40B4-BE49-F238E27FC236}">
                <a16:creationId xmlns:a16="http://schemas.microsoft.com/office/drawing/2014/main" id="{2324FF8D-8A2C-4841-A38B-796F23A95EF4}"/>
              </a:ext>
            </a:extLst>
          </p:cNvPr>
          <p:cNvSpPr>
            <a:spLocks noGrp="1" noChangeArrowheads="1"/>
          </p:cNvSpPr>
          <p:nvPr>
            <p:ph idx="1"/>
          </p:nvPr>
        </p:nvSpPr>
        <p:spPr>
          <a:xfrm>
            <a:off x="557213" y="1454150"/>
            <a:ext cx="7478712" cy="576263"/>
          </a:xfrm>
        </p:spPr>
        <p:txBody>
          <a:bodyPr/>
          <a:lstStyle/>
          <a:p>
            <a:pPr eaLnBrk="1" hangingPunct="1">
              <a:lnSpc>
                <a:spcPct val="100000"/>
              </a:lnSpc>
              <a:spcBef>
                <a:spcPct val="0"/>
              </a:spcBef>
            </a:pPr>
            <a:r>
              <a:rPr lang="en-US" altLang="zh-CN" sz="2400" b="1" i="1">
                <a:latin typeface="Times New Roman" panose="02020603050405020304" pitchFamily="18" charset="0"/>
              </a:rPr>
              <a:t>K</a:t>
            </a:r>
            <a:r>
              <a:rPr lang="en-US" altLang="zh-CN" sz="1800" b="1" i="1">
                <a:latin typeface="Times New Roman" panose="02020603050405020304" pitchFamily="18" charset="0"/>
              </a:rPr>
              <a:t>1</a:t>
            </a:r>
            <a:r>
              <a:rPr lang="en-US" altLang="zh-CN" sz="2400" b="1"/>
              <a:t>=</a:t>
            </a:r>
            <a:r>
              <a:rPr lang="en-US" altLang="zh-CN" sz="2400" b="1" i="1">
                <a:latin typeface="Times New Roman" panose="02020603050405020304" pitchFamily="18" charset="0"/>
              </a:rPr>
              <a:t>K</a:t>
            </a:r>
            <a:r>
              <a:rPr lang="en-US" altLang="zh-CN" sz="2400" b="1"/>
              <a:t>=1</a:t>
            </a:r>
            <a:r>
              <a:rPr lang="zh-CN" altLang="en-US" sz="2400" b="1"/>
              <a:t>，</a:t>
            </a:r>
            <a:r>
              <a:rPr lang="en-US" altLang="zh-CN" sz="2400" b="1" i="1">
                <a:latin typeface="Times New Roman" panose="02020603050405020304" pitchFamily="18" charset="0"/>
              </a:rPr>
              <a:t>K</a:t>
            </a:r>
            <a:r>
              <a:rPr lang="en-US" altLang="zh-CN" sz="1800" b="1" i="1">
                <a:latin typeface="Times New Roman" panose="02020603050405020304" pitchFamily="18" charset="0"/>
              </a:rPr>
              <a:t>2</a:t>
            </a:r>
            <a:r>
              <a:rPr lang="en-US" altLang="zh-CN" sz="2400" b="1"/>
              <a:t>=2</a:t>
            </a:r>
            <a:r>
              <a:rPr lang="zh-CN" altLang="en-US" sz="2400" b="1"/>
              <a:t>，</a:t>
            </a:r>
            <a:r>
              <a:rPr lang="el-GR" altLang="zh-CN" sz="2400" b="1" i="1">
                <a:latin typeface="宋体" panose="02010600030101010101" pitchFamily="2" charset="-122"/>
              </a:rPr>
              <a:t>τ</a:t>
            </a:r>
            <a:r>
              <a:rPr lang="en-US" altLang="zh-CN" sz="2400" b="1"/>
              <a:t>=0.1</a:t>
            </a:r>
            <a:r>
              <a:rPr lang="zh-CN" altLang="en-US" sz="2400" b="1"/>
              <a:t>时系统三角波响应</a:t>
            </a:r>
          </a:p>
        </p:txBody>
      </p:sp>
      <p:sp>
        <p:nvSpPr>
          <p:cNvPr id="193539" name="矩形 251907">
            <a:extLst>
              <a:ext uri="{FF2B5EF4-FFF2-40B4-BE49-F238E27FC236}">
                <a16:creationId xmlns:a16="http://schemas.microsoft.com/office/drawing/2014/main" id="{BC077781-CF96-4306-9A83-73F493EF51F6}"/>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pic>
        <p:nvPicPr>
          <p:cNvPr id="193540" name="图片 251909" descr="5">
            <a:extLst>
              <a:ext uri="{FF2B5EF4-FFF2-40B4-BE49-F238E27FC236}">
                <a16:creationId xmlns:a16="http://schemas.microsoft.com/office/drawing/2014/main" id="{08762D8C-6369-419D-99C7-228ECBBB2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950" y="2101850"/>
            <a:ext cx="6062663"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541" name="灯片编号占位符 1">
            <a:extLst>
              <a:ext uri="{FF2B5EF4-FFF2-40B4-BE49-F238E27FC236}">
                <a16:creationId xmlns:a16="http://schemas.microsoft.com/office/drawing/2014/main" id="{6FD38EB2-C493-44D4-A703-1895698A3DBA}"/>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A771AE40-C230-468B-879A-44FB64CF857A}" type="slidenum">
              <a:rPr lang="zh-CN" altLang="en-US" sz="1400"/>
              <a:pPr algn="r" eaLnBrk="1" hangingPunct="1">
                <a:lnSpc>
                  <a:spcPct val="100000"/>
                </a:lnSpc>
                <a:spcBef>
                  <a:spcPct val="0"/>
                </a:spcBef>
                <a:buClrTx/>
                <a:buFont typeface="Arial" panose="020B0604020202020204" pitchFamily="34" charset="0"/>
                <a:buNone/>
              </a:pPr>
              <a:t>138</a:t>
            </a:fld>
            <a:endParaRPr lang="zh-CN" altLang="en-US" sz="1400"/>
          </a:p>
        </p:txBody>
      </p:sp>
      <p:sp>
        <p:nvSpPr>
          <p:cNvPr id="193542" name="矩形 362503">
            <a:extLst>
              <a:ext uri="{FF2B5EF4-FFF2-40B4-BE49-F238E27FC236}">
                <a16:creationId xmlns:a16="http://schemas.microsoft.com/office/drawing/2014/main" id="{6F8CE9A8-3DC3-42D2-A5FA-B37F99BC080C}"/>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zh-CN" sz="3200" b="1">
                <a:latin typeface="Times New Roman" panose="02020603050405020304" pitchFamily="18" charset="0"/>
                <a:sym typeface="+mn-ea"/>
              </a:rPr>
              <a:t>5.10</a:t>
            </a:r>
            <a:r>
              <a:rPr lang="en-US" altLang="zh-CN" sz="3200" b="1">
                <a:latin typeface="Times New Roman" panose="02020603050405020304" pitchFamily="18" charset="0"/>
                <a:sym typeface="+mn-ea"/>
              </a:rPr>
              <a:t>  </a:t>
            </a:r>
            <a:r>
              <a:rPr lang="zh-CN" altLang="en-US" sz="3200" b="1">
                <a:sym typeface="+mn-ea"/>
              </a:rPr>
              <a:t>应用控制设计软件</a:t>
            </a:r>
            <a:r>
              <a:rPr lang="zh-CN" altLang="zh-CN" sz="3200" b="1">
                <a:sym typeface="+mn-ea"/>
              </a:rPr>
              <a:t>分析</a:t>
            </a:r>
            <a:r>
              <a:rPr lang="zh-CN" altLang="en-US" sz="3200" b="1">
                <a:sym typeface="+mn-ea"/>
              </a:rPr>
              <a:t>系统的性能</a:t>
            </a:r>
            <a:endParaRPr lang="zh-CN" altLang="en-US" sz="3200" b="1">
              <a:solidFill>
                <a:schemeClr val="tx2"/>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矩形 252930">
            <a:extLst>
              <a:ext uri="{FF2B5EF4-FFF2-40B4-BE49-F238E27FC236}">
                <a16:creationId xmlns:a16="http://schemas.microsoft.com/office/drawing/2014/main" id="{D77C1438-B676-4273-A91E-48851CD643D5}"/>
              </a:ext>
            </a:extLst>
          </p:cNvPr>
          <p:cNvSpPr>
            <a:spLocks noChangeArrowheads="1"/>
          </p:cNvSpPr>
          <p:nvPr/>
        </p:nvSpPr>
        <p:spPr bwMode="auto">
          <a:xfrm>
            <a:off x="722313" y="1563688"/>
            <a:ext cx="55911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en-US" altLang="zh-CN" sz="2500" b="1">
                <a:latin typeface="Times New Roman" panose="02020603050405020304" pitchFamily="18" charset="0"/>
              </a:rPr>
              <a:t>Matlab</a:t>
            </a:r>
            <a:r>
              <a:rPr lang="zh-CN" altLang="en-US" sz="2500" b="1"/>
              <a:t>脚本：</a:t>
            </a:r>
          </a:p>
        </p:txBody>
      </p:sp>
      <p:pic>
        <p:nvPicPr>
          <p:cNvPr id="194563" name="图片 252931" descr="5">
            <a:extLst>
              <a:ext uri="{FF2B5EF4-FFF2-40B4-BE49-F238E27FC236}">
                <a16:creationId xmlns:a16="http://schemas.microsoft.com/office/drawing/2014/main" id="{022927CC-C6D8-49C1-ADA9-DF29D59DD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2141538"/>
            <a:ext cx="7334250" cy="357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4" name="灯片编号占位符 1">
            <a:extLst>
              <a:ext uri="{FF2B5EF4-FFF2-40B4-BE49-F238E27FC236}">
                <a16:creationId xmlns:a16="http://schemas.microsoft.com/office/drawing/2014/main" id="{93ED9592-631C-4B3B-AE0D-F5A6BFE6E441}"/>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D7B2BB83-9112-4AA6-97AA-D67D08BD8D0D}" type="slidenum">
              <a:rPr lang="zh-CN" altLang="en-US" sz="1400"/>
              <a:pPr algn="r" eaLnBrk="1" hangingPunct="1">
                <a:lnSpc>
                  <a:spcPct val="100000"/>
                </a:lnSpc>
                <a:spcBef>
                  <a:spcPct val="0"/>
                </a:spcBef>
                <a:buClrTx/>
                <a:buFont typeface="Arial" panose="020B0604020202020204" pitchFamily="34" charset="0"/>
                <a:buNone/>
              </a:pPr>
              <a:t>139</a:t>
            </a:fld>
            <a:endParaRPr lang="zh-CN" altLang="en-US" sz="1400"/>
          </a:p>
        </p:txBody>
      </p:sp>
      <p:sp>
        <p:nvSpPr>
          <p:cNvPr id="194565" name="矩形 362503">
            <a:extLst>
              <a:ext uri="{FF2B5EF4-FFF2-40B4-BE49-F238E27FC236}">
                <a16:creationId xmlns:a16="http://schemas.microsoft.com/office/drawing/2014/main" id="{EC79F841-E551-4A2E-BA20-7C8136FBD501}"/>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zh-CN" sz="3200" b="1">
                <a:latin typeface="Times New Roman" panose="02020603050405020304" pitchFamily="18" charset="0"/>
                <a:sym typeface="+mn-ea"/>
              </a:rPr>
              <a:t>5.10</a:t>
            </a:r>
            <a:r>
              <a:rPr lang="en-US" altLang="zh-CN" sz="3200" b="1">
                <a:latin typeface="Times New Roman" panose="02020603050405020304" pitchFamily="18" charset="0"/>
                <a:sym typeface="+mn-ea"/>
              </a:rPr>
              <a:t>  </a:t>
            </a:r>
            <a:r>
              <a:rPr lang="zh-CN" altLang="en-US" sz="3200" b="1">
                <a:sym typeface="+mn-ea"/>
              </a:rPr>
              <a:t>应用控制设计软件</a:t>
            </a:r>
            <a:r>
              <a:rPr lang="zh-CN" altLang="zh-CN" sz="3200" b="1">
                <a:sym typeface="+mn-ea"/>
              </a:rPr>
              <a:t>分析</a:t>
            </a:r>
            <a:r>
              <a:rPr lang="zh-CN" altLang="en-US" sz="3200" b="1">
                <a:sym typeface="+mn-ea"/>
              </a:rPr>
              <a:t>系统的性能</a:t>
            </a:r>
            <a:endParaRPr lang="zh-CN" altLang="en-US" sz="3200" b="1">
              <a:solidFill>
                <a:schemeClr val="tx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272390">
            <a:extLst>
              <a:ext uri="{FF2B5EF4-FFF2-40B4-BE49-F238E27FC236}">
                <a16:creationId xmlns:a16="http://schemas.microsoft.com/office/drawing/2014/main" id="{5778DCC1-CED1-4E09-BB1E-FBBD1CC3DC35}"/>
              </a:ext>
            </a:extLst>
          </p:cNvPr>
          <p:cNvGraphicFramePr>
            <a:graphicFrameLocks/>
          </p:cNvGraphicFramePr>
          <p:nvPr>
            <p:extLst>
              <p:ext uri="{D42A27DB-BD31-4B8C-83A1-F6EECF244321}">
                <p14:modId xmlns:p14="http://schemas.microsoft.com/office/powerpoint/2010/main" val="1150357125"/>
              </p:ext>
            </p:extLst>
          </p:nvPr>
        </p:nvGraphicFramePr>
        <p:xfrm>
          <a:off x="827088" y="2627313"/>
          <a:ext cx="7643812" cy="3965575"/>
        </p:xfrm>
        <a:graphic>
          <a:graphicData uri="http://schemas.openxmlformats.org/presentationml/2006/ole">
            <mc:AlternateContent xmlns:mc="http://schemas.openxmlformats.org/markup-compatibility/2006">
              <mc:Choice xmlns:v="urn:schemas-microsoft-com:vml" Requires="v">
                <p:oleObj name="Equation" r:id="rId2" imgW="3670200" imgH="1879560" progId="Equation.DSMT4">
                  <p:embed/>
                </p:oleObj>
              </mc:Choice>
              <mc:Fallback>
                <p:oleObj name="Equation" r:id="rId2" imgW="3670200" imgH="1879560" progId="Equation.DSMT4">
                  <p:embed/>
                  <p:pic>
                    <p:nvPicPr>
                      <p:cNvPr id="0" name="对象 272390"/>
                      <p:cNvPicPr>
                        <a:picLocks noChangeArrowheads="1"/>
                      </p:cNvPicPr>
                      <p:nvPr/>
                    </p:nvPicPr>
                    <p:blipFill>
                      <a:blip r:embed="rId3"/>
                      <a:srcRect/>
                      <a:stretch>
                        <a:fillRect/>
                      </a:stretch>
                    </p:blipFill>
                    <p:spPr bwMode="auto">
                      <a:xfrm>
                        <a:off x="827088" y="2627313"/>
                        <a:ext cx="7643812"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1" name="矩形 272387">
            <a:extLst>
              <a:ext uri="{FF2B5EF4-FFF2-40B4-BE49-F238E27FC236}">
                <a16:creationId xmlns:a16="http://schemas.microsoft.com/office/drawing/2014/main" id="{E3B6D190-B476-4FB4-8ED9-4351516DB432}"/>
              </a:ext>
            </a:extLst>
          </p:cNvPr>
          <p:cNvSpPr>
            <a:spLocks noChangeArrowheads="1"/>
          </p:cNvSpPr>
          <p:nvPr/>
        </p:nvSpPr>
        <p:spPr bwMode="auto">
          <a:xfrm>
            <a:off x="457200" y="123825"/>
            <a:ext cx="822960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5.2 </a:t>
            </a:r>
            <a:r>
              <a:rPr lang="zh-CN" altLang="zh-CN" sz="3200" b="1">
                <a:solidFill>
                  <a:schemeClr val="tx2"/>
                </a:solidFill>
              </a:rPr>
              <a:t>测试输入信号</a:t>
            </a:r>
            <a:endParaRPr lang="en-US" altLang="zh-CN" sz="3200" b="1">
              <a:solidFill>
                <a:schemeClr val="tx2"/>
              </a:solidFill>
            </a:endParaRPr>
          </a:p>
        </p:txBody>
      </p:sp>
      <p:sp>
        <p:nvSpPr>
          <p:cNvPr id="17412" name="灯片编号占位符 1">
            <a:extLst>
              <a:ext uri="{FF2B5EF4-FFF2-40B4-BE49-F238E27FC236}">
                <a16:creationId xmlns:a16="http://schemas.microsoft.com/office/drawing/2014/main" id="{6E2801C5-58F9-40A5-9827-1EF4A2FBCE83}"/>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25F1E0D1-89B0-4C56-A4FA-92B61C623DAF}" type="slidenum">
              <a:rPr lang="zh-CN" altLang="en-US" sz="1400"/>
              <a:pPr algn="r" eaLnBrk="1" hangingPunct="1">
                <a:lnSpc>
                  <a:spcPct val="100000"/>
                </a:lnSpc>
                <a:spcBef>
                  <a:spcPct val="0"/>
                </a:spcBef>
                <a:buClrTx/>
                <a:buFont typeface="Arial" panose="020B0604020202020204" pitchFamily="34" charset="0"/>
                <a:buNone/>
              </a:pPr>
              <a:t>14</a:t>
            </a:fld>
            <a:endParaRPr lang="zh-CN" altLang="en-US" sz="1400"/>
          </a:p>
        </p:txBody>
      </p:sp>
      <p:grpSp>
        <p:nvGrpSpPr>
          <p:cNvPr id="17413" name="组合 6">
            <a:extLst>
              <a:ext uri="{FF2B5EF4-FFF2-40B4-BE49-F238E27FC236}">
                <a16:creationId xmlns:a16="http://schemas.microsoft.com/office/drawing/2014/main" id="{E3492335-C896-4AAF-8A92-2218AEFAA5AA}"/>
              </a:ext>
            </a:extLst>
          </p:cNvPr>
          <p:cNvGrpSpPr>
            <a:grpSpLocks/>
          </p:cNvGrpSpPr>
          <p:nvPr/>
        </p:nvGrpSpPr>
        <p:grpSpPr bwMode="auto">
          <a:xfrm>
            <a:off x="384175" y="899881"/>
            <a:ext cx="8375650" cy="1451207"/>
            <a:chOff x="323528" y="680856"/>
            <a:chExt cx="8374386" cy="1452001"/>
          </a:xfrm>
        </p:grpSpPr>
        <p:sp>
          <p:nvSpPr>
            <p:cNvPr id="3" name="矩形 272389">
              <a:extLst>
                <a:ext uri="{FF2B5EF4-FFF2-40B4-BE49-F238E27FC236}">
                  <a16:creationId xmlns:a16="http://schemas.microsoft.com/office/drawing/2014/main" id="{18F16ACD-2B2C-419E-9DA9-29F2385D9AB7}"/>
                </a:ext>
              </a:extLst>
            </p:cNvPr>
            <p:cNvSpPr>
              <a:spLocks noChangeArrowheads="1"/>
            </p:cNvSpPr>
            <p:nvPr/>
          </p:nvSpPr>
          <p:spPr bwMode="auto">
            <a:xfrm>
              <a:off x="323528" y="908224"/>
              <a:ext cx="8374386" cy="122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defRPr/>
              </a:pPr>
              <a:r>
                <a:rPr lang="zh-CN" altLang="en-US" b="1" dirty="0"/>
                <a:t>例：</a:t>
              </a:r>
              <a:endParaRPr lang="en-US" altLang="zh-CN" b="1" dirty="0"/>
            </a:p>
            <a:p>
              <a:pPr marL="0" indent="0" eaLnBrk="1" hangingPunct="1">
                <a:lnSpc>
                  <a:spcPct val="100000"/>
                </a:lnSpc>
                <a:spcBef>
                  <a:spcPts val="1800"/>
                </a:spcBef>
                <a:buFont typeface="Wingdings" panose="05000000000000000000" pitchFamily="2" charset="2"/>
                <a:buNone/>
                <a:defRPr/>
              </a:pPr>
              <a:r>
                <a:rPr lang="zh-CN" altLang="en-US" sz="2600" b="1" dirty="0"/>
                <a:t>求单位阶跃的响应、瞬态响应、稳态响应、稳态跟踪误差</a:t>
              </a:r>
              <a:endParaRPr lang="en-US" altLang="zh-CN" sz="2600" b="1" dirty="0"/>
            </a:p>
          </p:txBody>
        </p:sp>
        <p:pic>
          <p:nvPicPr>
            <p:cNvPr id="17415" name="图片 5">
              <a:extLst>
                <a:ext uri="{FF2B5EF4-FFF2-40B4-BE49-F238E27FC236}">
                  <a16:creationId xmlns:a16="http://schemas.microsoft.com/office/drawing/2014/main" id="{B137EC6E-98EF-43B7-827D-B6FDC46BCC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285"/>
            <a:stretch/>
          </p:blipFill>
          <p:spPr bwMode="auto">
            <a:xfrm>
              <a:off x="1414845" y="680856"/>
              <a:ext cx="3095877" cy="839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文本占位符 253954">
            <a:extLst>
              <a:ext uri="{FF2B5EF4-FFF2-40B4-BE49-F238E27FC236}">
                <a16:creationId xmlns:a16="http://schemas.microsoft.com/office/drawing/2014/main" id="{A6E30405-8718-418F-936D-CCA6B57D0861}"/>
              </a:ext>
            </a:extLst>
          </p:cNvPr>
          <p:cNvSpPr>
            <a:spLocks noGrp="1" noChangeArrowheads="1"/>
          </p:cNvSpPr>
          <p:nvPr>
            <p:ph idx="1"/>
          </p:nvPr>
        </p:nvSpPr>
        <p:spPr>
          <a:xfrm>
            <a:off x="561975" y="1560513"/>
            <a:ext cx="7862888" cy="3527425"/>
          </a:xfrm>
        </p:spPr>
        <p:txBody>
          <a:bodyPr/>
          <a:lstStyle/>
          <a:p>
            <a:pPr eaLnBrk="1" hangingPunct="1">
              <a:lnSpc>
                <a:spcPct val="150000"/>
              </a:lnSpc>
              <a:spcBef>
                <a:spcPct val="0"/>
              </a:spcBef>
            </a:pPr>
            <a:r>
              <a:rPr lang="zh-CN" altLang="en-US" sz="2500" b="1"/>
              <a:t>线性系统的化简：高阶模型可用低阶模型来近似，并保持相似的输入输出特性</a:t>
            </a:r>
          </a:p>
          <a:p>
            <a:pPr eaLnBrk="1" hangingPunct="1">
              <a:lnSpc>
                <a:spcPct val="150000"/>
              </a:lnSpc>
              <a:spcBef>
                <a:spcPct val="0"/>
              </a:spcBef>
            </a:pPr>
            <a:r>
              <a:rPr lang="zh-CN" altLang="en-US" sz="2500" b="1"/>
              <a:t>例</a:t>
            </a:r>
            <a:r>
              <a:rPr lang="en-US" altLang="zh-CN" sz="2500" b="1"/>
              <a:t>5.13:</a:t>
            </a:r>
            <a:r>
              <a:rPr lang="zh-CN" altLang="en-US" sz="2500" b="1"/>
              <a:t>一个简化的模型</a:t>
            </a:r>
          </a:p>
          <a:p>
            <a:pPr eaLnBrk="1" hangingPunct="1">
              <a:lnSpc>
                <a:spcPct val="150000"/>
              </a:lnSpc>
              <a:spcBef>
                <a:spcPct val="0"/>
              </a:spcBef>
              <a:buFont typeface="Wingdings" panose="05000000000000000000" pitchFamily="2" charset="2"/>
              <a:buNone/>
            </a:pPr>
            <a:r>
              <a:rPr lang="zh-CN" altLang="en-US" sz="2500" b="1"/>
              <a:t>   考虑三阶系统：</a:t>
            </a:r>
          </a:p>
          <a:p>
            <a:pPr eaLnBrk="1" hangingPunct="1">
              <a:lnSpc>
                <a:spcPct val="150000"/>
              </a:lnSpc>
              <a:spcBef>
                <a:spcPct val="0"/>
              </a:spcBef>
              <a:buFont typeface="Wingdings" panose="05000000000000000000" pitchFamily="2" charset="2"/>
              <a:buNone/>
            </a:pPr>
            <a:r>
              <a:rPr lang="zh-CN" altLang="en-US" sz="2500" b="1"/>
              <a:t>    </a:t>
            </a:r>
          </a:p>
          <a:p>
            <a:pPr eaLnBrk="1" hangingPunct="1">
              <a:lnSpc>
                <a:spcPct val="150000"/>
              </a:lnSpc>
              <a:spcBef>
                <a:spcPct val="0"/>
              </a:spcBef>
              <a:buFont typeface="Wingdings" panose="05000000000000000000" pitchFamily="2" charset="2"/>
              <a:buNone/>
            </a:pPr>
            <a:r>
              <a:rPr lang="zh-CN" altLang="en-US" sz="2500" b="1"/>
              <a:t>    二阶近似模型：</a:t>
            </a:r>
          </a:p>
        </p:txBody>
      </p:sp>
      <p:graphicFrame>
        <p:nvGraphicFramePr>
          <p:cNvPr id="195587" name="对象 253956">
            <a:extLst>
              <a:ext uri="{FF2B5EF4-FFF2-40B4-BE49-F238E27FC236}">
                <a16:creationId xmlns:a16="http://schemas.microsoft.com/office/drawing/2014/main" id="{739E2EE9-D090-45D0-BAE8-306B64AEED22}"/>
              </a:ext>
            </a:extLst>
          </p:cNvPr>
          <p:cNvGraphicFramePr>
            <a:graphicFrameLocks noChangeAspect="1"/>
          </p:cNvGraphicFramePr>
          <p:nvPr/>
        </p:nvGraphicFramePr>
        <p:xfrm>
          <a:off x="3449638" y="3827463"/>
          <a:ext cx="2992437" cy="731837"/>
        </p:xfrm>
        <a:graphic>
          <a:graphicData uri="http://schemas.openxmlformats.org/presentationml/2006/ole">
            <mc:AlternateContent xmlns:mc="http://schemas.openxmlformats.org/markup-compatibility/2006">
              <mc:Choice xmlns:v="urn:schemas-microsoft-com:vml" Requires="v">
                <p:oleObj r:id="rId2" imgW="1674946" imgH="406048" progId="Equation.DSMT4">
                  <p:embed/>
                </p:oleObj>
              </mc:Choice>
              <mc:Fallback>
                <p:oleObj r:id="rId2" imgW="1674946" imgH="406048" progId="Equation.DSMT4">
                  <p:embed/>
                  <p:pic>
                    <p:nvPicPr>
                      <p:cNvPr id="0" name="对象 2539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38" y="3827463"/>
                        <a:ext cx="2992437"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5588" name="对象 253958">
            <a:extLst>
              <a:ext uri="{FF2B5EF4-FFF2-40B4-BE49-F238E27FC236}">
                <a16:creationId xmlns:a16="http://schemas.microsoft.com/office/drawing/2014/main" id="{574F0802-4802-4D52-B5AE-8CD79BEF6697}"/>
              </a:ext>
            </a:extLst>
          </p:cNvPr>
          <p:cNvGraphicFramePr>
            <a:graphicFrameLocks noChangeAspect="1"/>
          </p:cNvGraphicFramePr>
          <p:nvPr/>
        </p:nvGraphicFramePr>
        <p:xfrm>
          <a:off x="3476625" y="5056188"/>
          <a:ext cx="2940050" cy="714375"/>
        </p:xfrm>
        <a:graphic>
          <a:graphicData uri="http://schemas.openxmlformats.org/presentationml/2006/ole">
            <mc:AlternateContent xmlns:mc="http://schemas.openxmlformats.org/markup-compatibility/2006">
              <mc:Choice xmlns:v="urn:schemas-microsoft-com:vml" Requires="v">
                <p:oleObj r:id="rId4" imgW="1687635" imgH="406048" progId="Equation.DSMT4">
                  <p:embed/>
                </p:oleObj>
              </mc:Choice>
              <mc:Fallback>
                <p:oleObj r:id="rId4" imgW="1687635" imgH="406048" progId="Equation.DSMT4">
                  <p:embed/>
                  <p:pic>
                    <p:nvPicPr>
                      <p:cNvPr id="0" name="对象 2539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6625" y="5056188"/>
                        <a:ext cx="29400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5589" name="灯片编号占位符 1">
            <a:extLst>
              <a:ext uri="{FF2B5EF4-FFF2-40B4-BE49-F238E27FC236}">
                <a16:creationId xmlns:a16="http://schemas.microsoft.com/office/drawing/2014/main" id="{E55DC143-4499-4583-87E6-8C3E6E83E24E}"/>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20F6885C-45E7-4E51-80E0-20B88964E0F1}" type="slidenum">
              <a:rPr lang="zh-CN" altLang="en-US" sz="1400"/>
              <a:pPr algn="r" eaLnBrk="1" hangingPunct="1">
                <a:lnSpc>
                  <a:spcPct val="100000"/>
                </a:lnSpc>
                <a:spcBef>
                  <a:spcPct val="0"/>
                </a:spcBef>
                <a:buClrTx/>
                <a:buFont typeface="Arial" panose="020B0604020202020204" pitchFamily="34" charset="0"/>
                <a:buNone/>
              </a:pPr>
              <a:t>140</a:t>
            </a:fld>
            <a:endParaRPr lang="zh-CN" altLang="en-US" sz="1400"/>
          </a:p>
        </p:txBody>
      </p:sp>
      <p:sp>
        <p:nvSpPr>
          <p:cNvPr id="195590" name="矩形 362503">
            <a:extLst>
              <a:ext uri="{FF2B5EF4-FFF2-40B4-BE49-F238E27FC236}">
                <a16:creationId xmlns:a16="http://schemas.microsoft.com/office/drawing/2014/main" id="{985FDA00-D281-4C2F-8F39-9B4EEB368434}"/>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zh-CN" sz="3200" b="1">
                <a:latin typeface="Times New Roman" panose="02020603050405020304" pitchFamily="18" charset="0"/>
                <a:sym typeface="+mn-ea"/>
              </a:rPr>
              <a:t>5.10</a:t>
            </a:r>
            <a:r>
              <a:rPr lang="en-US" altLang="zh-CN" sz="3200" b="1">
                <a:latin typeface="Times New Roman" panose="02020603050405020304" pitchFamily="18" charset="0"/>
                <a:sym typeface="+mn-ea"/>
              </a:rPr>
              <a:t>  </a:t>
            </a:r>
            <a:r>
              <a:rPr lang="zh-CN" altLang="en-US" sz="3200" b="1">
                <a:sym typeface="+mn-ea"/>
              </a:rPr>
              <a:t>应用控制设计软件</a:t>
            </a:r>
            <a:r>
              <a:rPr lang="zh-CN" altLang="zh-CN" sz="3200" b="1">
                <a:sym typeface="+mn-ea"/>
              </a:rPr>
              <a:t>分析</a:t>
            </a:r>
            <a:r>
              <a:rPr lang="zh-CN" altLang="en-US" sz="3200" b="1">
                <a:sym typeface="+mn-ea"/>
              </a:rPr>
              <a:t>系统的性能</a:t>
            </a:r>
            <a:endParaRPr lang="zh-CN" altLang="en-US" sz="3200" b="1">
              <a:solidFill>
                <a:schemeClr val="tx2"/>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文本占位符 254978">
            <a:extLst>
              <a:ext uri="{FF2B5EF4-FFF2-40B4-BE49-F238E27FC236}">
                <a16:creationId xmlns:a16="http://schemas.microsoft.com/office/drawing/2014/main" id="{739675E2-6D05-4D75-B290-100536B7F69A}"/>
              </a:ext>
            </a:extLst>
          </p:cNvPr>
          <p:cNvSpPr>
            <a:spLocks noGrp="1" noChangeArrowheads="1"/>
          </p:cNvSpPr>
          <p:nvPr>
            <p:ph idx="1"/>
          </p:nvPr>
        </p:nvSpPr>
        <p:spPr>
          <a:xfrm>
            <a:off x="587375" y="1358900"/>
            <a:ext cx="7613650" cy="555625"/>
          </a:xfrm>
        </p:spPr>
        <p:txBody>
          <a:bodyPr/>
          <a:lstStyle/>
          <a:p>
            <a:pPr eaLnBrk="1" hangingPunct="1">
              <a:lnSpc>
                <a:spcPct val="150000"/>
              </a:lnSpc>
            </a:pPr>
            <a:r>
              <a:rPr lang="zh-CN" altLang="en-US" sz="2500" b="1"/>
              <a:t>三阶系统和近似的二阶系统的阶跃响应：</a:t>
            </a:r>
          </a:p>
        </p:txBody>
      </p:sp>
      <p:pic>
        <p:nvPicPr>
          <p:cNvPr id="196611" name="图片 254979" descr="5">
            <a:extLst>
              <a:ext uri="{FF2B5EF4-FFF2-40B4-BE49-F238E27FC236}">
                <a16:creationId xmlns:a16="http://schemas.microsoft.com/office/drawing/2014/main" id="{6D376D79-9E12-4E8B-9458-A3794D097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213" y="2117725"/>
            <a:ext cx="5743575"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12" name="灯片编号占位符 1">
            <a:extLst>
              <a:ext uri="{FF2B5EF4-FFF2-40B4-BE49-F238E27FC236}">
                <a16:creationId xmlns:a16="http://schemas.microsoft.com/office/drawing/2014/main" id="{18B59B5E-34F3-473A-9C01-557FB9255720}"/>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6C71B9E3-B08E-45B8-8E99-631FB31D26C4}" type="slidenum">
              <a:rPr lang="zh-CN" altLang="en-US" sz="1400"/>
              <a:pPr algn="r" eaLnBrk="1" hangingPunct="1">
                <a:lnSpc>
                  <a:spcPct val="100000"/>
                </a:lnSpc>
                <a:spcBef>
                  <a:spcPct val="0"/>
                </a:spcBef>
                <a:buClrTx/>
                <a:buFont typeface="Arial" panose="020B0604020202020204" pitchFamily="34" charset="0"/>
                <a:buNone/>
              </a:pPr>
              <a:t>141</a:t>
            </a:fld>
            <a:endParaRPr lang="zh-CN" altLang="en-US" sz="1400"/>
          </a:p>
        </p:txBody>
      </p:sp>
      <p:sp>
        <p:nvSpPr>
          <p:cNvPr id="196613" name="矩形 362503">
            <a:extLst>
              <a:ext uri="{FF2B5EF4-FFF2-40B4-BE49-F238E27FC236}">
                <a16:creationId xmlns:a16="http://schemas.microsoft.com/office/drawing/2014/main" id="{29873674-2E55-4D07-9560-74FA9E17C81E}"/>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zh-CN" sz="3200" b="1">
                <a:latin typeface="Times New Roman" panose="02020603050405020304" pitchFamily="18" charset="0"/>
                <a:sym typeface="+mn-ea"/>
              </a:rPr>
              <a:t>5.10</a:t>
            </a:r>
            <a:r>
              <a:rPr lang="en-US" altLang="zh-CN" sz="3200" b="1">
                <a:latin typeface="Times New Roman" panose="02020603050405020304" pitchFamily="18" charset="0"/>
                <a:sym typeface="+mn-ea"/>
              </a:rPr>
              <a:t>  </a:t>
            </a:r>
            <a:r>
              <a:rPr lang="zh-CN" altLang="en-US" sz="3200" b="1">
                <a:sym typeface="+mn-ea"/>
              </a:rPr>
              <a:t>应用控制设计软件</a:t>
            </a:r>
            <a:r>
              <a:rPr lang="zh-CN" altLang="zh-CN" sz="3200" b="1">
                <a:sym typeface="+mn-ea"/>
              </a:rPr>
              <a:t>分析</a:t>
            </a:r>
            <a:r>
              <a:rPr lang="zh-CN" altLang="en-US" sz="3200" b="1">
                <a:sym typeface="+mn-ea"/>
              </a:rPr>
              <a:t>系统的性能</a:t>
            </a:r>
            <a:endParaRPr lang="zh-CN" altLang="en-US" sz="3200" b="1">
              <a:solidFill>
                <a:schemeClr val="tx2"/>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文本占位符 256002">
            <a:extLst>
              <a:ext uri="{FF2B5EF4-FFF2-40B4-BE49-F238E27FC236}">
                <a16:creationId xmlns:a16="http://schemas.microsoft.com/office/drawing/2014/main" id="{586C73B1-1C54-4C31-B5CB-7D835BC78E6C}"/>
              </a:ext>
            </a:extLst>
          </p:cNvPr>
          <p:cNvSpPr>
            <a:spLocks noGrp="1" noChangeArrowheads="1"/>
          </p:cNvSpPr>
          <p:nvPr>
            <p:ph idx="1"/>
          </p:nvPr>
        </p:nvSpPr>
        <p:spPr>
          <a:xfrm>
            <a:off x="557213" y="1833563"/>
            <a:ext cx="7920037" cy="576262"/>
          </a:xfrm>
        </p:spPr>
        <p:txBody>
          <a:bodyPr/>
          <a:lstStyle/>
          <a:p>
            <a:pPr eaLnBrk="1" hangingPunct="1">
              <a:lnSpc>
                <a:spcPct val="100000"/>
              </a:lnSpc>
              <a:spcBef>
                <a:spcPct val="0"/>
              </a:spcBef>
            </a:pPr>
            <a:r>
              <a:rPr lang="en-US" altLang="zh-CN" sz="2500" b="1">
                <a:latin typeface="Times New Roman" panose="02020603050405020304" pitchFamily="18" charset="0"/>
              </a:rPr>
              <a:t>Matlab</a:t>
            </a:r>
            <a:r>
              <a:rPr lang="zh-CN" altLang="en-US" sz="2500" b="1"/>
              <a:t>脚本：</a:t>
            </a:r>
          </a:p>
        </p:txBody>
      </p:sp>
      <p:pic>
        <p:nvPicPr>
          <p:cNvPr id="197635" name="图片 256003" descr="5">
            <a:extLst>
              <a:ext uri="{FF2B5EF4-FFF2-40B4-BE49-F238E27FC236}">
                <a16:creationId xmlns:a16="http://schemas.microsoft.com/office/drawing/2014/main" id="{6AD7D5B8-74D6-47F0-95C9-46862BE66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725" y="2509838"/>
            <a:ext cx="7194550"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36" name="灯片编号占位符 1">
            <a:extLst>
              <a:ext uri="{FF2B5EF4-FFF2-40B4-BE49-F238E27FC236}">
                <a16:creationId xmlns:a16="http://schemas.microsoft.com/office/drawing/2014/main" id="{D6B4A493-9DFE-49C5-AEA0-BD545D33DEC3}"/>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3FC174CB-2E5E-4B5B-9A23-15FE98EEC694}" type="slidenum">
              <a:rPr lang="zh-CN" altLang="en-US" sz="1400"/>
              <a:pPr algn="r" eaLnBrk="1" hangingPunct="1">
                <a:lnSpc>
                  <a:spcPct val="100000"/>
                </a:lnSpc>
                <a:spcBef>
                  <a:spcPct val="0"/>
                </a:spcBef>
                <a:buClrTx/>
                <a:buFont typeface="Arial" panose="020B0604020202020204" pitchFamily="34" charset="0"/>
                <a:buNone/>
              </a:pPr>
              <a:t>142</a:t>
            </a:fld>
            <a:endParaRPr lang="zh-CN" altLang="en-US" sz="1400"/>
          </a:p>
        </p:txBody>
      </p:sp>
      <p:sp>
        <p:nvSpPr>
          <p:cNvPr id="197637" name="矩形 362503">
            <a:extLst>
              <a:ext uri="{FF2B5EF4-FFF2-40B4-BE49-F238E27FC236}">
                <a16:creationId xmlns:a16="http://schemas.microsoft.com/office/drawing/2014/main" id="{D8DFF4AB-7B12-4562-8C58-D83BCEB67133}"/>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zh-CN" sz="3200" b="1">
                <a:latin typeface="Times New Roman" panose="02020603050405020304" pitchFamily="18" charset="0"/>
                <a:sym typeface="+mn-ea"/>
              </a:rPr>
              <a:t>5.10</a:t>
            </a:r>
            <a:r>
              <a:rPr lang="en-US" altLang="zh-CN" sz="3200" b="1">
                <a:latin typeface="Times New Roman" panose="02020603050405020304" pitchFamily="18" charset="0"/>
                <a:sym typeface="+mn-ea"/>
              </a:rPr>
              <a:t>  </a:t>
            </a:r>
            <a:r>
              <a:rPr lang="zh-CN" altLang="en-US" sz="3200" b="1">
                <a:sym typeface="+mn-ea"/>
              </a:rPr>
              <a:t>应用控制设计软件</a:t>
            </a:r>
            <a:r>
              <a:rPr lang="zh-CN" altLang="zh-CN" sz="3200" b="1">
                <a:sym typeface="+mn-ea"/>
              </a:rPr>
              <a:t>分析</a:t>
            </a:r>
            <a:r>
              <a:rPr lang="zh-CN" altLang="en-US" sz="3200" b="1">
                <a:sym typeface="+mn-ea"/>
              </a:rPr>
              <a:t>系统的性能</a:t>
            </a:r>
            <a:endParaRPr lang="zh-CN" altLang="en-US" sz="3200" b="1">
              <a:solidFill>
                <a:schemeClr val="tx2"/>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文本占位符 257026">
            <a:extLst>
              <a:ext uri="{FF2B5EF4-FFF2-40B4-BE49-F238E27FC236}">
                <a16:creationId xmlns:a16="http://schemas.microsoft.com/office/drawing/2014/main" id="{B90EB210-EB51-4B5A-8C89-C2C299E36E06}"/>
              </a:ext>
            </a:extLst>
          </p:cNvPr>
          <p:cNvSpPr>
            <a:spLocks noGrp="1" noChangeArrowheads="1"/>
          </p:cNvSpPr>
          <p:nvPr>
            <p:ph idx="1"/>
          </p:nvPr>
        </p:nvSpPr>
        <p:spPr>
          <a:xfrm>
            <a:off x="393700" y="1123950"/>
            <a:ext cx="7950200" cy="2016125"/>
          </a:xfrm>
        </p:spPr>
        <p:txBody>
          <a:bodyPr/>
          <a:lstStyle/>
          <a:p>
            <a:pPr eaLnBrk="1" hangingPunct="1">
              <a:lnSpc>
                <a:spcPct val="150000"/>
              </a:lnSpc>
              <a:spcBef>
                <a:spcPct val="0"/>
              </a:spcBef>
            </a:pPr>
            <a:r>
              <a:rPr lang="zh-CN" altLang="en-US" sz="2400" b="1">
                <a:solidFill>
                  <a:srgbClr val="FF0000"/>
                </a:solidFill>
              </a:rPr>
              <a:t>设计目标：</a:t>
            </a:r>
            <a:r>
              <a:rPr lang="zh-CN" altLang="en-US" sz="2400" b="1"/>
              <a:t>系统有最快的阶跃响应，同时</a:t>
            </a:r>
          </a:p>
          <a:p>
            <a:pPr lvl="1" eaLnBrk="1" hangingPunct="1">
              <a:lnSpc>
                <a:spcPct val="150000"/>
              </a:lnSpc>
              <a:spcBef>
                <a:spcPct val="0"/>
              </a:spcBef>
              <a:buClr>
                <a:srgbClr val="00FF00"/>
              </a:buClr>
              <a:buFont typeface="Wingdings" panose="05000000000000000000" pitchFamily="2" charset="2"/>
              <a:buChar char="n"/>
            </a:pPr>
            <a:r>
              <a:rPr lang="zh-CN" altLang="en-US" sz="2400" b="1"/>
              <a:t>限制响应的超调量和振荡特性</a:t>
            </a:r>
          </a:p>
          <a:p>
            <a:pPr lvl="1" eaLnBrk="1" hangingPunct="1">
              <a:lnSpc>
                <a:spcPct val="150000"/>
              </a:lnSpc>
              <a:spcBef>
                <a:spcPct val="0"/>
              </a:spcBef>
              <a:buClr>
                <a:srgbClr val="00FF00"/>
              </a:buClr>
              <a:buFont typeface="Wingdings" panose="05000000000000000000" pitchFamily="2" charset="2"/>
              <a:buChar char="n"/>
            </a:pPr>
            <a:r>
              <a:rPr lang="zh-CN" altLang="en-US" sz="2400" b="1"/>
              <a:t>减小扰动对读磁头输出位置的影响</a:t>
            </a:r>
          </a:p>
          <a:p>
            <a:pPr eaLnBrk="1" hangingPunct="1">
              <a:lnSpc>
                <a:spcPct val="150000"/>
              </a:lnSpc>
              <a:spcBef>
                <a:spcPct val="0"/>
              </a:spcBef>
              <a:buClr>
                <a:srgbClr val="FF3300"/>
              </a:buClr>
            </a:pPr>
            <a:r>
              <a:rPr lang="zh-CN" altLang="en-US" sz="2400" b="1"/>
              <a:t>瞬态响应设计指标：</a:t>
            </a:r>
          </a:p>
        </p:txBody>
      </p:sp>
      <p:graphicFrame>
        <p:nvGraphicFramePr>
          <p:cNvPr id="257076" name="表格 257075">
            <a:extLst>
              <a:ext uri="{FF2B5EF4-FFF2-40B4-BE49-F238E27FC236}">
                <a16:creationId xmlns:a16="http://schemas.microsoft.com/office/drawing/2014/main" id="{E43C2E64-6D13-4119-AE14-9B35B2209B7E}"/>
              </a:ext>
            </a:extLst>
          </p:cNvPr>
          <p:cNvGraphicFramePr/>
          <p:nvPr/>
        </p:nvGraphicFramePr>
        <p:xfrm>
          <a:off x="1579563" y="3465513"/>
          <a:ext cx="6129337" cy="2195512"/>
        </p:xfrm>
        <a:graphic>
          <a:graphicData uri="http://schemas.openxmlformats.org/drawingml/2006/table">
            <a:tbl>
              <a:tblPr/>
              <a:tblGrid>
                <a:gridCol w="4283679">
                  <a:extLst>
                    <a:ext uri="{9D8B030D-6E8A-4147-A177-3AD203B41FA5}">
                      <a16:colId xmlns:a16="http://schemas.microsoft.com/office/drawing/2014/main" val="20000"/>
                    </a:ext>
                  </a:extLst>
                </a:gridCol>
                <a:gridCol w="1845658">
                  <a:extLst>
                    <a:ext uri="{9D8B030D-6E8A-4147-A177-3AD203B41FA5}">
                      <a16:colId xmlns:a16="http://schemas.microsoft.com/office/drawing/2014/main" val="20001"/>
                    </a:ext>
                  </a:extLst>
                </a:gridCol>
              </a:tblGrid>
              <a:tr h="548878">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rgbClr val="000000"/>
                          </a:solidFill>
                          <a:latin typeface="Calibri" panose="020F0502020204030204" pitchFamily="34" charset="0"/>
                        </a:rPr>
                        <a:t>工作指标</a:t>
                      </a:r>
                    </a:p>
                  </a:txBody>
                  <a:tcPr marL="91426" marR="91426" marT="45778" marB="45778">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rgbClr val="000000"/>
                          </a:solidFill>
                          <a:latin typeface="Calibri" panose="020F0502020204030204" pitchFamily="34" charset="0"/>
                        </a:rPr>
                        <a:t>期望值</a:t>
                      </a:r>
                    </a:p>
                  </a:txBody>
                  <a:tcPr marL="91426" marR="91426" marT="45778" marB="45778">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extLst>
                  <a:ext uri="{0D108BD9-81ED-4DB2-BD59-A6C34878D82A}">
                    <a16:rowId xmlns:a16="http://schemas.microsoft.com/office/drawing/2014/main" val="10000"/>
                  </a:ext>
                </a:extLst>
              </a:tr>
              <a:tr h="548878">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dirty="0">
                          <a:solidFill>
                            <a:srgbClr val="000000"/>
                          </a:solidFill>
                          <a:latin typeface="Calibri" panose="020F0502020204030204" pitchFamily="34" charset="0"/>
                        </a:rPr>
                        <a:t>百分比超调量</a:t>
                      </a:r>
                    </a:p>
                  </a:txBody>
                  <a:tcPr marL="91426" marR="91426" marT="45778" marB="45778">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a:solidFill>
                            <a:srgbClr val="000000"/>
                          </a:solidFill>
                          <a:latin typeface="Times New Roman" panose="02020603050405020304" pitchFamily="18" charset="0"/>
                        </a:rPr>
                        <a:t>小于</a:t>
                      </a:r>
                      <a:r>
                        <a:rPr lang="en-US" altLang="zh-CN" sz="2400" b="1">
                          <a:solidFill>
                            <a:srgbClr val="000000"/>
                          </a:solidFill>
                          <a:latin typeface="Times New Roman" panose="02020603050405020304" pitchFamily="18" charset="0"/>
                        </a:rPr>
                        <a:t>5%</a:t>
                      </a:r>
                    </a:p>
                  </a:txBody>
                  <a:tcPr marL="91426" marR="91426" marT="45778" marB="45778">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8878">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dirty="0">
                          <a:solidFill>
                            <a:srgbClr val="000000"/>
                          </a:solidFill>
                          <a:latin typeface="Calibri" panose="020F0502020204030204" pitchFamily="34" charset="0"/>
                        </a:rPr>
                        <a:t>调节时间</a:t>
                      </a:r>
                    </a:p>
                  </a:txBody>
                  <a:tcPr marL="91426" marR="91426" marT="45778" marB="45778">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a:solidFill>
                            <a:srgbClr val="000000"/>
                          </a:solidFill>
                          <a:latin typeface="Times New Roman" panose="02020603050405020304" pitchFamily="18" charset="0"/>
                        </a:rPr>
                        <a:t>小于</a:t>
                      </a:r>
                      <a:r>
                        <a:rPr lang="en-US" altLang="zh-CN" sz="2400" b="1">
                          <a:solidFill>
                            <a:srgbClr val="000000"/>
                          </a:solidFill>
                          <a:latin typeface="Times New Roman" panose="02020603050405020304" pitchFamily="18" charset="0"/>
                        </a:rPr>
                        <a:t>250ms</a:t>
                      </a:r>
                    </a:p>
                  </a:txBody>
                  <a:tcPr marL="91426" marR="91426" marT="45778" marB="45778">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extLst>
                  <a:ext uri="{0D108BD9-81ED-4DB2-BD59-A6C34878D82A}">
                    <a16:rowId xmlns:a16="http://schemas.microsoft.com/office/drawing/2014/main" val="10002"/>
                  </a:ext>
                </a:extLst>
              </a:tr>
              <a:tr h="548878">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a:solidFill>
                            <a:srgbClr val="000000"/>
                          </a:solidFill>
                          <a:latin typeface="Calibri" panose="020F0502020204030204" pitchFamily="34" charset="0"/>
                        </a:rPr>
                        <a:t>对单位阶跃扰动的最大响应值</a:t>
                      </a:r>
                    </a:p>
                  </a:txBody>
                  <a:tcPr marL="91426" marR="91426" marT="45778" marB="45778">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dirty="0">
                          <a:solidFill>
                            <a:srgbClr val="000000"/>
                          </a:solidFill>
                          <a:latin typeface="Times New Roman" panose="02020603050405020304" pitchFamily="18" charset="0"/>
                        </a:rPr>
                        <a:t>小于</a:t>
                      </a:r>
                      <a:r>
                        <a:rPr lang="en-US" altLang="zh-CN" sz="2400" b="1" dirty="0">
                          <a:solidFill>
                            <a:srgbClr val="000000"/>
                          </a:solidFill>
                          <a:latin typeface="Times New Roman" panose="02020603050405020304" pitchFamily="18" charset="0"/>
                        </a:rPr>
                        <a:t>0.005</a:t>
                      </a:r>
                    </a:p>
                  </a:txBody>
                  <a:tcPr marL="91426" marR="91426" marT="45778" marB="45778">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98676" name="矩形 257076">
            <a:extLst>
              <a:ext uri="{FF2B5EF4-FFF2-40B4-BE49-F238E27FC236}">
                <a16:creationId xmlns:a16="http://schemas.microsoft.com/office/drawing/2014/main" id="{ABC1EA36-0E2E-418F-A173-DDB3EC3DC3E9}"/>
              </a:ext>
            </a:extLst>
          </p:cNvPr>
          <p:cNvSpPr>
            <a:spLocks noChangeArrowheads="1"/>
          </p:cNvSpPr>
          <p:nvPr/>
        </p:nvSpPr>
        <p:spPr bwMode="auto">
          <a:xfrm>
            <a:off x="393700" y="5591175"/>
            <a:ext cx="83312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zh-CN" sz="2400" b="1"/>
              <a:t>忽略线圈</a:t>
            </a:r>
            <a:r>
              <a:rPr lang="zh-CN" altLang="en-US" sz="2400" b="1"/>
              <a:t>电</a:t>
            </a:r>
            <a:r>
              <a:rPr lang="zh-CN" altLang="zh-CN" sz="2400" b="1"/>
              <a:t>感</a:t>
            </a:r>
            <a:r>
              <a:rPr lang="zh-CN" altLang="en-US" sz="2400" b="1"/>
              <a:t>，</a:t>
            </a:r>
            <a:r>
              <a:rPr lang="zh-CN" altLang="zh-CN" sz="2400" b="1"/>
              <a:t>电机和</a:t>
            </a:r>
            <a:r>
              <a:rPr lang="zh-CN" altLang="en-US" sz="2400" b="1"/>
              <a:t>读磁头</a:t>
            </a:r>
            <a:r>
              <a:rPr lang="zh-CN" altLang="zh-CN" sz="2400" b="1"/>
              <a:t>臂</a:t>
            </a:r>
            <a:r>
              <a:rPr lang="zh-CN" altLang="en-US" sz="2400" b="1"/>
              <a:t>的动力学特性是</a:t>
            </a:r>
            <a:r>
              <a:rPr lang="zh-CN" altLang="zh-CN" sz="2400" b="1"/>
              <a:t>二阶模型</a:t>
            </a:r>
          </a:p>
        </p:txBody>
      </p:sp>
      <p:sp>
        <p:nvSpPr>
          <p:cNvPr id="198677" name="灯片编号占位符 1">
            <a:extLst>
              <a:ext uri="{FF2B5EF4-FFF2-40B4-BE49-F238E27FC236}">
                <a16:creationId xmlns:a16="http://schemas.microsoft.com/office/drawing/2014/main" id="{3CF80FA3-5451-4201-A69C-5E17343A4EEA}"/>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4D53CDCF-C3CA-4458-891A-6DE726046FFC}" type="slidenum">
              <a:rPr lang="zh-CN" altLang="en-US" sz="1400"/>
              <a:pPr algn="r" eaLnBrk="1" hangingPunct="1">
                <a:lnSpc>
                  <a:spcPct val="100000"/>
                </a:lnSpc>
                <a:spcBef>
                  <a:spcPct val="0"/>
                </a:spcBef>
                <a:buClrTx/>
                <a:buFont typeface="Arial" panose="020B0604020202020204" pitchFamily="34" charset="0"/>
                <a:buNone/>
              </a:pPr>
              <a:t>143</a:t>
            </a:fld>
            <a:endParaRPr lang="zh-CN" altLang="en-US" sz="1400"/>
          </a:p>
        </p:txBody>
      </p:sp>
      <p:sp>
        <p:nvSpPr>
          <p:cNvPr id="198678" name="矩形 362503">
            <a:extLst>
              <a:ext uri="{FF2B5EF4-FFF2-40B4-BE49-F238E27FC236}">
                <a16:creationId xmlns:a16="http://schemas.microsoft.com/office/drawing/2014/main" id="{485B33CF-F552-4A2E-BBE4-953AC31C81A2}"/>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sym typeface="+mn-ea"/>
              </a:rPr>
              <a:t>5.11  </a:t>
            </a:r>
            <a:r>
              <a:rPr lang="zh-CN" altLang="en-US" sz="3200" b="1">
                <a:solidFill>
                  <a:schemeClr val="tx2"/>
                </a:solidFill>
                <a:sym typeface="+mn-ea"/>
              </a:rPr>
              <a:t>系列设计案例：磁盘驱动器读入系统</a:t>
            </a:r>
            <a:endParaRPr lang="zh-CN" altLang="en-US" sz="3200" b="1">
              <a:solidFill>
                <a:schemeClr val="tx2"/>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2" name="图片 401409" descr="5">
            <a:extLst>
              <a:ext uri="{FF2B5EF4-FFF2-40B4-BE49-F238E27FC236}">
                <a16:creationId xmlns:a16="http://schemas.microsoft.com/office/drawing/2014/main" id="{C83F9D8E-4345-4241-9FBF-16D9C88BE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00" y="1095375"/>
            <a:ext cx="7138988"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683" name="矩形 401410">
            <a:extLst>
              <a:ext uri="{FF2B5EF4-FFF2-40B4-BE49-F238E27FC236}">
                <a16:creationId xmlns:a16="http://schemas.microsoft.com/office/drawing/2014/main" id="{7E8A0C0B-1F8E-48C5-B3FD-577ACACC165D}"/>
              </a:ext>
            </a:extLst>
          </p:cNvPr>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sp>
        <p:nvSpPr>
          <p:cNvPr id="199684" name="矩形 401411">
            <a:extLst>
              <a:ext uri="{FF2B5EF4-FFF2-40B4-BE49-F238E27FC236}">
                <a16:creationId xmlns:a16="http://schemas.microsoft.com/office/drawing/2014/main" id="{952606A0-FB38-40D7-821B-CEB75297422E}"/>
              </a:ext>
            </a:extLst>
          </p:cNvPr>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99685" name="对象 401412">
            <a:extLst>
              <a:ext uri="{FF2B5EF4-FFF2-40B4-BE49-F238E27FC236}">
                <a16:creationId xmlns:a16="http://schemas.microsoft.com/office/drawing/2014/main" id="{03BABD3B-DE97-4095-9C21-FB6C0CB31FD2}"/>
              </a:ext>
            </a:extLst>
          </p:cNvPr>
          <p:cNvGraphicFramePr>
            <a:graphicFrameLocks noChangeAspect="1"/>
          </p:cNvGraphicFramePr>
          <p:nvPr/>
        </p:nvGraphicFramePr>
        <p:xfrm>
          <a:off x="2066925" y="2771775"/>
          <a:ext cx="5010150" cy="1449388"/>
        </p:xfrm>
        <a:graphic>
          <a:graphicData uri="http://schemas.openxmlformats.org/presentationml/2006/ole">
            <mc:AlternateContent xmlns:mc="http://schemas.openxmlformats.org/markup-compatibility/2006">
              <mc:Choice xmlns:v="urn:schemas-microsoft-com:vml" Requires="v">
                <p:oleObj r:id="rId3" imgW="3225800" imgH="927100" progId="Equation.DSMT4">
                  <p:embed/>
                </p:oleObj>
              </mc:Choice>
              <mc:Fallback>
                <p:oleObj r:id="rId3" imgW="3225800" imgH="927100" progId="Equation.DSMT4">
                  <p:embed/>
                  <p:pic>
                    <p:nvPicPr>
                      <p:cNvPr id="0" name="对象 4014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6925" y="2771775"/>
                        <a:ext cx="5010150"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01415" name="表格 401414">
            <a:extLst>
              <a:ext uri="{FF2B5EF4-FFF2-40B4-BE49-F238E27FC236}">
                <a16:creationId xmlns:a16="http://schemas.microsoft.com/office/drawing/2014/main" id="{D5BE992B-17D3-40D2-A538-2649AC27D02F}"/>
              </a:ext>
            </a:extLst>
          </p:cNvPr>
          <p:cNvGraphicFramePr/>
          <p:nvPr/>
        </p:nvGraphicFramePr>
        <p:xfrm>
          <a:off x="884238" y="4348163"/>
          <a:ext cx="7375525" cy="2127251"/>
        </p:xfrm>
        <a:graphic>
          <a:graphicData uri="http://schemas.openxmlformats.org/drawingml/2006/table">
            <a:tbl>
              <a:tblPr/>
              <a:tblGrid>
                <a:gridCol w="2913764">
                  <a:extLst>
                    <a:ext uri="{9D8B030D-6E8A-4147-A177-3AD203B41FA5}">
                      <a16:colId xmlns:a16="http://schemas.microsoft.com/office/drawing/2014/main" val="20000"/>
                    </a:ext>
                  </a:extLst>
                </a:gridCol>
                <a:gridCol w="890828">
                  <a:extLst>
                    <a:ext uri="{9D8B030D-6E8A-4147-A177-3AD203B41FA5}">
                      <a16:colId xmlns:a16="http://schemas.microsoft.com/office/drawing/2014/main" val="20001"/>
                    </a:ext>
                  </a:extLst>
                </a:gridCol>
                <a:gridCol w="928290">
                  <a:extLst>
                    <a:ext uri="{9D8B030D-6E8A-4147-A177-3AD203B41FA5}">
                      <a16:colId xmlns:a16="http://schemas.microsoft.com/office/drawing/2014/main" val="20002"/>
                    </a:ext>
                  </a:extLst>
                </a:gridCol>
                <a:gridCol w="872415">
                  <a:extLst>
                    <a:ext uri="{9D8B030D-6E8A-4147-A177-3AD203B41FA5}">
                      <a16:colId xmlns:a16="http://schemas.microsoft.com/office/drawing/2014/main" val="20003"/>
                    </a:ext>
                  </a:extLst>
                </a:gridCol>
                <a:gridCol w="870510">
                  <a:extLst>
                    <a:ext uri="{9D8B030D-6E8A-4147-A177-3AD203B41FA5}">
                      <a16:colId xmlns:a16="http://schemas.microsoft.com/office/drawing/2014/main" val="20004"/>
                    </a:ext>
                  </a:extLst>
                </a:gridCol>
                <a:gridCol w="899718">
                  <a:extLst>
                    <a:ext uri="{9D8B030D-6E8A-4147-A177-3AD203B41FA5}">
                      <a16:colId xmlns:a16="http://schemas.microsoft.com/office/drawing/2014/main" val="20005"/>
                    </a:ext>
                  </a:extLst>
                </a:gridCol>
              </a:tblGrid>
              <a:tr h="373760">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i="1" dirty="0" err="1">
                          <a:solidFill>
                            <a:srgbClr val="000000"/>
                          </a:solidFill>
                          <a:latin typeface="Times New Roman" panose="02020603050405020304" pitchFamily="18" charset="0"/>
                        </a:rPr>
                        <a:t>Ka</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20</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30</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40</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50</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60</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extLst>
                  <a:ext uri="{0D108BD9-81ED-4DB2-BD59-A6C34878D82A}">
                    <a16:rowId xmlns:a16="http://schemas.microsoft.com/office/drawing/2014/main" val="10000"/>
                  </a:ext>
                </a:extLst>
              </a:tr>
              <a:tr h="396155">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600" b="1" dirty="0">
                          <a:solidFill>
                            <a:srgbClr val="000000"/>
                          </a:solidFill>
                          <a:latin typeface="Calibri" panose="020F0502020204030204" pitchFamily="34" charset="0"/>
                        </a:rPr>
                        <a:t>百分比超调量</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0</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1.2%</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4.3%</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10.8%</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16.3%</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55">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600" b="1" dirty="0">
                          <a:solidFill>
                            <a:srgbClr val="000000"/>
                          </a:solidFill>
                          <a:latin typeface="Calibri" panose="020F0502020204030204" pitchFamily="34" charset="0"/>
                        </a:rPr>
                        <a:t>调节时间（秒）</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0.55</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0.40</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0.40</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0.40</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dirty="0">
                          <a:solidFill>
                            <a:srgbClr val="000000"/>
                          </a:solidFill>
                          <a:latin typeface="Calibri" panose="020F0502020204030204" pitchFamily="34" charset="0"/>
                        </a:rPr>
                        <a:t>0.40</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extLst>
                  <a:ext uri="{0D108BD9-81ED-4DB2-BD59-A6C34878D82A}">
                    <a16:rowId xmlns:a16="http://schemas.microsoft.com/office/drawing/2014/main" val="10002"/>
                  </a:ext>
                </a:extLst>
              </a:tr>
              <a:tr h="396155">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600" b="1" dirty="0">
                          <a:solidFill>
                            <a:srgbClr val="000000"/>
                          </a:solidFill>
                          <a:latin typeface="Calibri" panose="020F0502020204030204" pitchFamily="34" charset="0"/>
                        </a:rPr>
                        <a:t>阻尼比</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1</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0.82</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0.707</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0.58</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0.50</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5026">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1600" b="1" dirty="0">
                          <a:solidFill>
                            <a:srgbClr val="000000"/>
                          </a:solidFill>
                          <a:latin typeface="Calibri" panose="020F0502020204030204" pitchFamily="34" charset="0"/>
                        </a:rPr>
                        <a:t>对单位阶跃扰动的最大响应值</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-0.01</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-0.0066</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-0.0052</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a:solidFill>
                            <a:srgbClr val="000000"/>
                          </a:solidFill>
                          <a:latin typeface="Calibri" panose="020F0502020204030204" pitchFamily="34" charset="0"/>
                        </a:rPr>
                        <a:t>-0.0037</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1600" b="1" dirty="0">
                          <a:solidFill>
                            <a:srgbClr val="000000"/>
                          </a:solidFill>
                          <a:latin typeface="Calibri" panose="020F0502020204030204" pitchFamily="34" charset="0"/>
                        </a:rPr>
                        <a:t>-0.0029</a:t>
                      </a:r>
                    </a:p>
                  </a:txBody>
                  <a:tcPr marL="91432" marR="91432" marT="45783" marB="45783">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extLst>
                  <a:ext uri="{0D108BD9-81ED-4DB2-BD59-A6C34878D82A}">
                    <a16:rowId xmlns:a16="http://schemas.microsoft.com/office/drawing/2014/main" val="10004"/>
                  </a:ext>
                </a:extLst>
              </a:tr>
            </a:tbl>
          </a:graphicData>
        </a:graphic>
      </p:graphicFrame>
      <p:sp>
        <p:nvSpPr>
          <p:cNvPr id="199730" name="矩形 362503">
            <a:extLst>
              <a:ext uri="{FF2B5EF4-FFF2-40B4-BE49-F238E27FC236}">
                <a16:creationId xmlns:a16="http://schemas.microsoft.com/office/drawing/2014/main" id="{4BA8AB1E-CF8C-44C3-98CA-1DB29EE24642}"/>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sym typeface="+mn-ea"/>
              </a:rPr>
              <a:t>5.11  </a:t>
            </a:r>
            <a:r>
              <a:rPr lang="zh-CN" altLang="en-US" sz="3200" b="1">
                <a:solidFill>
                  <a:schemeClr val="tx2"/>
                </a:solidFill>
                <a:sym typeface="+mn-ea"/>
              </a:rPr>
              <a:t>系列设计案例：磁盘驱动器读入系统</a:t>
            </a:r>
            <a:endParaRPr lang="zh-CN" altLang="en-US" sz="3200" b="1">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1415"/>
                                        </p:tgtEl>
                                        <p:attrNameLst>
                                          <p:attrName>style.visibility</p:attrName>
                                        </p:attrNameLst>
                                      </p:cBhvr>
                                      <p:to>
                                        <p:strVal val="visible"/>
                                      </p:to>
                                    </p:set>
                                    <p:anim calcmode="lin" valueType="num">
                                      <p:cBhvr additive="base">
                                        <p:cTn id="7" dur="500" fill="hold"/>
                                        <p:tgtEl>
                                          <p:spTgt spid="401415"/>
                                        </p:tgtEl>
                                        <p:attrNameLst>
                                          <p:attrName>ppt_x</p:attrName>
                                        </p:attrNameLst>
                                      </p:cBhvr>
                                      <p:tavLst>
                                        <p:tav tm="0">
                                          <p:val>
                                            <p:strVal val="#ppt_x"/>
                                          </p:val>
                                        </p:tav>
                                        <p:tav tm="100000">
                                          <p:val>
                                            <p:strVal val="#ppt_x"/>
                                          </p:val>
                                        </p:tav>
                                      </p:tavLst>
                                    </p:anim>
                                    <p:anim calcmode="lin" valueType="num">
                                      <p:cBhvr additive="base">
                                        <p:cTn id="8" dur="500" fill="hold"/>
                                        <p:tgtEl>
                                          <p:spTgt spid="4014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矩形 259074">
            <a:extLst>
              <a:ext uri="{FF2B5EF4-FFF2-40B4-BE49-F238E27FC236}">
                <a16:creationId xmlns:a16="http://schemas.microsoft.com/office/drawing/2014/main" id="{40A25E7C-3E84-4244-8872-56936FAE1FF6}"/>
              </a:ext>
            </a:extLst>
          </p:cNvPr>
          <p:cNvSpPr>
            <a:spLocks noChangeArrowheads="1"/>
          </p:cNvSpPr>
          <p:nvPr/>
        </p:nvSpPr>
        <p:spPr bwMode="auto">
          <a:xfrm>
            <a:off x="673100" y="1504950"/>
            <a:ext cx="7286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en-US" altLang="zh-CN" sz="2500" b="1" i="1">
                <a:latin typeface="Times New Roman" panose="02020603050405020304" pitchFamily="18" charset="0"/>
              </a:rPr>
              <a:t>Ka</a:t>
            </a:r>
            <a:r>
              <a:rPr lang="en-US" altLang="zh-CN" sz="2500" b="1">
                <a:latin typeface="Times New Roman" panose="02020603050405020304" pitchFamily="18" charset="0"/>
              </a:rPr>
              <a:t>=30</a:t>
            </a:r>
            <a:r>
              <a:rPr lang="zh-CN" altLang="en-US" sz="2500" b="1">
                <a:latin typeface="Times New Roman" panose="02020603050405020304" pitchFamily="18" charset="0"/>
              </a:rPr>
              <a:t>和</a:t>
            </a:r>
            <a:r>
              <a:rPr lang="en-US" altLang="zh-CN" sz="2500" b="1">
                <a:latin typeface="Times New Roman" panose="02020603050405020304" pitchFamily="18" charset="0"/>
              </a:rPr>
              <a:t>60</a:t>
            </a:r>
            <a:r>
              <a:rPr lang="zh-CN" altLang="en-US" sz="2500" b="1">
                <a:latin typeface="Times New Roman" panose="02020603050405020304" pitchFamily="18" charset="0"/>
              </a:rPr>
              <a:t>时，</a:t>
            </a:r>
            <a:r>
              <a:rPr lang="zh-CN" altLang="zh-CN" sz="2500" b="1"/>
              <a:t>系统</a:t>
            </a:r>
            <a:r>
              <a:rPr lang="zh-CN" altLang="en-US" sz="2500" b="1"/>
              <a:t>单位</a:t>
            </a:r>
            <a:r>
              <a:rPr lang="zh-CN" altLang="zh-CN" sz="2500" b="1"/>
              <a:t>阶跃响应</a:t>
            </a:r>
          </a:p>
        </p:txBody>
      </p:sp>
      <p:pic>
        <p:nvPicPr>
          <p:cNvPr id="200707" name="图片 259075" descr="5">
            <a:extLst>
              <a:ext uri="{FF2B5EF4-FFF2-40B4-BE49-F238E27FC236}">
                <a16:creationId xmlns:a16="http://schemas.microsoft.com/office/drawing/2014/main" id="{B44B2F3B-2C57-4DA8-B727-610985D584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125" y="2251075"/>
            <a:ext cx="587375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08" name="灯片编号占位符 1">
            <a:extLst>
              <a:ext uri="{FF2B5EF4-FFF2-40B4-BE49-F238E27FC236}">
                <a16:creationId xmlns:a16="http://schemas.microsoft.com/office/drawing/2014/main" id="{AB55A7E5-0687-4281-9081-576BEBA2E414}"/>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293EA987-06C9-481E-96FC-3463FA6E365F}" type="slidenum">
              <a:rPr lang="zh-CN" altLang="en-US" sz="1400"/>
              <a:pPr algn="r" eaLnBrk="1" hangingPunct="1">
                <a:lnSpc>
                  <a:spcPct val="100000"/>
                </a:lnSpc>
                <a:spcBef>
                  <a:spcPct val="0"/>
                </a:spcBef>
                <a:buClrTx/>
                <a:buFont typeface="Arial" panose="020B0604020202020204" pitchFamily="34" charset="0"/>
                <a:buNone/>
              </a:pPr>
              <a:t>145</a:t>
            </a:fld>
            <a:endParaRPr lang="zh-CN" altLang="en-US" sz="1400"/>
          </a:p>
        </p:txBody>
      </p:sp>
      <p:sp>
        <p:nvSpPr>
          <p:cNvPr id="200709" name="矩形 362503">
            <a:extLst>
              <a:ext uri="{FF2B5EF4-FFF2-40B4-BE49-F238E27FC236}">
                <a16:creationId xmlns:a16="http://schemas.microsoft.com/office/drawing/2014/main" id="{5982500D-6E45-4E93-A85E-BF5F6F654227}"/>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sym typeface="+mn-ea"/>
              </a:rPr>
              <a:t>5.11  </a:t>
            </a:r>
            <a:r>
              <a:rPr lang="zh-CN" altLang="en-US" sz="3200" b="1">
                <a:solidFill>
                  <a:schemeClr val="tx2"/>
                </a:solidFill>
                <a:sym typeface="+mn-ea"/>
              </a:rPr>
              <a:t>系列设计案例：磁盘驱动器读入系统</a:t>
            </a:r>
            <a:endParaRPr lang="zh-CN" altLang="en-US" sz="3200" b="1">
              <a:solidFill>
                <a:schemeClr val="tx2"/>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矩形 261122">
            <a:extLst>
              <a:ext uri="{FF2B5EF4-FFF2-40B4-BE49-F238E27FC236}">
                <a16:creationId xmlns:a16="http://schemas.microsoft.com/office/drawing/2014/main" id="{4A540151-1E1C-43F1-99EF-054166DCAC2D}"/>
              </a:ext>
            </a:extLst>
          </p:cNvPr>
          <p:cNvSpPr>
            <a:spLocks noChangeArrowheads="1"/>
          </p:cNvSpPr>
          <p:nvPr/>
        </p:nvSpPr>
        <p:spPr bwMode="auto">
          <a:xfrm>
            <a:off x="1008063" y="1211263"/>
            <a:ext cx="712787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en-US" altLang="zh-CN" sz="2400" b="1" i="1">
                <a:latin typeface="Times New Roman" panose="02020603050405020304" pitchFamily="18" charset="0"/>
              </a:rPr>
              <a:t>Ka</a:t>
            </a:r>
            <a:r>
              <a:rPr lang="en-US" altLang="zh-CN" sz="2400" b="1">
                <a:latin typeface="Times New Roman" panose="02020603050405020304" pitchFamily="18" charset="0"/>
              </a:rPr>
              <a:t>=30</a:t>
            </a:r>
            <a:r>
              <a:rPr lang="zh-CN" altLang="en-US" sz="2400" b="1">
                <a:latin typeface="Times New Roman" panose="02020603050405020304" pitchFamily="18" charset="0"/>
              </a:rPr>
              <a:t>和</a:t>
            </a:r>
            <a:r>
              <a:rPr lang="en-US" altLang="zh-CN" sz="2400" b="1">
                <a:latin typeface="Times New Roman" panose="02020603050405020304" pitchFamily="18" charset="0"/>
              </a:rPr>
              <a:t>60</a:t>
            </a:r>
            <a:r>
              <a:rPr lang="zh-CN" altLang="en-US" sz="2400" b="1">
                <a:latin typeface="Times New Roman" panose="02020603050405020304" pitchFamily="18" charset="0"/>
              </a:rPr>
              <a:t>时，</a:t>
            </a:r>
            <a:r>
              <a:rPr lang="zh-CN" altLang="en-US" sz="2400" b="1"/>
              <a:t>系统对单位阶跃扰动的响应：</a:t>
            </a:r>
          </a:p>
          <a:p>
            <a:pPr eaLnBrk="1" hangingPunct="1">
              <a:lnSpc>
                <a:spcPct val="150000"/>
              </a:lnSpc>
              <a:spcBef>
                <a:spcPct val="0"/>
              </a:spcBef>
              <a:buFont typeface="Wingdings" panose="05000000000000000000" pitchFamily="2" charset="2"/>
              <a:buNone/>
            </a:pPr>
            <a:r>
              <a:rPr lang="zh-CN" altLang="en-US" sz="2400" b="1"/>
              <a:t>   </a:t>
            </a:r>
            <a:r>
              <a:rPr lang="en-US" altLang="zh-CN" sz="2400" b="1" i="1">
                <a:latin typeface="Times New Roman" panose="02020603050405020304" pitchFamily="18" charset="0"/>
              </a:rPr>
              <a:t>Ka</a:t>
            </a:r>
            <a:r>
              <a:rPr lang="en-US" altLang="zh-CN" sz="2400" b="1">
                <a:latin typeface="Times New Roman" panose="02020603050405020304" pitchFamily="18" charset="0"/>
              </a:rPr>
              <a:t>=60</a:t>
            </a:r>
            <a:r>
              <a:rPr lang="zh-CN" altLang="en-US" sz="2400" b="1">
                <a:latin typeface="Times New Roman" panose="02020603050405020304" pitchFamily="18" charset="0"/>
              </a:rPr>
              <a:t>时，扰动的影响减少了一半</a:t>
            </a:r>
          </a:p>
          <a:p>
            <a:pPr eaLnBrk="1" hangingPunct="1">
              <a:lnSpc>
                <a:spcPct val="150000"/>
              </a:lnSpc>
              <a:spcBef>
                <a:spcPct val="0"/>
              </a:spcBef>
            </a:pPr>
            <a:r>
              <a:rPr lang="zh-CN" altLang="en-US" sz="2400" b="1"/>
              <a:t>折衷选取</a:t>
            </a:r>
            <a:r>
              <a:rPr lang="en-US" altLang="zh-CN" sz="2400" b="1" i="1">
                <a:latin typeface="Times New Roman" panose="02020603050405020304" pitchFamily="18" charset="0"/>
              </a:rPr>
              <a:t>Ka</a:t>
            </a:r>
            <a:r>
              <a:rPr lang="en-US" altLang="zh-CN" sz="2400" b="1">
                <a:latin typeface="Times New Roman" panose="02020603050405020304" pitchFamily="18" charset="0"/>
              </a:rPr>
              <a:t>=40</a:t>
            </a:r>
            <a:r>
              <a:rPr lang="zh-CN" altLang="en-US" sz="2400" b="1"/>
              <a:t>，它并不满足所有的性能指标</a:t>
            </a:r>
          </a:p>
        </p:txBody>
      </p:sp>
      <p:pic>
        <p:nvPicPr>
          <p:cNvPr id="201731" name="图片 261123" descr="5">
            <a:extLst>
              <a:ext uri="{FF2B5EF4-FFF2-40B4-BE49-F238E27FC236}">
                <a16:creationId xmlns:a16="http://schemas.microsoft.com/office/drawing/2014/main" id="{D4AD79BB-71ED-4CF3-A36E-975ABE1B3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250" y="3060700"/>
            <a:ext cx="4889500"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732" name="灯片编号占位符 1">
            <a:extLst>
              <a:ext uri="{FF2B5EF4-FFF2-40B4-BE49-F238E27FC236}">
                <a16:creationId xmlns:a16="http://schemas.microsoft.com/office/drawing/2014/main" id="{98EC073E-82F3-4678-B54F-5B66E44136B7}"/>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9305D922-8FE4-4777-811B-B8D1C86286ED}" type="slidenum">
              <a:rPr lang="zh-CN" altLang="en-US" sz="1400"/>
              <a:pPr algn="r" eaLnBrk="1" hangingPunct="1">
                <a:lnSpc>
                  <a:spcPct val="100000"/>
                </a:lnSpc>
                <a:spcBef>
                  <a:spcPct val="0"/>
                </a:spcBef>
                <a:buClrTx/>
                <a:buFont typeface="Arial" panose="020B0604020202020204" pitchFamily="34" charset="0"/>
                <a:buNone/>
              </a:pPr>
              <a:t>146</a:t>
            </a:fld>
            <a:endParaRPr lang="zh-CN" altLang="en-US" sz="1400"/>
          </a:p>
        </p:txBody>
      </p:sp>
      <p:sp>
        <p:nvSpPr>
          <p:cNvPr id="201733" name="矩形 362503">
            <a:extLst>
              <a:ext uri="{FF2B5EF4-FFF2-40B4-BE49-F238E27FC236}">
                <a16:creationId xmlns:a16="http://schemas.microsoft.com/office/drawing/2014/main" id="{6A90B2F6-D011-4ED6-A1A8-7A48CF45B920}"/>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sym typeface="+mn-ea"/>
              </a:rPr>
              <a:t>5.11  </a:t>
            </a:r>
            <a:r>
              <a:rPr lang="zh-CN" altLang="en-US" sz="3200" b="1">
                <a:solidFill>
                  <a:schemeClr val="tx2"/>
                </a:solidFill>
                <a:sym typeface="+mn-ea"/>
              </a:rPr>
              <a:t>系列设计案例：磁盘驱动器读入系统</a:t>
            </a:r>
            <a:endParaRPr lang="zh-CN" altLang="en-US" sz="3200" b="1">
              <a:solidFill>
                <a:schemeClr val="tx2"/>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文本占位符 263170">
            <a:extLst>
              <a:ext uri="{FF2B5EF4-FFF2-40B4-BE49-F238E27FC236}">
                <a16:creationId xmlns:a16="http://schemas.microsoft.com/office/drawing/2014/main" id="{700AE42B-8EF0-4160-9D72-8257BFD2F3D3}"/>
              </a:ext>
            </a:extLst>
          </p:cNvPr>
          <p:cNvSpPr>
            <a:spLocks noGrp="1" noChangeArrowheads="1"/>
          </p:cNvSpPr>
          <p:nvPr>
            <p:ph idx="1"/>
          </p:nvPr>
        </p:nvSpPr>
        <p:spPr>
          <a:xfrm>
            <a:off x="693738" y="1528763"/>
            <a:ext cx="7756525" cy="4637087"/>
          </a:xfrm>
        </p:spPr>
        <p:txBody>
          <a:bodyPr/>
          <a:lstStyle/>
          <a:p>
            <a:pPr eaLnBrk="1" hangingPunct="1">
              <a:lnSpc>
                <a:spcPct val="150000"/>
              </a:lnSpc>
              <a:spcBef>
                <a:spcPct val="0"/>
              </a:spcBef>
            </a:pPr>
            <a:r>
              <a:rPr lang="zh-CN" altLang="en-US" sz="2500" b="1" dirty="0"/>
              <a:t>反馈控制系统的性能指标的定义</a:t>
            </a:r>
          </a:p>
          <a:p>
            <a:pPr eaLnBrk="1" hangingPunct="1">
              <a:lnSpc>
                <a:spcPct val="150000"/>
              </a:lnSpc>
              <a:spcBef>
                <a:spcPct val="0"/>
              </a:spcBef>
            </a:pPr>
            <a:r>
              <a:rPr lang="zh-CN" altLang="en-US" sz="2500" b="1" dirty="0"/>
              <a:t>标准测试信号及其用途</a:t>
            </a:r>
          </a:p>
          <a:p>
            <a:pPr eaLnBrk="1" hangingPunct="1">
              <a:lnSpc>
                <a:spcPct val="150000"/>
              </a:lnSpc>
              <a:spcBef>
                <a:spcPct val="0"/>
              </a:spcBef>
            </a:pPr>
            <a:r>
              <a:rPr lang="zh-CN" altLang="en-US" sz="2500" b="1" dirty="0"/>
              <a:t>对标准阶跃测试信号的几种性能指标</a:t>
            </a:r>
          </a:p>
          <a:p>
            <a:pPr eaLnBrk="1" hangingPunct="1">
              <a:lnSpc>
                <a:spcPct val="150000"/>
              </a:lnSpc>
              <a:spcBef>
                <a:spcPct val="0"/>
              </a:spcBef>
            </a:pPr>
            <a:r>
              <a:rPr lang="zh-CN" altLang="en-US" sz="2500" b="1" dirty="0"/>
              <a:t>性能指标之间通常是矛盾的，需要折衷设计</a:t>
            </a:r>
          </a:p>
          <a:p>
            <a:pPr eaLnBrk="1" hangingPunct="1">
              <a:lnSpc>
                <a:spcPct val="150000"/>
              </a:lnSpc>
              <a:spcBef>
                <a:spcPct val="0"/>
              </a:spcBef>
            </a:pPr>
            <a:r>
              <a:rPr lang="zh-CN" altLang="en-US" sz="2500" b="1" dirty="0"/>
              <a:t>系统传递函数的极点在</a:t>
            </a:r>
            <a:r>
              <a:rPr lang="en-US" altLang="zh-CN" sz="2500" b="1" i="1" dirty="0">
                <a:latin typeface="Times New Roman" panose="02020603050405020304" pitchFamily="18" charset="0"/>
              </a:rPr>
              <a:t>S</a:t>
            </a:r>
            <a:r>
              <a:rPr lang="zh-CN" altLang="en-US" sz="2500" b="1" dirty="0"/>
              <a:t>平面上的位置，与系统响应之间的联系</a:t>
            </a:r>
          </a:p>
          <a:p>
            <a:pPr eaLnBrk="1" hangingPunct="1">
              <a:lnSpc>
                <a:spcPct val="150000"/>
              </a:lnSpc>
              <a:spcBef>
                <a:spcPct val="0"/>
              </a:spcBef>
            </a:pPr>
            <a:r>
              <a:rPr lang="zh-CN" altLang="en-US" sz="2500" b="1" dirty="0"/>
              <a:t>系统对标准测试信号的稳态误差</a:t>
            </a:r>
            <a:endParaRPr lang="en-US" altLang="zh-CN" sz="2500" b="1" dirty="0"/>
          </a:p>
          <a:p>
            <a:pPr eaLnBrk="1" hangingPunct="1">
              <a:lnSpc>
                <a:spcPct val="150000"/>
              </a:lnSpc>
              <a:spcBef>
                <a:spcPct val="0"/>
              </a:spcBef>
            </a:pPr>
            <a:r>
              <a:rPr lang="zh-CN" altLang="en-US" sz="2500" b="1" dirty="0"/>
              <a:t>稳态误差与系统参数之间的联系</a:t>
            </a:r>
          </a:p>
        </p:txBody>
      </p:sp>
      <p:sp>
        <p:nvSpPr>
          <p:cNvPr id="202755" name="灯片编号占位符 1">
            <a:extLst>
              <a:ext uri="{FF2B5EF4-FFF2-40B4-BE49-F238E27FC236}">
                <a16:creationId xmlns:a16="http://schemas.microsoft.com/office/drawing/2014/main" id="{C45E8BC8-6265-4334-904C-5686CC0B0BE6}"/>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C98327CF-958C-4259-AE0D-9A4B762F54E7}" type="slidenum">
              <a:rPr lang="zh-CN" altLang="en-US" sz="1400"/>
              <a:pPr algn="r" eaLnBrk="1" hangingPunct="1">
                <a:lnSpc>
                  <a:spcPct val="100000"/>
                </a:lnSpc>
                <a:spcBef>
                  <a:spcPct val="0"/>
                </a:spcBef>
                <a:buClrTx/>
                <a:buFont typeface="Arial" panose="020B0604020202020204" pitchFamily="34" charset="0"/>
                <a:buNone/>
              </a:pPr>
              <a:t>147</a:t>
            </a:fld>
            <a:endParaRPr lang="zh-CN" altLang="en-US" sz="1400"/>
          </a:p>
        </p:txBody>
      </p:sp>
      <p:sp>
        <p:nvSpPr>
          <p:cNvPr id="202756" name="矩形 362503">
            <a:extLst>
              <a:ext uri="{FF2B5EF4-FFF2-40B4-BE49-F238E27FC236}">
                <a16:creationId xmlns:a16="http://schemas.microsoft.com/office/drawing/2014/main" id="{75E1E7D4-A3BC-447C-88F2-D99BD4CDBE7A}"/>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en-US" altLang="zh-CN" sz="3200" b="1">
                <a:solidFill>
                  <a:schemeClr val="tx2"/>
                </a:solidFill>
                <a:sym typeface="+mn-ea"/>
              </a:rPr>
              <a:t>5.12  </a:t>
            </a:r>
            <a:r>
              <a:rPr lang="zh-CN" altLang="en-US" sz="3200" b="1">
                <a:solidFill>
                  <a:schemeClr val="tx2"/>
                </a:solidFill>
                <a:sym typeface="+mn-ea"/>
              </a:rPr>
              <a:t>总结</a:t>
            </a:r>
            <a:endParaRPr lang="zh-CN" altLang="en-US" sz="3200" b="1">
              <a:solidFill>
                <a:schemeClr val="tx2"/>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78" name="图片 264195" descr="5">
            <a:extLst>
              <a:ext uri="{FF2B5EF4-FFF2-40B4-BE49-F238E27FC236}">
                <a16:creationId xmlns:a16="http://schemas.microsoft.com/office/drawing/2014/main" id="{FB1DE5AD-6E7E-4E7E-A310-82838FCC2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570"/>
          <a:stretch>
            <a:fillRect/>
          </a:stretch>
        </p:blipFill>
        <p:spPr bwMode="auto">
          <a:xfrm>
            <a:off x="1862138" y="2795588"/>
            <a:ext cx="5459412" cy="377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3779" name="对象 264200">
            <a:extLst>
              <a:ext uri="{FF2B5EF4-FFF2-40B4-BE49-F238E27FC236}">
                <a16:creationId xmlns:a16="http://schemas.microsoft.com/office/drawing/2014/main" id="{C8B2205F-A865-4B3B-8349-D1264A7CB24C}"/>
              </a:ext>
            </a:extLst>
          </p:cNvPr>
          <p:cNvGraphicFramePr>
            <a:graphicFrameLocks noChangeAspect="1"/>
          </p:cNvGraphicFramePr>
          <p:nvPr/>
        </p:nvGraphicFramePr>
        <p:xfrm>
          <a:off x="4089400" y="2705100"/>
          <a:ext cx="914400" cy="198438"/>
        </p:xfrm>
        <a:graphic>
          <a:graphicData uri="http://schemas.openxmlformats.org/presentationml/2006/ole">
            <mc:AlternateContent xmlns:mc="http://schemas.openxmlformats.org/markup-compatibility/2006">
              <mc:Choice xmlns:v="urn:schemas-microsoft-com:vml" Requires="v">
                <p:oleObj r:id="rId3" imgW="127776" imgH="198763" progId="Equation.DSMT4">
                  <p:embed/>
                </p:oleObj>
              </mc:Choice>
              <mc:Fallback>
                <p:oleObj r:id="rId3" imgW="127776" imgH="198763" progId="Equation.DSMT4">
                  <p:embed/>
                  <p:pic>
                    <p:nvPicPr>
                      <p:cNvPr id="0" name="对象 2642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9400" y="2705100"/>
                        <a:ext cx="9144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3780" name="对象 264201">
            <a:extLst>
              <a:ext uri="{FF2B5EF4-FFF2-40B4-BE49-F238E27FC236}">
                <a16:creationId xmlns:a16="http://schemas.microsoft.com/office/drawing/2014/main" id="{3D08962C-C2D1-420B-B4C1-56D0493F56B7}"/>
              </a:ext>
            </a:extLst>
          </p:cNvPr>
          <p:cNvGraphicFramePr>
            <a:graphicFrameLocks noChangeAspect="1"/>
          </p:cNvGraphicFramePr>
          <p:nvPr/>
        </p:nvGraphicFramePr>
        <p:xfrm>
          <a:off x="1403350" y="1592263"/>
          <a:ext cx="6765925" cy="1014412"/>
        </p:xfrm>
        <a:graphic>
          <a:graphicData uri="http://schemas.openxmlformats.org/presentationml/2006/ole">
            <mc:AlternateContent xmlns:mc="http://schemas.openxmlformats.org/markup-compatibility/2006">
              <mc:Choice xmlns:v="urn:schemas-microsoft-com:vml" Requires="v">
                <p:oleObj r:id="rId5" imgW="3465596" imgH="634725" progId="Equation.DSMT4">
                  <p:embed/>
                </p:oleObj>
              </mc:Choice>
              <mc:Fallback>
                <p:oleObj r:id="rId5" imgW="3465596" imgH="634725" progId="Equation.DSMT4">
                  <p:embed/>
                  <p:pic>
                    <p:nvPicPr>
                      <p:cNvPr id="0" name="对象 2642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1592263"/>
                        <a:ext cx="676592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03781" name="灯片编号占位符 1">
            <a:extLst>
              <a:ext uri="{FF2B5EF4-FFF2-40B4-BE49-F238E27FC236}">
                <a16:creationId xmlns:a16="http://schemas.microsoft.com/office/drawing/2014/main" id="{641CFC9B-5652-47BA-82DC-F09217062501}"/>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CB75699E-36D3-4DA9-B2EB-AE5804089AA1}" type="slidenum">
              <a:rPr lang="zh-CN" altLang="en-US" sz="1400"/>
              <a:pPr algn="r" eaLnBrk="1" hangingPunct="1">
                <a:lnSpc>
                  <a:spcPct val="100000"/>
                </a:lnSpc>
                <a:spcBef>
                  <a:spcPct val="0"/>
                </a:spcBef>
                <a:buClrTx/>
                <a:buFont typeface="Arial" panose="020B0604020202020204" pitchFamily="34" charset="0"/>
                <a:buNone/>
              </a:pPr>
              <a:t>148</a:t>
            </a:fld>
            <a:endParaRPr lang="zh-CN" altLang="en-US" sz="1400"/>
          </a:p>
        </p:txBody>
      </p:sp>
      <p:sp>
        <p:nvSpPr>
          <p:cNvPr id="203782" name="矩形 362503">
            <a:extLst>
              <a:ext uri="{FF2B5EF4-FFF2-40B4-BE49-F238E27FC236}">
                <a16:creationId xmlns:a16="http://schemas.microsoft.com/office/drawing/2014/main" id="{364E1CEA-861B-4207-A105-944A804FF3C6}"/>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en-US" altLang="zh-CN" sz="3200" b="1">
                <a:solidFill>
                  <a:schemeClr val="tx2"/>
                </a:solidFill>
                <a:sym typeface="+mn-ea"/>
              </a:rPr>
              <a:t>5.12  </a:t>
            </a:r>
            <a:r>
              <a:rPr lang="zh-CN" altLang="en-US" sz="3200" b="1">
                <a:solidFill>
                  <a:schemeClr val="tx2"/>
                </a:solidFill>
                <a:sym typeface="+mn-ea"/>
              </a:rPr>
              <a:t>总结</a:t>
            </a:r>
            <a:endParaRPr lang="zh-CN" altLang="en-US" sz="3200" b="1">
              <a:solidFill>
                <a:schemeClr val="tx2"/>
              </a:solidFill>
            </a:endParaRPr>
          </a:p>
        </p:txBody>
      </p:sp>
      <p:sp>
        <p:nvSpPr>
          <p:cNvPr id="203783" name="矩形 1">
            <a:extLst>
              <a:ext uri="{FF2B5EF4-FFF2-40B4-BE49-F238E27FC236}">
                <a16:creationId xmlns:a16="http://schemas.microsoft.com/office/drawing/2014/main" id="{634D68AD-9BC8-4CE4-991E-3CB164EC6058}"/>
              </a:ext>
            </a:extLst>
          </p:cNvPr>
          <p:cNvSpPr>
            <a:spLocks noChangeArrowheads="1"/>
          </p:cNvSpPr>
          <p:nvPr/>
        </p:nvSpPr>
        <p:spPr bwMode="auto">
          <a:xfrm>
            <a:off x="1258888" y="1090613"/>
            <a:ext cx="34401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Tx/>
              <a:buFontTx/>
              <a:buNone/>
            </a:pPr>
            <a:r>
              <a:rPr lang="zh-CN" altLang="en-US" sz="1800" b="1"/>
              <a:t>稳态误差与系统参数之间的联系</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130050">
            <a:extLst>
              <a:ext uri="{FF2B5EF4-FFF2-40B4-BE49-F238E27FC236}">
                <a16:creationId xmlns:a16="http://schemas.microsoft.com/office/drawing/2014/main" id="{A8324260-4C45-4DF8-9D8C-827B1F707B40}"/>
              </a:ext>
            </a:extLst>
          </p:cNvPr>
          <p:cNvSpPr>
            <a:spLocks noChangeArrowheads="1"/>
          </p:cNvSpPr>
          <p:nvPr/>
        </p:nvSpPr>
        <p:spPr bwMode="auto">
          <a:xfrm>
            <a:off x="557213" y="879475"/>
            <a:ext cx="264318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zh-CN" altLang="en-US" b="1"/>
              <a:t>矩形函数：</a:t>
            </a:r>
          </a:p>
        </p:txBody>
      </p:sp>
      <p:graphicFrame>
        <p:nvGraphicFramePr>
          <p:cNvPr id="18435" name="对象 130051">
            <a:extLst>
              <a:ext uri="{FF2B5EF4-FFF2-40B4-BE49-F238E27FC236}">
                <a16:creationId xmlns:a16="http://schemas.microsoft.com/office/drawing/2014/main" id="{7398505D-D4B9-4A84-BF63-DE314353BA75}"/>
              </a:ext>
            </a:extLst>
          </p:cNvPr>
          <p:cNvGraphicFramePr>
            <a:graphicFrameLocks/>
          </p:cNvGraphicFramePr>
          <p:nvPr>
            <p:extLst>
              <p:ext uri="{D42A27DB-BD31-4B8C-83A1-F6EECF244321}">
                <p14:modId xmlns:p14="http://schemas.microsoft.com/office/powerpoint/2010/main" val="2568089800"/>
              </p:ext>
            </p:extLst>
          </p:nvPr>
        </p:nvGraphicFramePr>
        <p:xfrm>
          <a:off x="871538" y="3187700"/>
          <a:ext cx="7207250" cy="3660775"/>
        </p:xfrm>
        <a:graphic>
          <a:graphicData uri="http://schemas.openxmlformats.org/presentationml/2006/ole">
            <mc:AlternateContent xmlns:mc="http://schemas.openxmlformats.org/markup-compatibility/2006">
              <mc:Choice xmlns:v="urn:schemas-microsoft-com:vml" Requires="v">
                <p:oleObj name="Equation" r:id="rId2" imgW="3263760" imgH="1485720" progId="Equation.DSMT4">
                  <p:embed/>
                </p:oleObj>
              </mc:Choice>
              <mc:Fallback>
                <p:oleObj name="Equation" r:id="rId2" imgW="3263760" imgH="1485720" progId="Equation.DSMT4">
                  <p:embed/>
                  <p:pic>
                    <p:nvPicPr>
                      <p:cNvPr id="0" name="对象 130051"/>
                      <p:cNvPicPr>
                        <a:picLocks noChangeArrowheads="1"/>
                      </p:cNvPicPr>
                      <p:nvPr/>
                    </p:nvPicPr>
                    <p:blipFill>
                      <a:blip r:embed="rId3"/>
                      <a:srcRect/>
                      <a:stretch>
                        <a:fillRect/>
                      </a:stretch>
                    </p:blipFill>
                    <p:spPr bwMode="auto">
                      <a:xfrm>
                        <a:off x="871538" y="3187700"/>
                        <a:ext cx="7207250" cy="36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6" name="矩形 130053">
            <a:extLst>
              <a:ext uri="{FF2B5EF4-FFF2-40B4-BE49-F238E27FC236}">
                <a16:creationId xmlns:a16="http://schemas.microsoft.com/office/drawing/2014/main" id="{BEBB53D7-A183-48BD-8C47-A857E6BA818C}"/>
              </a:ext>
            </a:extLst>
          </p:cNvPr>
          <p:cNvSpPr>
            <a:spLocks noChangeArrowheads="1"/>
          </p:cNvSpPr>
          <p:nvPr/>
        </p:nvSpPr>
        <p:spPr bwMode="auto">
          <a:xfrm>
            <a:off x="503238" y="2674938"/>
            <a:ext cx="4246562"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zh-CN" altLang="en-US" b="1" dirty="0">
                <a:solidFill>
                  <a:srgbClr val="FF0000"/>
                </a:solidFill>
              </a:rPr>
              <a:t>单位脉冲</a:t>
            </a:r>
            <a:r>
              <a:rPr lang="en-US" altLang="zh-CN" b="1" dirty="0">
                <a:solidFill>
                  <a:srgbClr val="FF0000"/>
                </a:solidFill>
                <a:latin typeface="Times New Roman" panose="02020603050405020304" pitchFamily="18" charset="0"/>
              </a:rPr>
              <a:t>unit impulse</a:t>
            </a:r>
            <a:endParaRPr lang="en-US" altLang="zh-CN" dirty="0">
              <a:solidFill>
                <a:srgbClr val="FF0000"/>
              </a:solidFill>
            </a:endParaRPr>
          </a:p>
        </p:txBody>
      </p:sp>
      <p:graphicFrame>
        <p:nvGraphicFramePr>
          <p:cNvPr id="18437" name="对象 130054">
            <a:extLst>
              <a:ext uri="{FF2B5EF4-FFF2-40B4-BE49-F238E27FC236}">
                <a16:creationId xmlns:a16="http://schemas.microsoft.com/office/drawing/2014/main" id="{9A685920-C573-4500-B91C-7B29DDAC2BB5}"/>
              </a:ext>
            </a:extLst>
          </p:cNvPr>
          <p:cNvGraphicFramePr>
            <a:graphicFrameLocks/>
          </p:cNvGraphicFramePr>
          <p:nvPr>
            <p:extLst>
              <p:ext uri="{D42A27DB-BD31-4B8C-83A1-F6EECF244321}">
                <p14:modId xmlns:p14="http://schemas.microsoft.com/office/powerpoint/2010/main" val="3186571143"/>
              </p:ext>
            </p:extLst>
          </p:nvPr>
        </p:nvGraphicFramePr>
        <p:xfrm>
          <a:off x="2303463" y="1355725"/>
          <a:ext cx="4032250" cy="1223963"/>
        </p:xfrm>
        <a:graphic>
          <a:graphicData uri="http://schemas.openxmlformats.org/presentationml/2006/ole">
            <mc:AlternateContent xmlns:mc="http://schemas.openxmlformats.org/markup-compatibility/2006">
              <mc:Choice xmlns:v="urn:schemas-microsoft-com:vml" Requires="v">
                <p:oleObj r:id="rId4" imgW="2094591" imgH="660113" progId="Equation.DSMT4">
                  <p:embed/>
                </p:oleObj>
              </mc:Choice>
              <mc:Fallback>
                <p:oleObj r:id="rId4" imgW="2094591" imgH="660113" progId="Equation.DSMT4">
                  <p:embed/>
                  <p:pic>
                    <p:nvPicPr>
                      <p:cNvPr id="0" name="对象 13005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3463" y="1355725"/>
                        <a:ext cx="403225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灯片编号占位符 1">
            <a:extLst>
              <a:ext uri="{FF2B5EF4-FFF2-40B4-BE49-F238E27FC236}">
                <a16:creationId xmlns:a16="http://schemas.microsoft.com/office/drawing/2014/main" id="{BF3C8BB9-9DBC-496D-91C5-CE995F3A6558}"/>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20E8599B-7E8C-4567-B513-02F05E6F459D}" type="slidenum">
              <a:rPr lang="zh-CN" altLang="en-US" sz="1400"/>
              <a:pPr algn="r" eaLnBrk="1" hangingPunct="1">
                <a:lnSpc>
                  <a:spcPct val="100000"/>
                </a:lnSpc>
                <a:spcBef>
                  <a:spcPct val="0"/>
                </a:spcBef>
                <a:buClrTx/>
                <a:buFont typeface="Arial" panose="020B0604020202020204" pitchFamily="34" charset="0"/>
                <a:buNone/>
              </a:pPr>
              <a:t>15</a:t>
            </a:fld>
            <a:endParaRPr lang="zh-CN" altLang="en-US" sz="1400"/>
          </a:p>
        </p:txBody>
      </p:sp>
      <p:sp>
        <p:nvSpPr>
          <p:cNvPr id="18439" name="矩形 272387">
            <a:extLst>
              <a:ext uri="{FF2B5EF4-FFF2-40B4-BE49-F238E27FC236}">
                <a16:creationId xmlns:a16="http://schemas.microsoft.com/office/drawing/2014/main" id="{A4C43E17-067A-476C-AD91-078D6E3FF6F2}"/>
              </a:ext>
            </a:extLst>
          </p:cNvPr>
          <p:cNvSpPr>
            <a:spLocks noChangeArrowheads="1"/>
          </p:cNvSpPr>
          <p:nvPr/>
        </p:nvSpPr>
        <p:spPr bwMode="auto">
          <a:xfrm>
            <a:off x="2311400" y="120650"/>
            <a:ext cx="5040313"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5.2 </a:t>
            </a:r>
            <a:r>
              <a:rPr lang="zh-CN" altLang="zh-CN" sz="3200" b="1">
                <a:solidFill>
                  <a:schemeClr val="tx2"/>
                </a:solidFill>
              </a:rPr>
              <a:t>测试输入信号</a:t>
            </a:r>
            <a:endParaRPr lang="en-US" altLang="zh-CN" sz="3200" b="1">
              <a:solidFill>
                <a:schemeClr val="tx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131074">
            <a:extLst>
              <a:ext uri="{FF2B5EF4-FFF2-40B4-BE49-F238E27FC236}">
                <a16:creationId xmlns:a16="http://schemas.microsoft.com/office/drawing/2014/main" id="{695C9BB5-FF23-44DB-BECA-1CB05F9548D2}"/>
              </a:ext>
            </a:extLst>
          </p:cNvPr>
          <p:cNvSpPr>
            <a:spLocks noChangeArrowheads="1"/>
          </p:cNvSpPr>
          <p:nvPr/>
        </p:nvSpPr>
        <p:spPr bwMode="auto">
          <a:xfrm>
            <a:off x="468313" y="1873250"/>
            <a:ext cx="79311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zh-CN" altLang="en-US" b="1">
                <a:latin typeface="宋体" panose="02010600030101010101" pitchFamily="2" charset="-122"/>
              </a:rPr>
              <a:t>图示系统，在任意输入</a:t>
            </a:r>
            <a:r>
              <a:rPr lang="en-US" altLang="zh-CN" b="1" i="1">
                <a:latin typeface="Times New Roman" panose="02020603050405020304" pitchFamily="18" charset="0"/>
              </a:rPr>
              <a:t>r(t)</a:t>
            </a:r>
            <a:r>
              <a:rPr lang="zh-CN" altLang="en-US" b="1">
                <a:latin typeface="宋体" panose="02010600030101010101" pitchFamily="2" charset="-122"/>
              </a:rPr>
              <a:t>作用下，输出为：</a:t>
            </a:r>
          </a:p>
        </p:txBody>
      </p:sp>
      <p:graphicFrame>
        <p:nvGraphicFramePr>
          <p:cNvPr id="19459" name="对象 131075">
            <a:extLst>
              <a:ext uri="{FF2B5EF4-FFF2-40B4-BE49-F238E27FC236}">
                <a16:creationId xmlns:a16="http://schemas.microsoft.com/office/drawing/2014/main" id="{8BD0111B-8210-49E8-90B4-91500BEB75E5}"/>
              </a:ext>
            </a:extLst>
          </p:cNvPr>
          <p:cNvGraphicFramePr>
            <a:graphicFrameLocks/>
          </p:cNvGraphicFramePr>
          <p:nvPr>
            <p:extLst>
              <p:ext uri="{D42A27DB-BD31-4B8C-83A1-F6EECF244321}">
                <p14:modId xmlns:p14="http://schemas.microsoft.com/office/powerpoint/2010/main" val="1912173761"/>
              </p:ext>
            </p:extLst>
          </p:nvPr>
        </p:nvGraphicFramePr>
        <p:xfrm>
          <a:off x="755650" y="2520950"/>
          <a:ext cx="7488238" cy="1295400"/>
        </p:xfrm>
        <a:graphic>
          <a:graphicData uri="http://schemas.openxmlformats.org/presentationml/2006/ole">
            <mc:AlternateContent xmlns:mc="http://schemas.openxmlformats.org/markup-compatibility/2006">
              <mc:Choice xmlns:v="urn:schemas-microsoft-com:vml" Requires="v">
                <p:oleObj r:id="rId2" imgW="3461723" imgH="549690" progId="Equation.DSMT4">
                  <p:embed/>
                </p:oleObj>
              </mc:Choice>
              <mc:Fallback>
                <p:oleObj r:id="rId2" imgW="3461723" imgH="549690" progId="Equation.DSMT4">
                  <p:embed/>
                  <p:pic>
                    <p:nvPicPr>
                      <p:cNvPr id="0" name="对象 13107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520950"/>
                        <a:ext cx="74882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0" name="矩形 131076">
            <a:extLst>
              <a:ext uri="{FF2B5EF4-FFF2-40B4-BE49-F238E27FC236}">
                <a16:creationId xmlns:a16="http://schemas.microsoft.com/office/drawing/2014/main" id="{BBF70BAC-3110-4B94-8361-8D993D315512}"/>
              </a:ext>
            </a:extLst>
          </p:cNvPr>
          <p:cNvSpPr>
            <a:spLocks noChangeArrowheads="1"/>
          </p:cNvSpPr>
          <p:nvPr/>
        </p:nvSpPr>
        <p:spPr bwMode="auto">
          <a:xfrm>
            <a:off x="500063" y="3817938"/>
            <a:ext cx="78882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如果系统输入为单位脉冲信号，系统输出为：</a:t>
            </a:r>
          </a:p>
        </p:txBody>
      </p:sp>
      <p:graphicFrame>
        <p:nvGraphicFramePr>
          <p:cNvPr id="19461" name="对象 131078">
            <a:extLst>
              <a:ext uri="{FF2B5EF4-FFF2-40B4-BE49-F238E27FC236}">
                <a16:creationId xmlns:a16="http://schemas.microsoft.com/office/drawing/2014/main" id="{89248609-C5EB-4BCE-9978-B9D0BB58039D}"/>
              </a:ext>
            </a:extLst>
          </p:cNvPr>
          <p:cNvGraphicFramePr>
            <a:graphicFrameLocks/>
          </p:cNvGraphicFramePr>
          <p:nvPr>
            <p:extLst>
              <p:ext uri="{D42A27DB-BD31-4B8C-83A1-F6EECF244321}">
                <p14:modId xmlns:p14="http://schemas.microsoft.com/office/powerpoint/2010/main" val="3214698872"/>
              </p:ext>
            </p:extLst>
          </p:nvPr>
        </p:nvGraphicFramePr>
        <p:xfrm>
          <a:off x="1835150" y="4537075"/>
          <a:ext cx="5257800" cy="711200"/>
        </p:xfrm>
        <a:graphic>
          <a:graphicData uri="http://schemas.openxmlformats.org/presentationml/2006/ole">
            <mc:AlternateContent xmlns:mc="http://schemas.openxmlformats.org/markup-compatibility/2006">
              <mc:Choice xmlns:v="urn:schemas-microsoft-com:vml" Requires="v">
                <p:oleObj r:id="rId4" imgW="2013737" imgH="261374" progId="Equation.DSMT4">
                  <p:embed/>
                </p:oleObj>
              </mc:Choice>
              <mc:Fallback>
                <p:oleObj r:id="rId4" imgW="2013737" imgH="261374" progId="Equation.DSMT4">
                  <p:embed/>
                  <p:pic>
                    <p:nvPicPr>
                      <p:cNvPr id="0" name="对象 13107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4537075"/>
                        <a:ext cx="52578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9462" name="图片 131081" descr="图片27">
            <a:extLst>
              <a:ext uri="{FF2B5EF4-FFF2-40B4-BE49-F238E27FC236}">
                <a16:creationId xmlns:a16="http://schemas.microsoft.com/office/drawing/2014/main" id="{442521FD-BDAD-4CB0-B332-1E644EFB6F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31659"/>
          <a:stretch>
            <a:fillRect/>
          </a:stretch>
        </p:blipFill>
        <p:spPr bwMode="auto">
          <a:xfrm>
            <a:off x="276225" y="903288"/>
            <a:ext cx="863758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矩形 131082">
            <a:extLst>
              <a:ext uri="{FF2B5EF4-FFF2-40B4-BE49-F238E27FC236}">
                <a16:creationId xmlns:a16="http://schemas.microsoft.com/office/drawing/2014/main" id="{9BD84B36-2C66-45FC-96E4-319BE0D9C478}"/>
              </a:ext>
            </a:extLst>
          </p:cNvPr>
          <p:cNvSpPr>
            <a:spLocks noChangeArrowheads="1"/>
          </p:cNvSpPr>
          <p:nvPr/>
        </p:nvSpPr>
        <p:spPr bwMode="auto">
          <a:xfrm>
            <a:off x="503238" y="5326063"/>
            <a:ext cx="7570787"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1" dirty="0">
                <a:latin typeface="宋体" panose="02010600030101010101" pitchFamily="2" charset="-122"/>
              </a:rPr>
              <a:t>系统的</a:t>
            </a:r>
            <a:r>
              <a:rPr lang="zh-CN" altLang="en-US" b="1" dirty="0"/>
              <a:t>单位脉冲响应即为</a:t>
            </a:r>
            <a:r>
              <a:rPr lang="en-US" altLang="zh-CN" b="1" i="1" dirty="0">
                <a:latin typeface="Times New Roman" panose="02020603050405020304" pitchFamily="18" charset="0"/>
              </a:rPr>
              <a:t>g(t)</a:t>
            </a:r>
            <a:r>
              <a:rPr lang="zh-CN" altLang="en-US" b="1" dirty="0"/>
              <a:t>，</a:t>
            </a:r>
            <a:r>
              <a:rPr lang="zh-CN" altLang="en-US" b="1" dirty="0">
                <a:latin typeface="宋体" panose="02010600030101010101" pitchFamily="2" charset="-122"/>
              </a:rPr>
              <a:t>系统</a:t>
            </a:r>
            <a:r>
              <a:rPr lang="zh-CN" altLang="en-US" b="1" dirty="0"/>
              <a:t>单位脉冲响应的拉氏变换即为系统的传递函数</a:t>
            </a:r>
          </a:p>
        </p:txBody>
      </p:sp>
      <p:sp>
        <p:nvSpPr>
          <p:cNvPr id="19464" name="灯片编号占位符 1">
            <a:extLst>
              <a:ext uri="{FF2B5EF4-FFF2-40B4-BE49-F238E27FC236}">
                <a16:creationId xmlns:a16="http://schemas.microsoft.com/office/drawing/2014/main" id="{1EB17B6E-2BE9-4258-9C7F-CBC0E2C92A50}"/>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93FDA411-9E34-4D14-ABB6-24121373754B}" type="slidenum">
              <a:rPr lang="zh-CN" altLang="en-US" sz="1400"/>
              <a:pPr algn="r" eaLnBrk="1" hangingPunct="1">
                <a:lnSpc>
                  <a:spcPct val="100000"/>
                </a:lnSpc>
                <a:spcBef>
                  <a:spcPct val="0"/>
                </a:spcBef>
                <a:buClrTx/>
                <a:buFont typeface="Arial" panose="020B0604020202020204" pitchFamily="34" charset="0"/>
                <a:buNone/>
              </a:pPr>
              <a:t>16</a:t>
            </a:fld>
            <a:endParaRPr lang="zh-CN" altLang="en-US" sz="1400"/>
          </a:p>
        </p:txBody>
      </p:sp>
      <p:sp>
        <p:nvSpPr>
          <p:cNvPr id="19465" name="矩形 272387">
            <a:extLst>
              <a:ext uri="{FF2B5EF4-FFF2-40B4-BE49-F238E27FC236}">
                <a16:creationId xmlns:a16="http://schemas.microsoft.com/office/drawing/2014/main" id="{52B740AE-B571-405E-8C6D-96B056ACB6E8}"/>
              </a:ext>
            </a:extLst>
          </p:cNvPr>
          <p:cNvSpPr>
            <a:spLocks noChangeArrowheads="1"/>
          </p:cNvSpPr>
          <p:nvPr/>
        </p:nvSpPr>
        <p:spPr bwMode="auto">
          <a:xfrm>
            <a:off x="1979613" y="98425"/>
            <a:ext cx="4968875"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5.2 </a:t>
            </a:r>
            <a:r>
              <a:rPr lang="zh-CN" altLang="zh-CN" sz="3200" b="1">
                <a:solidFill>
                  <a:schemeClr val="tx2"/>
                </a:solidFill>
              </a:rPr>
              <a:t>测试输入信号</a:t>
            </a:r>
            <a:endParaRPr lang="en-US" altLang="zh-CN" sz="3200" b="1">
              <a:solidFill>
                <a:schemeClr val="tx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134145">
            <a:extLst>
              <a:ext uri="{FF2B5EF4-FFF2-40B4-BE49-F238E27FC236}">
                <a16:creationId xmlns:a16="http://schemas.microsoft.com/office/drawing/2014/main" id="{4CBABD45-BDC8-480B-A75B-479957C206F1}"/>
              </a:ext>
            </a:extLst>
          </p:cNvPr>
          <p:cNvSpPr>
            <a:spLocks noGrp="1" noChangeArrowheads="1"/>
          </p:cNvSpPr>
          <p:nvPr/>
        </p:nvSpPr>
        <p:spPr bwMode="auto">
          <a:xfrm>
            <a:off x="1979613" y="188913"/>
            <a:ext cx="51133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sp>
        <p:nvSpPr>
          <p:cNvPr id="20483" name="矩形 134146">
            <a:extLst>
              <a:ext uri="{FF2B5EF4-FFF2-40B4-BE49-F238E27FC236}">
                <a16:creationId xmlns:a16="http://schemas.microsoft.com/office/drawing/2014/main" id="{2316C85C-9E2A-41CE-AEEE-304BE8439D30}"/>
              </a:ext>
            </a:extLst>
          </p:cNvPr>
          <p:cNvSpPr>
            <a:spLocks noGrp="1" noChangeArrowheads="1"/>
          </p:cNvSpPr>
          <p:nvPr/>
        </p:nvSpPr>
        <p:spPr bwMode="auto">
          <a:xfrm>
            <a:off x="323850" y="4795838"/>
            <a:ext cx="8640763"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500" b="1" dirty="0"/>
              <a:t>单位负反馈系统</a:t>
            </a:r>
            <a:endParaRPr lang="en-US" altLang="zh-CN" sz="2500" b="1" dirty="0"/>
          </a:p>
          <a:p>
            <a:pPr eaLnBrk="1" hangingPunct="1">
              <a:lnSpc>
                <a:spcPct val="150000"/>
              </a:lnSpc>
            </a:pPr>
            <a:r>
              <a:rPr lang="zh-CN" altLang="en-US" sz="2500" b="1" dirty="0"/>
              <a:t>二阶系统的动态特性主要受阻尼比    、无阻尼自然振荡频率      两个参数的影响</a:t>
            </a:r>
          </a:p>
        </p:txBody>
      </p:sp>
      <p:pic>
        <p:nvPicPr>
          <p:cNvPr id="20484" name="图片 134147" descr="二阶系统">
            <a:extLst>
              <a:ext uri="{FF2B5EF4-FFF2-40B4-BE49-F238E27FC236}">
                <a16:creationId xmlns:a16="http://schemas.microsoft.com/office/drawing/2014/main" id="{FAA65040-C3F9-4195-A957-AF1071D63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410" b="15408"/>
          <a:stretch>
            <a:fillRect/>
          </a:stretch>
        </p:blipFill>
        <p:spPr bwMode="auto">
          <a:xfrm>
            <a:off x="2630488" y="1408113"/>
            <a:ext cx="5365750" cy="240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矩形 134149">
            <a:extLst>
              <a:ext uri="{FF2B5EF4-FFF2-40B4-BE49-F238E27FC236}">
                <a16:creationId xmlns:a16="http://schemas.microsoft.com/office/drawing/2014/main" id="{FCC8386B-B350-4CF0-A5F9-331401C97C07}"/>
              </a:ext>
            </a:extLst>
          </p:cNvPr>
          <p:cNvSpPr>
            <a:spLocks noGrp="1" noChangeArrowheads="1"/>
          </p:cNvSpPr>
          <p:nvPr/>
        </p:nvSpPr>
        <p:spPr bwMode="auto">
          <a:xfrm>
            <a:off x="363538" y="3398838"/>
            <a:ext cx="45354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r>
              <a:rPr lang="zh-CN" altLang="en-US" sz="2600" b="1"/>
              <a:t>闭环系统传递函数：</a:t>
            </a:r>
            <a:endParaRPr lang="zh-CN" altLang="en-US" sz="2600"/>
          </a:p>
        </p:txBody>
      </p:sp>
      <p:graphicFrame>
        <p:nvGraphicFramePr>
          <p:cNvPr id="20486" name="对象 134150">
            <a:extLst>
              <a:ext uri="{FF2B5EF4-FFF2-40B4-BE49-F238E27FC236}">
                <a16:creationId xmlns:a16="http://schemas.microsoft.com/office/drawing/2014/main" id="{AE1E46B9-AA62-4CBA-976C-4A157B288CBC}"/>
              </a:ext>
            </a:extLst>
          </p:cNvPr>
          <p:cNvGraphicFramePr>
            <a:graphicFrameLocks/>
          </p:cNvGraphicFramePr>
          <p:nvPr>
            <p:extLst>
              <p:ext uri="{D42A27DB-BD31-4B8C-83A1-F6EECF244321}">
                <p14:modId xmlns:p14="http://schemas.microsoft.com/office/powerpoint/2010/main" val="1088271005"/>
              </p:ext>
            </p:extLst>
          </p:nvPr>
        </p:nvGraphicFramePr>
        <p:xfrm>
          <a:off x="1403350" y="3933825"/>
          <a:ext cx="5256213" cy="935038"/>
        </p:xfrm>
        <a:graphic>
          <a:graphicData uri="http://schemas.openxmlformats.org/presentationml/2006/ole">
            <mc:AlternateContent xmlns:mc="http://schemas.openxmlformats.org/markup-compatibility/2006">
              <mc:Choice xmlns:v="urn:schemas-microsoft-com:vml" Requires="v">
                <p:oleObj r:id="rId3" imgW="2653148" imgH="482391" progId="Equation.DSMT4">
                  <p:embed/>
                </p:oleObj>
              </mc:Choice>
              <mc:Fallback>
                <p:oleObj r:id="rId3" imgW="2653148" imgH="482391" progId="Equation.DSMT4">
                  <p:embed/>
                  <p:pic>
                    <p:nvPicPr>
                      <p:cNvPr id="0" name="对象 13415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3933825"/>
                        <a:ext cx="5256213"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7" name="矩形 134151">
            <a:extLst>
              <a:ext uri="{FF2B5EF4-FFF2-40B4-BE49-F238E27FC236}">
                <a16:creationId xmlns:a16="http://schemas.microsoft.com/office/drawing/2014/main" id="{C414430C-7DF0-4E4C-89A9-ADBFDC6395F4}"/>
              </a:ext>
            </a:extLst>
          </p:cNvPr>
          <p:cNvSpPr>
            <a:spLocks noGrp="1" noChangeArrowheads="1"/>
          </p:cNvSpPr>
          <p:nvPr/>
        </p:nvSpPr>
        <p:spPr bwMode="auto">
          <a:xfrm>
            <a:off x="323850" y="765175"/>
            <a:ext cx="44100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500" b="1"/>
              <a:t>单回路二阶闭环控制系统：</a:t>
            </a:r>
          </a:p>
        </p:txBody>
      </p:sp>
      <p:graphicFrame>
        <p:nvGraphicFramePr>
          <p:cNvPr id="20488" name="对象 134153">
            <a:extLst>
              <a:ext uri="{FF2B5EF4-FFF2-40B4-BE49-F238E27FC236}">
                <a16:creationId xmlns:a16="http://schemas.microsoft.com/office/drawing/2014/main" id="{DBECE6A9-8844-44B2-93D7-9A54A702DE5D}"/>
              </a:ext>
            </a:extLst>
          </p:cNvPr>
          <p:cNvGraphicFramePr>
            <a:graphicFrameLocks/>
          </p:cNvGraphicFramePr>
          <p:nvPr>
            <p:extLst>
              <p:ext uri="{D42A27DB-BD31-4B8C-83A1-F6EECF244321}">
                <p14:modId xmlns:p14="http://schemas.microsoft.com/office/powerpoint/2010/main" val="1172009900"/>
              </p:ext>
            </p:extLst>
          </p:nvPr>
        </p:nvGraphicFramePr>
        <p:xfrm>
          <a:off x="5568950" y="5581650"/>
          <a:ext cx="360363" cy="468313"/>
        </p:xfrm>
        <a:graphic>
          <a:graphicData uri="http://schemas.openxmlformats.org/presentationml/2006/ole">
            <mc:AlternateContent xmlns:mc="http://schemas.openxmlformats.org/markup-compatibility/2006">
              <mc:Choice xmlns:v="urn:schemas-microsoft-com:vml" Requires="v">
                <p:oleObj r:id="rId5" imgW="152268" imgH="203024" progId="Equation.DSMT4">
                  <p:embed/>
                </p:oleObj>
              </mc:Choice>
              <mc:Fallback>
                <p:oleObj r:id="rId5" imgW="152268" imgH="203024" progId="Equation.DSMT4">
                  <p:embed/>
                  <p:pic>
                    <p:nvPicPr>
                      <p:cNvPr id="0" name="对象 13415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8950" y="5581650"/>
                        <a:ext cx="360363"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9" name="对象 134154">
            <a:extLst>
              <a:ext uri="{FF2B5EF4-FFF2-40B4-BE49-F238E27FC236}">
                <a16:creationId xmlns:a16="http://schemas.microsoft.com/office/drawing/2014/main" id="{5D8F524D-F8E5-4B41-B7D7-F572C64AEEDD}"/>
              </a:ext>
            </a:extLst>
          </p:cNvPr>
          <p:cNvGraphicFramePr>
            <a:graphicFrameLocks/>
          </p:cNvGraphicFramePr>
          <p:nvPr>
            <p:extLst>
              <p:ext uri="{D42A27DB-BD31-4B8C-83A1-F6EECF244321}">
                <p14:modId xmlns:p14="http://schemas.microsoft.com/office/powerpoint/2010/main" val="3398487780"/>
              </p:ext>
            </p:extLst>
          </p:nvPr>
        </p:nvGraphicFramePr>
        <p:xfrm>
          <a:off x="1116013" y="6075363"/>
          <a:ext cx="431800" cy="549275"/>
        </p:xfrm>
        <a:graphic>
          <a:graphicData uri="http://schemas.openxmlformats.org/presentationml/2006/ole">
            <mc:AlternateContent xmlns:mc="http://schemas.openxmlformats.org/markup-compatibility/2006">
              <mc:Choice xmlns:v="urn:schemas-microsoft-com:vml" Requires="v">
                <p:oleObj r:id="rId7" imgW="190417" imgH="228501" progId="Equation.DSMT4">
                  <p:embed/>
                </p:oleObj>
              </mc:Choice>
              <mc:Fallback>
                <p:oleObj r:id="rId7" imgW="190417" imgH="228501" progId="Equation.DSMT4">
                  <p:embed/>
                  <p:pic>
                    <p:nvPicPr>
                      <p:cNvPr id="0" name="对象 13415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6013" y="6075363"/>
                        <a:ext cx="4318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90" name="灯片编号占位符 1">
            <a:extLst>
              <a:ext uri="{FF2B5EF4-FFF2-40B4-BE49-F238E27FC236}">
                <a16:creationId xmlns:a16="http://schemas.microsoft.com/office/drawing/2014/main" id="{6D829840-CDBC-4907-B165-D49A688EDAC3}"/>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7963AF5E-16F5-4B61-B821-DE9CCDA8C709}" type="slidenum">
              <a:rPr lang="zh-CN" altLang="en-US" sz="1400"/>
              <a:pPr algn="r" eaLnBrk="1" hangingPunct="1">
                <a:lnSpc>
                  <a:spcPct val="100000"/>
                </a:lnSpc>
                <a:spcBef>
                  <a:spcPct val="0"/>
                </a:spcBef>
                <a:buClrTx/>
                <a:buFont typeface="Arial" panose="020B0604020202020204" pitchFamily="34" charset="0"/>
                <a:buNone/>
              </a:pPr>
              <a:t>17</a:t>
            </a:fld>
            <a:endParaRPr lang="zh-CN" alt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对象 275461">
            <a:extLst>
              <a:ext uri="{FF2B5EF4-FFF2-40B4-BE49-F238E27FC236}">
                <a16:creationId xmlns:a16="http://schemas.microsoft.com/office/drawing/2014/main" id="{136DD346-0B5C-4EEC-9074-F2604ED8478A}"/>
              </a:ext>
            </a:extLst>
          </p:cNvPr>
          <p:cNvGraphicFramePr>
            <a:graphicFrameLocks/>
          </p:cNvGraphicFramePr>
          <p:nvPr>
            <p:extLst>
              <p:ext uri="{D42A27DB-BD31-4B8C-83A1-F6EECF244321}">
                <p14:modId xmlns:p14="http://schemas.microsoft.com/office/powerpoint/2010/main" val="3394170025"/>
              </p:ext>
            </p:extLst>
          </p:nvPr>
        </p:nvGraphicFramePr>
        <p:xfrm>
          <a:off x="1963738" y="2292350"/>
          <a:ext cx="5364162" cy="4321175"/>
        </p:xfrm>
        <a:graphic>
          <a:graphicData uri="http://schemas.openxmlformats.org/presentationml/2006/ole">
            <mc:AlternateContent xmlns:mc="http://schemas.openxmlformats.org/markup-compatibility/2006">
              <mc:Choice xmlns:v="urn:schemas-microsoft-com:vml" Requires="v">
                <p:oleObj name="Equation" r:id="rId2" imgW="2463800" imgH="1854200" progId="Equation.DSMT4">
                  <p:embed/>
                </p:oleObj>
              </mc:Choice>
              <mc:Fallback>
                <p:oleObj name="Equation" r:id="rId2" imgW="2463800" imgH="1854200" progId="Equation.DSMT4">
                  <p:embed/>
                  <p:pic>
                    <p:nvPicPr>
                      <p:cNvPr id="0" name="对象 27546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8" y="2292350"/>
                        <a:ext cx="5364162"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7" name="矩形 275462">
            <a:extLst>
              <a:ext uri="{FF2B5EF4-FFF2-40B4-BE49-F238E27FC236}">
                <a16:creationId xmlns:a16="http://schemas.microsoft.com/office/drawing/2014/main" id="{ACD030CE-97E6-4C00-914A-0A891F46ACB1}"/>
              </a:ext>
            </a:extLst>
          </p:cNvPr>
          <p:cNvSpPr>
            <a:spLocks noGrp="1" noChangeArrowheads="1"/>
          </p:cNvSpPr>
          <p:nvPr/>
        </p:nvSpPr>
        <p:spPr bwMode="auto">
          <a:xfrm>
            <a:off x="971550" y="981075"/>
            <a:ext cx="7504113"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en-US" altLang="zh-CN" sz="2500" b="1" dirty="0"/>
              <a:t>              </a:t>
            </a:r>
            <a:r>
              <a:rPr lang="zh-CN" altLang="en-US" sz="2500" b="1" dirty="0"/>
              <a:t>，欠阻尼系统，闭环极点为左半</a:t>
            </a:r>
            <a:r>
              <a:rPr lang="en-US" altLang="zh-CN" sz="2500" b="1" i="1" dirty="0">
                <a:latin typeface="Times New Roman" panose="02020603050405020304" pitchFamily="18" charset="0"/>
              </a:rPr>
              <a:t>S</a:t>
            </a:r>
            <a:r>
              <a:rPr lang="zh-CN" altLang="en-US" sz="2500" b="1" dirty="0"/>
              <a:t>平面的一对共轭复极点，瞬态响应是振荡的</a:t>
            </a:r>
          </a:p>
        </p:txBody>
      </p:sp>
      <p:graphicFrame>
        <p:nvGraphicFramePr>
          <p:cNvPr id="21508" name="对象 275464">
            <a:extLst>
              <a:ext uri="{FF2B5EF4-FFF2-40B4-BE49-F238E27FC236}">
                <a16:creationId xmlns:a16="http://schemas.microsoft.com/office/drawing/2014/main" id="{68F949DF-D568-4629-89D9-BF1942CCA36D}"/>
              </a:ext>
            </a:extLst>
          </p:cNvPr>
          <p:cNvGraphicFramePr>
            <a:graphicFrameLocks/>
          </p:cNvGraphicFramePr>
          <p:nvPr>
            <p:extLst>
              <p:ext uri="{D42A27DB-BD31-4B8C-83A1-F6EECF244321}">
                <p14:modId xmlns:p14="http://schemas.microsoft.com/office/powerpoint/2010/main" val="451052439"/>
              </p:ext>
            </p:extLst>
          </p:nvPr>
        </p:nvGraphicFramePr>
        <p:xfrm>
          <a:off x="1354138" y="1195388"/>
          <a:ext cx="1216025" cy="379412"/>
        </p:xfrm>
        <a:graphic>
          <a:graphicData uri="http://schemas.openxmlformats.org/presentationml/2006/ole">
            <mc:AlternateContent xmlns:mc="http://schemas.openxmlformats.org/markup-compatibility/2006">
              <mc:Choice xmlns:v="urn:schemas-microsoft-com:vml" Requires="v">
                <p:oleObj r:id="rId4" imgW="571004" imgH="203024" progId="Equation.DSMT4">
                  <p:embed/>
                </p:oleObj>
              </mc:Choice>
              <mc:Fallback>
                <p:oleObj r:id="rId4" imgW="571004" imgH="203024" progId="Equation.DSMT4">
                  <p:embed/>
                  <p:pic>
                    <p:nvPicPr>
                      <p:cNvPr id="0" name="对象 27546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4138" y="1195388"/>
                        <a:ext cx="1216025"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9" name="灯片编号占位符 1">
            <a:extLst>
              <a:ext uri="{FF2B5EF4-FFF2-40B4-BE49-F238E27FC236}">
                <a16:creationId xmlns:a16="http://schemas.microsoft.com/office/drawing/2014/main" id="{C7964EC0-1DA5-4E61-8C6D-A5718EA6596D}"/>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BD067327-42D0-431C-B2EE-28947336EB0F}" type="slidenum">
              <a:rPr lang="zh-CN" altLang="en-US" sz="1400"/>
              <a:pPr algn="r" eaLnBrk="1" hangingPunct="1">
                <a:lnSpc>
                  <a:spcPct val="100000"/>
                </a:lnSpc>
                <a:spcBef>
                  <a:spcPct val="0"/>
                </a:spcBef>
                <a:buClrTx/>
                <a:buFont typeface="Arial" panose="020B0604020202020204" pitchFamily="34" charset="0"/>
                <a:buNone/>
              </a:pPr>
              <a:t>18</a:t>
            </a:fld>
            <a:endParaRPr lang="zh-CN" altLang="en-US" sz="1400"/>
          </a:p>
        </p:txBody>
      </p:sp>
      <p:sp>
        <p:nvSpPr>
          <p:cNvPr id="21510" name="矩形 134145">
            <a:extLst>
              <a:ext uri="{FF2B5EF4-FFF2-40B4-BE49-F238E27FC236}">
                <a16:creationId xmlns:a16="http://schemas.microsoft.com/office/drawing/2014/main" id="{7BF5F203-D721-4B7F-8925-5CB96846DDC8}"/>
              </a:ext>
            </a:extLst>
          </p:cNvPr>
          <p:cNvSpPr>
            <a:spLocks noGrp="1" noChangeArrowheads="1"/>
          </p:cNvSpPr>
          <p:nvPr/>
        </p:nvSpPr>
        <p:spPr bwMode="auto">
          <a:xfrm>
            <a:off x="1963738" y="260350"/>
            <a:ext cx="51117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内容占位符 135172">
            <a:extLst>
              <a:ext uri="{FF2B5EF4-FFF2-40B4-BE49-F238E27FC236}">
                <a16:creationId xmlns:a16="http://schemas.microsoft.com/office/drawing/2014/main" id="{729B544F-D44C-473B-94A0-EB5F9CC45096}"/>
              </a:ext>
            </a:extLst>
          </p:cNvPr>
          <p:cNvGraphicFramePr>
            <a:graphicFrameLocks noGrp="1"/>
          </p:cNvGraphicFramePr>
          <p:nvPr>
            <p:ph idx="1"/>
            <p:extLst>
              <p:ext uri="{D42A27DB-BD31-4B8C-83A1-F6EECF244321}">
                <p14:modId xmlns:p14="http://schemas.microsoft.com/office/powerpoint/2010/main" val="879230878"/>
              </p:ext>
            </p:extLst>
          </p:nvPr>
        </p:nvGraphicFramePr>
        <p:xfrm>
          <a:off x="1259632" y="765175"/>
          <a:ext cx="6896100" cy="4533900"/>
        </p:xfrm>
        <a:graphic>
          <a:graphicData uri="http://schemas.openxmlformats.org/presentationml/2006/ole">
            <mc:AlternateContent xmlns:mc="http://schemas.openxmlformats.org/markup-compatibility/2006">
              <mc:Choice xmlns:v="urn:schemas-microsoft-com:vml" Requires="v">
                <p:oleObj name="Equation" r:id="rId2" imgW="3670200" imgH="2412720" progId="Equation.DSMT4">
                  <p:embed/>
                </p:oleObj>
              </mc:Choice>
              <mc:Fallback>
                <p:oleObj name="Equation" r:id="rId2" imgW="3670200" imgH="2412720" progId="Equation.DSMT4">
                  <p:embed/>
                  <p:pic>
                    <p:nvPicPr>
                      <p:cNvPr id="0" name="内容占位符 135172"/>
                      <p:cNvPicPr>
                        <a:picLocks noChangeArrowheads="1"/>
                      </p:cNvPicPr>
                      <p:nvPr/>
                    </p:nvPicPr>
                    <p:blipFill>
                      <a:blip r:embed="rId3"/>
                      <a:srcRect/>
                      <a:stretch>
                        <a:fillRect/>
                      </a:stretch>
                    </p:blipFill>
                    <p:spPr bwMode="auto">
                      <a:xfrm>
                        <a:off x="1259632" y="765175"/>
                        <a:ext cx="68961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1" name="灯片编号占位符 1">
            <a:extLst>
              <a:ext uri="{FF2B5EF4-FFF2-40B4-BE49-F238E27FC236}">
                <a16:creationId xmlns:a16="http://schemas.microsoft.com/office/drawing/2014/main" id="{35F1CA60-4D83-4821-A37A-455E049589D6}"/>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EDAD1D34-5884-4E0B-A953-5144CDF2A730}" type="slidenum">
              <a:rPr lang="zh-CN" altLang="en-US" sz="1400"/>
              <a:pPr algn="r" eaLnBrk="1" hangingPunct="1">
                <a:lnSpc>
                  <a:spcPct val="100000"/>
                </a:lnSpc>
                <a:spcBef>
                  <a:spcPct val="0"/>
                </a:spcBef>
                <a:buClrTx/>
                <a:buFont typeface="Arial" panose="020B0604020202020204" pitchFamily="34" charset="0"/>
                <a:buNone/>
              </a:pPr>
              <a:t>19</a:t>
            </a:fld>
            <a:endParaRPr lang="zh-CN" altLang="en-US" sz="1400"/>
          </a:p>
        </p:txBody>
      </p:sp>
      <p:sp>
        <p:nvSpPr>
          <p:cNvPr id="22532" name="矩形 134145">
            <a:extLst>
              <a:ext uri="{FF2B5EF4-FFF2-40B4-BE49-F238E27FC236}">
                <a16:creationId xmlns:a16="http://schemas.microsoft.com/office/drawing/2014/main" id="{BDE48282-EE1E-468C-AA2E-A742394BC715}"/>
              </a:ext>
            </a:extLst>
          </p:cNvPr>
          <p:cNvSpPr>
            <a:spLocks noGrp="1" noChangeArrowheads="1"/>
          </p:cNvSpPr>
          <p:nvPr/>
        </p:nvSpPr>
        <p:spPr bwMode="auto">
          <a:xfrm>
            <a:off x="1963738" y="188913"/>
            <a:ext cx="51117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pic>
        <p:nvPicPr>
          <p:cNvPr id="3" name="图片 2">
            <a:extLst>
              <a:ext uri="{FF2B5EF4-FFF2-40B4-BE49-F238E27FC236}">
                <a16:creationId xmlns:a16="http://schemas.microsoft.com/office/drawing/2014/main" id="{4DF8BAB5-108B-45FE-830D-AADD216EE9AC}"/>
              </a:ext>
            </a:extLst>
          </p:cNvPr>
          <p:cNvPicPr>
            <a:picLocks noChangeAspect="1"/>
          </p:cNvPicPr>
          <p:nvPr/>
        </p:nvPicPr>
        <p:blipFill>
          <a:blip r:embed="rId4"/>
          <a:stretch>
            <a:fillRect/>
          </a:stretch>
        </p:blipFill>
        <p:spPr>
          <a:xfrm>
            <a:off x="9396536" y="2428828"/>
            <a:ext cx="5715000" cy="29051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3079">
            <a:extLst>
              <a:ext uri="{FF2B5EF4-FFF2-40B4-BE49-F238E27FC236}">
                <a16:creationId xmlns:a16="http://schemas.microsoft.com/office/drawing/2014/main" id="{A16657F1-2AAF-4AF4-991F-6E6A56A4BBAE}"/>
              </a:ext>
            </a:extLst>
          </p:cNvPr>
          <p:cNvSpPr>
            <a:spLocks noChangeArrowheads="1"/>
          </p:cNvSpPr>
          <p:nvPr/>
        </p:nvSpPr>
        <p:spPr bwMode="auto">
          <a:xfrm>
            <a:off x="685800" y="260350"/>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buFont typeface="Arial" panose="020B0604020202020204" pitchFamily="34" charset="0"/>
              <a:buNone/>
              <a:defRPr/>
            </a:pPr>
            <a:endParaRPr lang="zh-CN" altLang="en-US" sz="4400" b="1" dirty="0">
              <a:latin typeface="华文楷体" panose="02010600040101010101" pitchFamily="2" charset="-122"/>
              <a:ea typeface="华文楷体" panose="02010600040101010101" pitchFamily="2" charset="-122"/>
              <a:cs typeface="+mj-cs"/>
            </a:endParaRPr>
          </a:p>
        </p:txBody>
      </p:sp>
      <p:sp>
        <p:nvSpPr>
          <p:cNvPr id="2051" name="矩形 3080">
            <a:extLst>
              <a:ext uri="{FF2B5EF4-FFF2-40B4-BE49-F238E27FC236}">
                <a16:creationId xmlns:a16="http://schemas.microsoft.com/office/drawing/2014/main" id="{97931133-E313-45DC-8AE2-8E1A84187FD2}"/>
              </a:ext>
            </a:extLst>
          </p:cNvPr>
          <p:cNvSpPr>
            <a:spLocks noChangeArrowheads="1"/>
          </p:cNvSpPr>
          <p:nvPr/>
        </p:nvSpPr>
        <p:spPr bwMode="auto">
          <a:xfrm>
            <a:off x="827088" y="2325688"/>
            <a:ext cx="7704137"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lgn="ctr" eaLnBrk="1" hangingPunct="1">
              <a:lnSpc>
                <a:spcPct val="150000"/>
              </a:lnSpc>
              <a:buFont typeface="Arial" panose="020B0604020202020204" pitchFamily="34" charset="0"/>
              <a:buNone/>
              <a:defRPr/>
            </a:pPr>
            <a:r>
              <a:rPr lang="zh-CN" altLang="en-US" sz="4400" b="1" dirty="0">
                <a:latin typeface="华文楷体" panose="02010600040101010101" pitchFamily="2" charset="-122"/>
                <a:ea typeface="华文楷体" panose="02010600040101010101" pitchFamily="2" charset="-122"/>
              </a:rPr>
              <a:t>第五章</a:t>
            </a:r>
            <a:endParaRPr lang="en-US" altLang="zh-CN" sz="4400" b="1" dirty="0">
              <a:latin typeface="华文楷体" panose="02010600040101010101" pitchFamily="2" charset="-122"/>
              <a:ea typeface="华文楷体" panose="02010600040101010101" pitchFamily="2" charset="-122"/>
              <a:cs typeface="+mj-cs"/>
            </a:endParaRPr>
          </a:p>
          <a:p>
            <a:pPr marL="0" indent="0" algn="ctr" eaLnBrk="1" hangingPunct="1">
              <a:lnSpc>
                <a:spcPct val="150000"/>
              </a:lnSpc>
              <a:buFont typeface="Arial" panose="020B0604020202020204" pitchFamily="34" charset="0"/>
              <a:buNone/>
              <a:defRPr/>
            </a:pPr>
            <a:r>
              <a:rPr lang="zh-CN" altLang="en-US" sz="4400" b="1" dirty="0">
                <a:latin typeface="华文楷体" panose="02010600040101010101" pitchFamily="2" charset="-122"/>
                <a:ea typeface="华文楷体" panose="02010600040101010101" pitchFamily="2" charset="-122"/>
                <a:cs typeface="+mj-cs"/>
              </a:rPr>
              <a:t>反馈控制系统的性能</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134145">
            <a:extLst>
              <a:ext uri="{FF2B5EF4-FFF2-40B4-BE49-F238E27FC236}">
                <a16:creationId xmlns:a16="http://schemas.microsoft.com/office/drawing/2014/main" id="{94FFAD3C-8C28-408A-B313-A839CD377E6A}"/>
              </a:ext>
            </a:extLst>
          </p:cNvPr>
          <p:cNvSpPr>
            <a:spLocks noGrp="1" noChangeArrowheads="1"/>
          </p:cNvSpPr>
          <p:nvPr/>
        </p:nvSpPr>
        <p:spPr bwMode="auto">
          <a:xfrm>
            <a:off x="1963738" y="188913"/>
            <a:ext cx="51117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sp>
        <p:nvSpPr>
          <p:cNvPr id="23555" name="灯片编号占位符 1">
            <a:extLst>
              <a:ext uri="{FF2B5EF4-FFF2-40B4-BE49-F238E27FC236}">
                <a16:creationId xmlns:a16="http://schemas.microsoft.com/office/drawing/2014/main" id="{3FBBBE37-04D5-44BC-B34E-A73D9855917A}"/>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998A60D4-A16A-48C6-9CD2-38ABB78C0A6E}" type="slidenum">
              <a:rPr lang="zh-CN" altLang="en-US" sz="1400"/>
              <a:pPr algn="r" eaLnBrk="1" hangingPunct="1">
                <a:lnSpc>
                  <a:spcPct val="100000"/>
                </a:lnSpc>
                <a:spcBef>
                  <a:spcPct val="0"/>
                </a:spcBef>
                <a:buClrTx/>
                <a:buFont typeface="Arial" panose="020B0604020202020204" pitchFamily="34" charset="0"/>
                <a:buNone/>
              </a:pPr>
              <a:t>20</a:t>
            </a:fld>
            <a:endParaRPr lang="zh-CN" altLang="en-US" sz="1400"/>
          </a:p>
        </p:txBody>
      </p:sp>
      <p:graphicFrame>
        <p:nvGraphicFramePr>
          <p:cNvPr id="2" name="对象 1">
            <a:extLst>
              <a:ext uri="{FF2B5EF4-FFF2-40B4-BE49-F238E27FC236}">
                <a16:creationId xmlns:a16="http://schemas.microsoft.com/office/drawing/2014/main" id="{DC59E73C-C2D5-4EC3-ADBD-7849FB0FA2B8}"/>
              </a:ext>
            </a:extLst>
          </p:cNvPr>
          <p:cNvGraphicFramePr>
            <a:graphicFrameLocks noChangeAspect="1"/>
          </p:cNvGraphicFramePr>
          <p:nvPr>
            <p:extLst>
              <p:ext uri="{D42A27DB-BD31-4B8C-83A1-F6EECF244321}">
                <p14:modId xmlns:p14="http://schemas.microsoft.com/office/powerpoint/2010/main" val="1298869848"/>
              </p:ext>
            </p:extLst>
          </p:nvPr>
        </p:nvGraphicFramePr>
        <p:xfrm>
          <a:off x="1835696" y="1018110"/>
          <a:ext cx="4672012" cy="1303337"/>
        </p:xfrm>
        <a:graphic>
          <a:graphicData uri="http://schemas.openxmlformats.org/presentationml/2006/ole">
            <mc:AlternateContent xmlns:mc="http://schemas.openxmlformats.org/markup-compatibility/2006">
              <mc:Choice xmlns:v="urn:schemas-microsoft-com:vml" Requires="v">
                <p:oleObj name="Equation" r:id="rId2" imgW="1726920" imgH="482400" progId="Equation.DSMT4">
                  <p:embed/>
                </p:oleObj>
              </mc:Choice>
              <mc:Fallback>
                <p:oleObj name="Equation" r:id="rId2" imgW="1726920" imgH="482400" progId="Equation.DSMT4">
                  <p:embed/>
                  <p:pic>
                    <p:nvPicPr>
                      <p:cNvPr id="0" name=""/>
                      <p:cNvPicPr/>
                      <p:nvPr/>
                    </p:nvPicPr>
                    <p:blipFill>
                      <a:blip r:embed="rId3"/>
                      <a:stretch>
                        <a:fillRect/>
                      </a:stretch>
                    </p:blipFill>
                    <p:spPr>
                      <a:xfrm>
                        <a:off x="1835696" y="1018110"/>
                        <a:ext cx="4672012" cy="1303337"/>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E323B351-753E-432C-82EB-4B0DBAF8C941}"/>
              </a:ext>
            </a:extLst>
          </p:cNvPr>
          <p:cNvGraphicFramePr>
            <a:graphicFrameLocks noChangeAspect="1"/>
          </p:cNvGraphicFramePr>
          <p:nvPr>
            <p:extLst>
              <p:ext uri="{D42A27DB-BD31-4B8C-83A1-F6EECF244321}">
                <p14:modId xmlns:p14="http://schemas.microsoft.com/office/powerpoint/2010/main" val="1564902004"/>
              </p:ext>
            </p:extLst>
          </p:nvPr>
        </p:nvGraphicFramePr>
        <p:xfrm>
          <a:off x="1000125" y="2747963"/>
          <a:ext cx="7143750" cy="2803525"/>
        </p:xfrm>
        <a:graphic>
          <a:graphicData uri="http://schemas.openxmlformats.org/presentationml/2006/ole">
            <mc:AlternateContent xmlns:mc="http://schemas.openxmlformats.org/markup-compatibility/2006">
              <mc:Choice xmlns:v="urn:schemas-microsoft-com:vml" Requires="v">
                <p:oleObj name="Equation" r:id="rId4" imgW="3593880" imgH="1409400" progId="Equation.DSMT4">
                  <p:embed/>
                </p:oleObj>
              </mc:Choice>
              <mc:Fallback>
                <p:oleObj name="Equation" r:id="rId4" imgW="3593880" imgH="1409400" progId="Equation.DSMT4">
                  <p:embed/>
                  <p:pic>
                    <p:nvPicPr>
                      <p:cNvPr id="0" name=""/>
                      <p:cNvPicPr/>
                      <p:nvPr/>
                    </p:nvPicPr>
                    <p:blipFill>
                      <a:blip r:embed="rId5"/>
                      <a:stretch>
                        <a:fillRect/>
                      </a:stretch>
                    </p:blipFill>
                    <p:spPr>
                      <a:xfrm>
                        <a:off x="1000125" y="2747963"/>
                        <a:ext cx="7143750" cy="2803525"/>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84324953-710B-443D-865A-9F3D10F875E2}"/>
              </a:ext>
            </a:extLst>
          </p:cNvPr>
          <p:cNvGraphicFramePr>
            <a:graphicFrameLocks noChangeAspect="1"/>
          </p:cNvGraphicFramePr>
          <p:nvPr>
            <p:extLst>
              <p:ext uri="{D42A27DB-BD31-4B8C-83A1-F6EECF244321}">
                <p14:modId xmlns:p14="http://schemas.microsoft.com/office/powerpoint/2010/main" val="836995602"/>
              </p:ext>
            </p:extLst>
          </p:nvPr>
        </p:nvGraphicFramePr>
        <p:xfrm>
          <a:off x="4514850" y="2219325"/>
          <a:ext cx="114300" cy="177800"/>
        </p:xfrm>
        <a:graphic>
          <a:graphicData uri="http://schemas.openxmlformats.org/presentationml/2006/ole">
            <mc:AlternateContent xmlns:mc="http://schemas.openxmlformats.org/markup-compatibility/2006">
              <mc:Choice xmlns:v="urn:schemas-microsoft-com:vml" Requires="v">
                <p:oleObj name="Equation" r:id="rId6" imgW="114120" imgH="177480" progId="Equation.DSMT4">
                  <p:embed/>
                </p:oleObj>
              </mc:Choice>
              <mc:Fallback>
                <p:oleObj name="Equation" r:id="rId6" imgW="114120" imgH="177480" progId="Equation.DSMT4">
                  <p:embed/>
                  <p:pic>
                    <p:nvPicPr>
                      <p:cNvPr id="0" name=""/>
                      <p:cNvPicPr/>
                      <p:nvPr/>
                    </p:nvPicPr>
                    <p:blipFill>
                      <a:blip r:embed="rId7"/>
                      <a:stretch>
                        <a:fillRect/>
                      </a:stretch>
                    </p:blipFill>
                    <p:spPr>
                      <a:xfrm>
                        <a:off x="4514850" y="2219325"/>
                        <a:ext cx="114300" cy="177800"/>
                      </a:xfrm>
                      <a:prstGeom prst="rect">
                        <a:avLst/>
                      </a:prstGeom>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文本占位符 280578">
            <a:extLst>
              <a:ext uri="{FF2B5EF4-FFF2-40B4-BE49-F238E27FC236}">
                <a16:creationId xmlns:a16="http://schemas.microsoft.com/office/drawing/2014/main" id="{140538BD-F839-4848-B4BF-04C6EE7FEC6B}"/>
              </a:ext>
            </a:extLst>
          </p:cNvPr>
          <p:cNvSpPr>
            <a:spLocks noGrp="1" noChangeArrowheads="1"/>
          </p:cNvSpPr>
          <p:nvPr>
            <p:ph type="body" idx="1"/>
          </p:nvPr>
        </p:nvSpPr>
        <p:spPr>
          <a:xfrm>
            <a:off x="697706" y="904526"/>
            <a:ext cx="7643813" cy="1295400"/>
          </a:xfrm>
        </p:spPr>
        <p:txBody>
          <a:bodyPr/>
          <a:lstStyle/>
          <a:p>
            <a:pPr eaLnBrk="1" hangingPunct="1">
              <a:lnSpc>
                <a:spcPct val="150000"/>
              </a:lnSpc>
              <a:spcBef>
                <a:spcPct val="0"/>
              </a:spcBef>
            </a:pPr>
            <a:r>
              <a:rPr lang="en-US" altLang="zh-CN" sz="2500" b="1" dirty="0"/>
              <a:t>        </a:t>
            </a:r>
            <a:r>
              <a:rPr lang="zh-CN" altLang="en-US" sz="2500" b="1" dirty="0"/>
              <a:t>，无阻尼系统，闭环极点为虚轴上一对共轭虚极点，单位阶跃响应为等幅振荡：</a:t>
            </a:r>
          </a:p>
        </p:txBody>
      </p:sp>
      <p:graphicFrame>
        <p:nvGraphicFramePr>
          <p:cNvPr id="24579" name="内容占位符 280579">
            <a:extLst>
              <a:ext uri="{FF2B5EF4-FFF2-40B4-BE49-F238E27FC236}">
                <a16:creationId xmlns:a16="http://schemas.microsoft.com/office/drawing/2014/main" id="{BFA79776-4D34-4202-AE1B-58C4A526462A}"/>
              </a:ext>
            </a:extLst>
          </p:cNvPr>
          <p:cNvGraphicFramePr>
            <a:graphicFrameLocks noGrp="1" noChangeAspect="1"/>
          </p:cNvGraphicFramePr>
          <p:nvPr>
            <p:ph sz="half" idx="1"/>
            <p:extLst>
              <p:ext uri="{D42A27DB-BD31-4B8C-83A1-F6EECF244321}">
                <p14:modId xmlns:p14="http://schemas.microsoft.com/office/powerpoint/2010/main" val="377835639"/>
              </p:ext>
            </p:extLst>
          </p:nvPr>
        </p:nvGraphicFramePr>
        <p:xfrm>
          <a:off x="1072216" y="1052736"/>
          <a:ext cx="771525" cy="431800"/>
        </p:xfrm>
        <a:graphic>
          <a:graphicData uri="http://schemas.openxmlformats.org/presentationml/2006/ole">
            <mc:AlternateContent xmlns:mc="http://schemas.openxmlformats.org/markup-compatibility/2006">
              <mc:Choice xmlns:v="urn:schemas-microsoft-com:vml" Requires="v">
                <p:oleObj r:id="rId2" imgW="367981" imgH="203024" progId="Equation.DSMT4">
                  <p:embed/>
                </p:oleObj>
              </mc:Choice>
              <mc:Fallback>
                <p:oleObj r:id="rId2" imgW="367981" imgH="203024" progId="Equation.DSMT4">
                  <p:embed/>
                  <p:pic>
                    <p:nvPicPr>
                      <p:cNvPr id="0" name="内容占位符 2805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216" y="1052736"/>
                        <a:ext cx="7715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0" name="灯片编号占位符 1">
            <a:extLst>
              <a:ext uri="{FF2B5EF4-FFF2-40B4-BE49-F238E27FC236}">
                <a16:creationId xmlns:a16="http://schemas.microsoft.com/office/drawing/2014/main" id="{DB9AD101-774B-4FA5-A540-F53663823686}"/>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CD465743-E64F-469C-8AF2-877F19ED7E02}" type="slidenum">
              <a:rPr lang="zh-CN" altLang="en-US" sz="1400"/>
              <a:pPr algn="r" eaLnBrk="1" hangingPunct="1">
                <a:lnSpc>
                  <a:spcPct val="100000"/>
                </a:lnSpc>
                <a:spcBef>
                  <a:spcPct val="0"/>
                </a:spcBef>
                <a:buClrTx/>
                <a:buFont typeface="Arial" panose="020B0604020202020204" pitchFamily="34" charset="0"/>
                <a:buNone/>
              </a:pPr>
              <a:t>21</a:t>
            </a:fld>
            <a:endParaRPr lang="zh-CN" altLang="en-US" sz="1400"/>
          </a:p>
        </p:txBody>
      </p:sp>
      <p:sp>
        <p:nvSpPr>
          <p:cNvPr id="24581" name="矩形 134145">
            <a:extLst>
              <a:ext uri="{FF2B5EF4-FFF2-40B4-BE49-F238E27FC236}">
                <a16:creationId xmlns:a16="http://schemas.microsoft.com/office/drawing/2014/main" id="{5CFBB942-810B-4C84-9219-B1920FBBCC1E}"/>
              </a:ext>
            </a:extLst>
          </p:cNvPr>
          <p:cNvSpPr>
            <a:spLocks noGrp="1" noChangeArrowheads="1"/>
          </p:cNvSpPr>
          <p:nvPr/>
        </p:nvSpPr>
        <p:spPr bwMode="auto">
          <a:xfrm>
            <a:off x="1963738" y="134938"/>
            <a:ext cx="51117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pic>
        <p:nvPicPr>
          <p:cNvPr id="24582" name="图片 1">
            <a:extLst>
              <a:ext uri="{FF2B5EF4-FFF2-40B4-BE49-F238E27FC236}">
                <a16:creationId xmlns:a16="http://schemas.microsoft.com/office/drawing/2014/main" id="{337B7AED-A8DE-4C41-A072-846030D0B2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9641" y="2321803"/>
            <a:ext cx="5121275"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DEFA574F-4496-41C2-9A78-C66E34CE74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2216" y="3833971"/>
            <a:ext cx="7308850"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1BF3B2C7-262D-4E8A-AE68-DFADFF9AE8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833" y="4941168"/>
            <a:ext cx="5884862"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对象 277507">
            <a:extLst>
              <a:ext uri="{FF2B5EF4-FFF2-40B4-BE49-F238E27FC236}">
                <a16:creationId xmlns:a16="http://schemas.microsoft.com/office/drawing/2014/main" id="{2D8B577B-6A44-491C-9CF8-B821F0FD501D}"/>
              </a:ext>
            </a:extLst>
          </p:cNvPr>
          <p:cNvGraphicFramePr>
            <a:graphicFrameLocks/>
          </p:cNvGraphicFramePr>
          <p:nvPr>
            <p:extLst>
              <p:ext uri="{D42A27DB-BD31-4B8C-83A1-F6EECF244321}">
                <p14:modId xmlns:p14="http://schemas.microsoft.com/office/powerpoint/2010/main" val="2554222611"/>
              </p:ext>
            </p:extLst>
          </p:nvPr>
        </p:nvGraphicFramePr>
        <p:xfrm>
          <a:off x="1258888" y="2524125"/>
          <a:ext cx="6765925" cy="3929063"/>
        </p:xfrm>
        <a:graphic>
          <a:graphicData uri="http://schemas.openxmlformats.org/presentationml/2006/ole">
            <mc:AlternateContent xmlns:mc="http://schemas.openxmlformats.org/markup-compatibility/2006">
              <mc:Choice xmlns:v="urn:schemas-microsoft-com:vml" Requires="v">
                <p:oleObj r:id="rId2" imgW="2819400" imgH="1549400" progId="Equation.DSMT4">
                  <p:embed/>
                </p:oleObj>
              </mc:Choice>
              <mc:Fallback>
                <p:oleObj r:id="rId2" imgW="2819400" imgH="1549400" progId="Equation.DSMT4">
                  <p:embed/>
                  <p:pic>
                    <p:nvPicPr>
                      <p:cNvPr id="0" name="对象 27750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2524125"/>
                        <a:ext cx="6765925"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03" name="矩形 277508">
            <a:extLst>
              <a:ext uri="{FF2B5EF4-FFF2-40B4-BE49-F238E27FC236}">
                <a16:creationId xmlns:a16="http://schemas.microsoft.com/office/drawing/2014/main" id="{B7276850-9CD8-4D69-B45E-A487604B4089}"/>
              </a:ext>
            </a:extLst>
          </p:cNvPr>
          <p:cNvSpPr>
            <a:spLocks noGrp="1" noChangeArrowheads="1"/>
          </p:cNvSpPr>
          <p:nvPr/>
        </p:nvSpPr>
        <p:spPr bwMode="auto">
          <a:xfrm>
            <a:off x="396875" y="1106488"/>
            <a:ext cx="83216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en-US" altLang="zh-CN" b="1"/>
              <a:t>         </a:t>
            </a:r>
            <a:r>
              <a:rPr lang="zh-CN" altLang="en-US" b="1"/>
              <a:t>，</a:t>
            </a:r>
            <a:r>
              <a:rPr lang="zh-CN" altLang="en-US" b="1">
                <a:solidFill>
                  <a:srgbClr val="FF0000"/>
                </a:solidFill>
              </a:rPr>
              <a:t>临界阻尼系统</a:t>
            </a:r>
            <a:r>
              <a:rPr lang="zh-CN" altLang="en-US" b="1"/>
              <a:t>，闭环极点为负实轴上一对相同的实极点，瞬态响应不振荡</a:t>
            </a:r>
          </a:p>
        </p:txBody>
      </p:sp>
      <p:graphicFrame>
        <p:nvGraphicFramePr>
          <p:cNvPr id="25604" name="对象 277512">
            <a:extLst>
              <a:ext uri="{FF2B5EF4-FFF2-40B4-BE49-F238E27FC236}">
                <a16:creationId xmlns:a16="http://schemas.microsoft.com/office/drawing/2014/main" id="{9523E5CD-8E09-46FA-BF1C-EBECFB2736DA}"/>
              </a:ext>
            </a:extLst>
          </p:cNvPr>
          <p:cNvGraphicFramePr>
            <a:graphicFrameLocks/>
          </p:cNvGraphicFramePr>
          <p:nvPr>
            <p:extLst>
              <p:ext uri="{D42A27DB-BD31-4B8C-83A1-F6EECF244321}">
                <p14:modId xmlns:p14="http://schemas.microsoft.com/office/powerpoint/2010/main" val="3436676600"/>
              </p:ext>
            </p:extLst>
          </p:nvPr>
        </p:nvGraphicFramePr>
        <p:xfrm>
          <a:off x="809625" y="1273175"/>
          <a:ext cx="863600" cy="511175"/>
        </p:xfrm>
        <a:graphic>
          <a:graphicData uri="http://schemas.openxmlformats.org/presentationml/2006/ole">
            <mc:AlternateContent xmlns:mc="http://schemas.openxmlformats.org/markup-compatibility/2006">
              <mc:Choice xmlns:v="urn:schemas-microsoft-com:vml" Requires="v">
                <p:oleObj r:id="rId4" imgW="342603" imgH="203024" progId="Equation.DSMT4">
                  <p:embed/>
                </p:oleObj>
              </mc:Choice>
              <mc:Fallback>
                <p:oleObj r:id="rId4" imgW="342603" imgH="203024" progId="Equation.DSMT4">
                  <p:embed/>
                  <p:pic>
                    <p:nvPicPr>
                      <p:cNvPr id="0" name="对象 27751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25" y="1273175"/>
                        <a:ext cx="8636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05" name="灯片编号占位符 1">
            <a:extLst>
              <a:ext uri="{FF2B5EF4-FFF2-40B4-BE49-F238E27FC236}">
                <a16:creationId xmlns:a16="http://schemas.microsoft.com/office/drawing/2014/main" id="{727DA987-060A-4CB6-AD8D-BDFE8E4919C4}"/>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29FEE21D-4A0E-4B49-ACA0-35B672FF2099}" type="slidenum">
              <a:rPr lang="zh-CN" altLang="en-US" sz="1400"/>
              <a:pPr algn="r" eaLnBrk="1" hangingPunct="1">
                <a:lnSpc>
                  <a:spcPct val="100000"/>
                </a:lnSpc>
                <a:spcBef>
                  <a:spcPct val="0"/>
                </a:spcBef>
                <a:buClrTx/>
                <a:buFont typeface="Arial" panose="020B0604020202020204" pitchFamily="34" charset="0"/>
                <a:buNone/>
              </a:pPr>
              <a:t>22</a:t>
            </a:fld>
            <a:endParaRPr lang="zh-CN" altLang="en-US" sz="1400"/>
          </a:p>
        </p:txBody>
      </p:sp>
      <p:sp>
        <p:nvSpPr>
          <p:cNvPr id="25606" name="矩形 134145">
            <a:extLst>
              <a:ext uri="{FF2B5EF4-FFF2-40B4-BE49-F238E27FC236}">
                <a16:creationId xmlns:a16="http://schemas.microsoft.com/office/drawing/2014/main" id="{F30286F9-B62E-425C-B288-7F06DB361C97}"/>
              </a:ext>
            </a:extLst>
          </p:cNvPr>
          <p:cNvSpPr>
            <a:spLocks noGrp="1" noChangeArrowheads="1"/>
          </p:cNvSpPr>
          <p:nvPr/>
        </p:nvSpPr>
        <p:spPr bwMode="auto">
          <a:xfrm>
            <a:off x="1963738" y="242888"/>
            <a:ext cx="51117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对象 281603">
            <a:extLst>
              <a:ext uri="{FF2B5EF4-FFF2-40B4-BE49-F238E27FC236}">
                <a16:creationId xmlns:a16="http://schemas.microsoft.com/office/drawing/2014/main" id="{152E33BB-0784-40D2-B1DC-810783C2A055}"/>
              </a:ext>
            </a:extLst>
          </p:cNvPr>
          <p:cNvGraphicFramePr>
            <a:graphicFrameLocks/>
          </p:cNvGraphicFramePr>
          <p:nvPr>
            <p:extLst>
              <p:ext uri="{D42A27DB-BD31-4B8C-83A1-F6EECF244321}">
                <p14:modId xmlns:p14="http://schemas.microsoft.com/office/powerpoint/2010/main" val="3834001266"/>
              </p:ext>
            </p:extLst>
          </p:nvPr>
        </p:nvGraphicFramePr>
        <p:xfrm>
          <a:off x="1042988" y="2120900"/>
          <a:ext cx="7056437" cy="4508500"/>
        </p:xfrm>
        <a:graphic>
          <a:graphicData uri="http://schemas.openxmlformats.org/presentationml/2006/ole">
            <mc:AlternateContent xmlns:mc="http://schemas.openxmlformats.org/markup-compatibility/2006">
              <mc:Choice xmlns:v="urn:schemas-microsoft-com:vml" Requires="v">
                <p:oleObj r:id="rId2" imgW="3213100" imgH="2159000" progId="Equation.DSMT4">
                  <p:embed/>
                </p:oleObj>
              </mc:Choice>
              <mc:Fallback>
                <p:oleObj r:id="rId2" imgW="3213100" imgH="2159000" progId="Equation.DSMT4">
                  <p:embed/>
                  <p:pic>
                    <p:nvPicPr>
                      <p:cNvPr id="0" name="对象 28160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120900"/>
                        <a:ext cx="705643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27" name="矩形 281604">
            <a:extLst>
              <a:ext uri="{FF2B5EF4-FFF2-40B4-BE49-F238E27FC236}">
                <a16:creationId xmlns:a16="http://schemas.microsoft.com/office/drawing/2014/main" id="{777B9A27-9B1A-4A98-AB3D-872829146C36}"/>
              </a:ext>
            </a:extLst>
          </p:cNvPr>
          <p:cNvSpPr>
            <a:spLocks noGrp="1" noChangeArrowheads="1"/>
          </p:cNvSpPr>
          <p:nvPr/>
        </p:nvSpPr>
        <p:spPr bwMode="auto">
          <a:xfrm>
            <a:off x="671513" y="874713"/>
            <a:ext cx="806450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en-US" altLang="zh-CN" sz="2500" b="1"/>
              <a:t>        </a:t>
            </a:r>
            <a:r>
              <a:rPr lang="zh-CN" altLang="en-US" sz="2500" b="1"/>
              <a:t>，</a:t>
            </a:r>
            <a:r>
              <a:rPr lang="zh-CN" altLang="en-US" sz="2500" b="1">
                <a:solidFill>
                  <a:srgbClr val="FF0000"/>
                </a:solidFill>
              </a:rPr>
              <a:t>过阻尼系统</a:t>
            </a:r>
            <a:r>
              <a:rPr lang="zh-CN" altLang="en-US" sz="2500" b="1"/>
              <a:t>，闭环极点为负实轴上两个不相同的实极点，瞬态响应不振荡</a:t>
            </a:r>
          </a:p>
        </p:txBody>
      </p:sp>
      <p:graphicFrame>
        <p:nvGraphicFramePr>
          <p:cNvPr id="26628" name="对象 281607">
            <a:extLst>
              <a:ext uri="{FF2B5EF4-FFF2-40B4-BE49-F238E27FC236}">
                <a16:creationId xmlns:a16="http://schemas.microsoft.com/office/drawing/2014/main" id="{9E80E28E-9C41-4F41-82F9-A9AD744F2E0C}"/>
              </a:ext>
            </a:extLst>
          </p:cNvPr>
          <p:cNvGraphicFramePr>
            <a:graphicFrameLocks/>
          </p:cNvGraphicFramePr>
          <p:nvPr>
            <p:extLst>
              <p:ext uri="{D42A27DB-BD31-4B8C-83A1-F6EECF244321}">
                <p14:modId xmlns:p14="http://schemas.microsoft.com/office/powerpoint/2010/main" val="453735774"/>
              </p:ext>
            </p:extLst>
          </p:nvPr>
        </p:nvGraphicFramePr>
        <p:xfrm>
          <a:off x="1089025" y="1012825"/>
          <a:ext cx="719138" cy="441325"/>
        </p:xfrm>
        <a:graphic>
          <a:graphicData uri="http://schemas.openxmlformats.org/presentationml/2006/ole">
            <mc:AlternateContent xmlns:mc="http://schemas.openxmlformats.org/markup-compatibility/2006">
              <mc:Choice xmlns:v="urn:schemas-microsoft-com:vml" Requires="v">
                <p:oleObj r:id="rId4" imgW="342603" imgH="203024" progId="Equation.DSMT4">
                  <p:embed/>
                </p:oleObj>
              </mc:Choice>
              <mc:Fallback>
                <p:oleObj r:id="rId4" imgW="342603" imgH="203024" progId="Equation.DSMT4">
                  <p:embed/>
                  <p:pic>
                    <p:nvPicPr>
                      <p:cNvPr id="0" name="对象 28160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025" y="1012825"/>
                        <a:ext cx="71913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29" name="灯片编号占位符 1">
            <a:extLst>
              <a:ext uri="{FF2B5EF4-FFF2-40B4-BE49-F238E27FC236}">
                <a16:creationId xmlns:a16="http://schemas.microsoft.com/office/drawing/2014/main" id="{6F84D7B6-CE26-4525-B3E5-9921C9928B7F}"/>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5CE03790-C78D-4A85-BC50-556474C95660}" type="slidenum">
              <a:rPr lang="zh-CN" altLang="en-US" sz="1400"/>
              <a:pPr algn="r" eaLnBrk="1" hangingPunct="1">
                <a:lnSpc>
                  <a:spcPct val="100000"/>
                </a:lnSpc>
                <a:spcBef>
                  <a:spcPct val="0"/>
                </a:spcBef>
                <a:buClrTx/>
                <a:buFont typeface="Arial" panose="020B0604020202020204" pitchFamily="34" charset="0"/>
                <a:buNone/>
              </a:pPr>
              <a:t>23</a:t>
            </a:fld>
            <a:endParaRPr lang="zh-CN" altLang="en-US" sz="1400"/>
          </a:p>
        </p:txBody>
      </p:sp>
      <p:sp>
        <p:nvSpPr>
          <p:cNvPr id="26630" name="矩形 134145">
            <a:extLst>
              <a:ext uri="{FF2B5EF4-FFF2-40B4-BE49-F238E27FC236}">
                <a16:creationId xmlns:a16="http://schemas.microsoft.com/office/drawing/2014/main" id="{84FB61BF-A316-4FFD-ADE7-B298EB0E4286}"/>
              </a:ext>
            </a:extLst>
          </p:cNvPr>
          <p:cNvSpPr>
            <a:spLocks noGrp="1" noChangeArrowheads="1"/>
          </p:cNvSpPr>
          <p:nvPr/>
        </p:nvSpPr>
        <p:spPr bwMode="auto">
          <a:xfrm>
            <a:off x="1979613" y="227013"/>
            <a:ext cx="51117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1">
            <a:extLst>
              <a:ext uri="{FF2B5EF4-FFF2-40B4-BE49-F238E27FC236}">
                <a16:creationId xmlns:a16="http://schemas.microsoft.com/office/drawing/2014/main" id="{03E8C916-5899-422C-8034-F1893E651292}"/>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F5630819-47D2-49D0-A82E-2E5267E25269}" type="slidenum">
              <a:rPr lang="zh-CN" altLang="en-US" sz="1400"/>
              <a:pPr algn="r" eaLnBrk="1" hangingPunct="1">
                <a:lnSpc>
                  <a:spcPct val="100000"/>
                </a:lnSpc>
                <a:spcBef>
                  <a:spcPct val="0"/>
                </a:spcBef>
                <a:buClrTx/>
                <a:buFont typeface="Arial" panose="020B0604020202020204" pitchFamily="34" charset="0"/>
                <a:buNone/>
              </a:pPr>
              <a:t>24</a:t>
            </a:fld>
            <a:endParaRPr lang="zh-CN" altLang="en-US" sz="1400"/>
          </a:p>
        </p:txBody>
      </p:sp>
      <p:sp>
        <p:nvSpPr>
          <p:cNvPr id="27651" name="矩形 134145">
            <a:extLst>
              <a:ext uri="{FF2B5EF4-FFF2-40B4-BE49-F238E27FC236}">
                <a16:creationId xmlns:a16="http://schemas.microsoft.com/office/drawing/2014/main" id="{7017A06B-5824-4D25-97B3-F9622F58D821}"/>
              </a:ext>
            </a:extLst>
          </p:cNvPr>
          <p:cNvSpPr>
            <a:spLocks noGrp="1" noChangeArrowheads="1"/>
          </p:cNvSpPr>
          <p:nvPr/>
        </p:nvSpPr>
        <p:spPr bwMode="auto">
          <a:xfrm>
            <a:off x="1963738" y="188913"/>
            <a:ext cx="51117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pic>
        <p:nvPicPr>
          <p:cNvPr id="27653" name="图片 2">
            <a:extLst>
              <a:ext uri="{FF2B5EF4-FFF2-40B4-BE49-F238E27FC236}">
                <a16:creationId xmlns:a16="http://schemas.microsoft.com/office/drawing/2014/main" id="{DE7211AF-EA13-4320-B03D-E22256AB30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996"/>
          <a:stretch/>
        </p:blipFill>
        <p:spPr bwMode="auto">
          <a:xfrm>
            <a:off x="1187450" y="989013"/>
            <a:ext cx="6880225" cy="1647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矩形 3">
            <a:extLst>
              <a:ext uri="{FF2B5EF4-FFF2-40B4-BE49-F238E27FC236}">
                <a16:creationId xmlns:a16="http://schemas.microsoft.com/office/drawing/2014/main" id="{6E685A1D-39B8-4BFC-8B40-34DD9D975A9B}"/>
              </a:ext>
            </a:extLst>
          </p:cNvPr>
          <p:cNvSpPr>
            <a:spLocks noChangeArrowheads="1"/>
          </p:cNvSpPr>
          <p:nvPr/>
        </p:nvSpPr>
        <p:spPr bwMode="auto">
          <a:xfrm>
            <a:off x="1098550" y="2663793"/>
            <a:ext cx="1730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r>
              <a:rPr lang="zh-CN" altLang="en-US" sz="2400" b="1" dirty="0"/>
              <a:t>时域响应：</a:t>
            </a:r>
            <a:endParaRPr lang="zh-CN" altLang="en-US" sz="2400" dirty="0"/>
          </a:p>
        </p:txBody>
      </p:sp>
      <p:graphicFrame>
        <p:nvGraphicFramePr>
          <p:cNvPr id="3" name="对象 2">
            <a:extLst>
              <a:ext uri="{FF2B5EF4-FFF2-40B4-BE49-F238E27FC236}">
                <a16:creationId xmlns:a16="http://schemas.microsoft.com/office/drawing/2014/main" id="{124F4279-9A55-4EF9-8597-4AD1AF691C6F}"/>
              </a:ext>
            </a:extLst>
          </p:cNvPr>
          <p:cNvGraphicFramePr>
            <a:graphicFrameLocks noChangeAspect="1"/>
          </p:cNvGraphicFramePr>
          <p:nvPr>
            <p:extLst>
              <p:ext uri="{D42A27DB-BD31-4B8C-83A1-F6EECF244321}">
                <p14:modId xmlns:p14="http://schemas.microsoft.com/office/powerpoint/2010/main" val="1063301084"/>
              </p:ext>
            </p:extLst>
          </p:nvPr>
        </p:nvGraphicFramePr>
        <p:xfrm>
          <a:off x="4502150" y="2244725"/>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Equation.DSMT4">
                  <p:embed/>
                </p:oleObj>
              </mc:Choice>
              <mc:Fallback>
                <p:oleObj name="Equation" r:id="rId3" imgW="114120" imgH="177480" progId="Equation.DSMT4">
                  <p:embed/>
                  <p:pic>
                    <p:nvPicPr>
                      <p:cNvPr id="0" name=""/>
                      <p:cNvPicPr/>
                      <p:nvPr/>
                    </p:nvPicPr>
                    <p:blipFill>
                      <a:blip r:embed="rId4"/>
                      <a:stretch>
                        <a:fillRect/>
                      </a:stretch>
                    </p:blipFill>
                    <p:spPr>
                      <a:xfrm>
                        <a:off x="4502150" y="2244725"/>
                        <a:ext cx="114300" cy="17780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B478F78C-5366-45CA-80CA-655ECE05A00F}"/>
              </a:ext>
            </a:extLst>
          </p:cNvPr>
          <p:cNvGraphicFramePr>
            <a:graphicFrameLocks noChangeAspect="1"/>
          </p:cNvGraphicFramePr>
          <p:nvPr>
            <p:extLst>
              <p:ext uri="{D42A27DB-BD31-4B8C-83A1-F6EECF244321}">
                <p14:modId xmlns:p14="http://schemas.microsoft.com/office/powerpoint/2010/main" val="1385723245"/>
              </p:ext>
            </p:extLst>
          </p:nvPr>
        </p:nvGraphicFramePr>
        <p:xfrm>
          <a:off x="1006475" y="3068960"/>
          <a:ext cx="7639050" cy="4294187"/>
        </p:xfrm>
        <a:graphic>
          <a:graphicData uri="http://schemas.openxmlformats.org/presentationml/2006/ole">
            <mc:AlternateContent xmlns:mc="http://schemas.openxmlformats.org/markup-compatibility/2006">
              <mc:Choice xmlns:v="urn:schemas-microsoft-com:vml" Requires="v">
                <p:oleObj name="Equation" r:id="rId5" imgW="3568680" imgH="2006280" progId="Equation.DSMT4">
                  <p:embed/>
                </p:oleObj>
              </mc:Choice>
              <mc:Fallback>
                <p:oleObj name="Equation" r:id="rId5" imgW="3568680" imgH="2006280" progId="Equation.DSMT4">
                  <p:embed/>
                  <p:pic>
                    <p:nvPicPr>
                      <p:cNvPr id="0" name=""/>
                      <p:cNvPicPr/>
                      <p:nvPr/>
                    </p:nvPicPr>
                    <p:blipFill>
                      <a:blip r:embed="rId6"/>
                      <a:stretch>
                        <a:fillRect/>
                      </a:stretch>
                    </p:blipFill>
                    <p:spPr>
                      <a:xfrm>
                        <a:off x="1006475" y="3068960"/>
                        <a:ext cx="7639050" cy="4294187"/>
                      </a:xfrm>
                      <a:prstGeom prst="rect">
                        <a:avLst/>
                      </a:prstGeom>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灯片编号占位符 1">
            <a:extLst>
              <a:ext uri="{FF2B5EF4-FFF2-40B4-BE49-F238E27FC236}">
                <a16:creationId xmlns:a16="http://schemas.microsoft.com/office/drawing/2014/main" id="{C841196D-EAEF-4AEB-85E2-286A2006DBE1}"/>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19BC04ED-5975-44AB-9A32-76B88211CB74}" type="slidenum">
              <a:rPr lang="zh-CN" altLang="en-US" sz="1400"/>
              <a:pPr algn="r" eaLnBrk="1" hangingPunct="1">
                <a:lnSpc>
                  <a:spcPct val="100000"/>
                </a:lnSpc>
                <a:spcBef>
                  <a:spcPct val="0"/>
                </a:spcBef>
                <a:buClrTx/>
                <a:buFont typeface="Arial" panose="020B0604020202020204" pitchFamily="34" charset="0"/>
                <a:buNone/>
              </a:pPr>
              <a:t>25</a:t>
            </a:fld>
            <a:endParaRPr lang="zh-CN" altLang="en-US" sz="1400"/>
          </a:p>
        </p:txBody>
      </p:sp>
      <p:sp>
        <p:nvSpPr>
          <p:cNvPr id="28676" name="矩形 134145">
            <a:extLst>
              <a:ext uri="{FF2B5EF4-FFF2-40B4-BE49-F238E27FC236}">
                <a16:creationId xmlns:a16="http://schemas.microsoft.com/office/drawing/2014/main" id="{6D274703-C7DB-4B71-9CC0-5E5B798DDE5A}"/>
              </a:ext>
            </a:extLst>
          </p:cNvPr>
          <p:cNvSpPr>
            <a:spLocks noGrp="1" noChangeArrowheads="1"/>
          </p:cNvSpPr>
          <p:nvPr/>
        </p:nvSpPr>
        <p:spPr bwMode="auto">
          <a:xfrm>
            <a:off x="1963738" y="188913"/>
            <a:ext cx="51117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000" b="1">
                <a:solidFill>
                  <a:schemeClr val="tx2"/>
                </a:solidFill>
                <a:latin typeface="Times New Roman" panose="02020603050405020304" pitchFamily="18" charset="0"/>
              </a:rPr>
              <a:t>5.</a:t>
            </a:r>
            <a:r>
              <a:rPr lang="en-US" altLang="zh-CN" sz="3000" b="1">
                <a:solidFill>
                  <a:schemeClr val="tx2"/>
                </a:solidFill>
                <a:latin typeface="Times New Roman" panose="02020603050405020304" pitchFamily="18" charset="0"/>
              </a:rPr>
              <a:t>3  </a:t>
            </a:r>
            <a:r>
              <a:rPr lang="zh-CN" altLang="en-US" sz="3000" b="1">
                <a:solidFill>
                  <a:schemeClr val="tx2"/>
                </a:solidFill>
              </a:rPr>
              <a:t>二阶系统的性能</a:t>
            </a:r>
            <a:endParaRPr lang="zh-CN" altLang="zh-CN" sz="3000" b="1">
              <a:solidFill>
                <a:schemeClr val="tx2"/>
              </a:solidFill>
            </a:endParaRPr>
          </a:p>
        </p:txBody>
      </p:sp>
      <p:sp>
        <p:nvSpPr>
          <p:cNvPr id="9" name="矩形 3">
            <a:extLst>
              <a:ext uri="{FF2B5EF4-FFF2-40B4-BE49-F238E27FC236}">
                <a16:creationId xmlns:a16="http://schemas.microsoft.com/office/drawing/2014/main" id="{AE5DE02C-E29E-4C61-A768-064BD066F4C5}"/>
              </a:ext>
            </a:extLst>
          </p:cNvPr>
          <p:cNvSpPr>
            <a:spLocks noChangeArrowheads="1"/>
          </p:cNvSpPr>
          <p:nvPr/>
        </p:nvSpPr>
        <p:spPr bwMode="auto">
          <a:xfrm>
            <a:off x="110528" y="1014987"/>
            <a:ext cx="57534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r>
              <a:rPr lang="zh-CN" altLang="en-US" sz="2400" b="1" dirty="0"/>
              <a:t>此时，原二阶系统可以近似为一阶系统：</a:t>
            </a:r>
            <a:endParaRPr lang="zh-CN" altLang="en-US" sz="2400" dirty="0"/>
          </a:p>
        </p:txBody>
      </p:sp>
      <p:pic>
        <p:nvPicPr>
          <p:cNvPr id="4" name="图片 3">
            <a:extLst>
              <a:ext uri="{FF2B5EF4-FFF2-40B4-BE49-F238E27FC236}">
                <a16:creationId xmlns:a16="http://schemas.microsoft.com/office/drawing/2014/main" id="{E9C46BDA-4040-45AE-804D-2AB4EEB5220D}"/>
              </a:ext>
            </a:extLst>
          </p:cNvPr>
          <p:cNvPicPr>
            <a:picLocks noChangeAspect="1"/>
          </p:cNvPicPr>
          <p:nvPr/>
        </p:nvPicPr>
        <p:blipFill rotWithShape="1">
          <a:blip r:embed="rId2"/>
          <a:srcRect t="67336"/>
          <a:stretch/>
        </p:blipFill>
        <p:spPr>
          <a:xfrm>
            <a:off x="395536" y="1628800"/>
            <a:ext cx="7639812" cy="140329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274436" descr="05_05ab">
            <a:extLst>
              <a:ext uri="{FF2B5EF4-FFF2-40B4-BE49-F238E27FC236}">
                <a16:creationId xmlns:a16="http://schemas.microsoft.com/office/drawing/2014/main" id="{51B314C1-CD69-45F0-A15F-756BE093A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83" b="56898"/>
          <a:stretch>
            <a:fillRect/>
          </a:stretch>
        </p:blipFill>
        <p:spPr bwMode="auto">
          <a:xfrm>
            <a:off x="1962150" y="1585913"/>
            <a:ext cx="5583238" cy="450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矩形 274437">
            <a:extLst>
              <a:ext uri="{FF2B5EF4-FFF2-40B4-BE49-F238E27FC236}">
                <a16:creationId xmlns:a16="http://schemas.microsoft.com/office/drawing/2014/main" id="{3F11B24B-1CBE-4E6B-953B-EB525AE9A8D6}"/>
              </a:ext>
            </a:extLst>
          </p:cNvPr>
          <p:cNvSpPr>
            <a:spLocks noGrp="1" noChangeArrowheads="1"/>
          </p:cNvSpPr>
          <p:nvPr/>
        </p:nvSpPr>
        <p:spPr bwMode="auto">
          <a:xfrm>
            <a:off x="912813" y="954088"/>
            <a:ext cx="626268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pPr>
            <a:r>
              <a:rPr lang="zh-CN" altLang="zh-CN" sz="2500" b="1"/>
              <a:t>不同阻尼</a:t>
            </a:r>
            <a:r>
              <a:rPr lang="zh-CN" altLang="en-US" sz="2500" b="1"/>
              <a:t>比</a:t>
            </a:r>
            <a:r>
              <a:rPr lang="zh-CN" altLang="zh-CN" sz="2500" b="1"/>
              <a:t>的</a:t>
            </a:r>
            <a:r>
              <a:rPr lang="zh-CN" altLang="en-US" sz="2500" b="1"/>
              <a:t>二阶系统单位阶跃</a:t>
            </a:r>
            <a:r>
              <a:rPr lang="zh-CN" altLang="zh-CN" sz="2500" b="1"/>
              <a:t>响应</a:t>
            </a:r>
          </a:p>
        </p:txBody>
      </p:sp>
      <p:sp>
        <p:nvSpPr>
          <p:cNvPr id="28676" name="矩形 274439">
            <a:extLst>
              <a:ext uri="{FF2B5EF4-FFF2-40B4-BE49-F238E27FC236}">
                <a16:creationId xmlns:a16="http://schemas.microsoft.com/office/drawing/2014/main" id="{A841ADE4-C438-4473-AA40-5CFF2BFD68F8}"/>
              </a:ext>
            </a:extLst>
          </p:cNvPr>
          <p:cNvSpPr>
            <a:spLocks noGrp="1" noChangeArrowheads="1"/>
          </p:cNvSpPr>
          <p:nvPr/>
        </p:nvSpPr>
        <p:spPr bwMode="auto">
          <a:xfrm>
            <a:off x="357188" y="6165850"/>
            <a:ext cx="856773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0"/>
              </a:spcBef>
              <a:buFont typeface="Wingdings" panose="05000000000000000000" pitchFamily="2" charset="2"/>
              <a:buNone/>
            </a:pPr>
            <a:r>
              <a:rPr lang="zh-CN" altLang="en-US" sz="2500" b="1" dirty="0"/>
              <a:t>阻尼比越低，闭环极点越接近虚轴，瞬态响应振荡越剧烈</a:t>
            </a:r>
            <a:endParaRPr lang="zh-CN" altLang="zh-CN" sz="2500" b="1" dirty="0"/>
          </a:p>
        </p:txBody>
      </p:sp>
      <p:sp>
        <p:nvSpPr>
          <p:cNvPr id="29701" name="矩形 134145">
            <a:extLst>
              <a:ext uri="{FF2B5EF4-FFF2-40B4-BE49-F238E27FC236}">
                <a16:creationId xmlns:a16="http://schemas.microsoft.com/office/drawing/2014/main" id="{FADDA220-E7B4-461D-BD46-F5F7EEE8E6BF}"/>
              </a:ext>
            </a:extLst>
          </p:cNvPr>
          <p:cNvSpPr>
            <a:spLocks noGrp="1" noChangeArrowheads="1"/>
          </p:cNvSpPr>
          <p:nvPr/>
        </p:nvSpPr>
        <p:spPr bwMode="auto">
          <a:xfrm>
            <a:off x="1963738" y="188913"/>
            <a:ext cx="51117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137218">
            <a:extLst>
              <a:ext uri="{FF2B5EF4-FFF2-40B4-BE49-F238E27FC236}">
                <a16:creationId xmlns:a16="http://schemas.microsoft.com/office/drawing/2014/main" id="{28D02B9B-66AF-46A1-AEF7-6D2930D60D8F}"/>
              </a:ext>
            </a:extLst>
          </p:cNvPr>
          <p:cNvSpPr>
            <a:spLocks noGrp="1" noChangeArrowheads="1"/>
          </p:cNvSpPr>
          <p:nvPr/>
        </p:nvSpPr>
        <p:spPr bwMode="auto">
          <a:xfrm>
            <a:off x="985838" y="981075"/>
            <a:ext cx="7067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600" b="1"/>
              <a:t>二阶系统瞬态</a:t>
            </a:r>
            <a:r>
              <a:rPr lang="zh-CN" altLang="zh-CN" sz="2600" b="1"/>
              <a:t>阶跃响应</a:t>
            </a:r>
            <a:r>
              <a:rPr lang="zh-CN" altLang="en-US" sz="2600" b="1"/>
              <a:t>与</a:t>
            </a:r>
            <a:r>
              <a:rPr lang="zh-CN" altLang="zh-CN" sz="2600" b="1"/>
              <a:t>    </a:t>
            </a:r>
            <a:r>
              <a:rPr lang="zh-CN" altLang="en-US" sz="2600" b="1"/>
              <a:t>       </a:t>
            </a:r>
            <a:r>
              <a:rPr lang="zh-CN" altLang="zh-CN" sz="2600" b="1"/>
              <a:t>的关系</a:t>
            </a:r>
            <a:endParaRPr lang="zh-CN" altLang="zh-CN" sz="2600"/>
          </a:p>
        </p:txBody>
      </p:sp>
      <p:graphicFrame>
        <p:nvGraphicFramePr>
          <p:cNvPr id="31747" name="对象 137219">
            <a:extLst>
              <a:ext uri="{FF2B5EF4-FFF2-40B4-BE49-F238E27FC236}">
                <a16:creationId xmlns:a16="http://schemas.microsoft.com/office/drawing/2014/main" id="{D99F6E1E-C97B-4066-836B-7EA5B2E922D2}"/>
              </a:ext>
            </a:extLst>
          </p:cNvPr>
          <p:cNvGraphicFramePr>
            <a:graphicFrameLocks noChangeAspect="1"/>
          </p:cNvGraphicFramePr>
          <p:nvPr/>
        </p:nvGraphicFramePr>
        <p:xfrm>
          <a:off x="5114925" y="1114425"/>
          <a:ext cx="960438" cy="481013"/>
        </p:xfrm>
        <a:graphic>
          <a:graphicData uri="http://schemas.openxmlformats.org/presentationml/2006/ole">
            <mc:AlternateContent xmlns:mc="http://schemas.openxmlformats.org/markup-compatibility/2006">
              <mc:Choice xmlns:v="urn:schemas-microsoft-com:vml" Requires="v">
                <p:oleObj r:id="rId2" imgW="508000" imgH="228600" progId="Equation.DSMT4">
                  <p:embed/>
                </p:oleObj>
              </mc:Choice>
              <mc:Fallback>
                <p:oleObj r:id="rId2" imgW="508000" imgH="228600" progId="Equation.DSMT4">
                  <p:embed/>
                  <p:pic>
                    <p:nvPicPr>
                      <p:cNvPr id="0" name="对象 1372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4925" y="1114425"/>
                        <a:ext cx="9604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1748" name="图片 137222" descr="05_05ab">
            <a:extLst>
              <a:ext uri="{FF2B5EF4-FFF2-40B4-BE49-F238E27FC236}">
                <a16:creationId xmlns:a16="http://schemas.microsoft.com/office/drawing/2014/main" id="{27BD828F-E189-4018-81E8-9EB0C46B92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077" t="47832" r="6020" b="11360"/>
          <a:stretch>
            <a:fillRect/>
          </a:stretch>
        </p:blipFill>
        <p:spPr bwMode="auto">
          <a:xfrm>
            <a:off x="1763713" y="1731963"/>
            <a:ext cx="5849937"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灯片编号占位符 1">
            <a:extLst>
              <a:ext uri="{FF2B5EF4-FFF2-40B4-BE49-F238E27FC236}">
                <a16:creationId xmlns:a16="http://schemas.microsoft.com/office/drawing/2014/main" id="{73C4E6E8-1330-4E07-9450-278773558343}"/>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24E25419-6434-4127-A55C-B6DB489C6B62}" type="slidenum">
              <a:rPr lang="zh-CN" altLang="en-US" sz="1400"/>
              <a:pPr algn="r" eaLnBrk="1" hangingPunct="1">
                <a:lnSpc>
                  <a:spcPct val="100000"/>
                </a:lnSpc>
                <a:spcBef>
                  <a:spcPct val="0"/>
                </a:spcBef>
                <a:buClrTx/>
                <a:buFont typeface="Arial" panose="020B0604020202020204" pitchFamily="34" charset="0"/>
                <a:buNone/>
              </a:pPr>
              <a:t>27</a:t>
            </a:fld>
            <a:endParaRPr lang="zh-CN" altLang="en-US" sz="1400"/>
          </a:p>
        </p:txBody>
      </p:sp>
      <p:sp>
        <p:nvSpPr>
          <p:cNvPr id="31750" name="矩形 134145">
            <a:extLst>
              <a:ext uri="{FF2B5EF4-FFF2-40B4-BE49-F238E27FC236}">
                <a16:creationId xmlns:a16="http://schemas.microsoft.com/office/drawing/2014/main" id="{6C4EAD45-59C9-4D52-96B4-E416B8CB708A}"/>
              </a:ext>
            </a:extLst>
          </p:cNvPr>
          <p:cNvSpPr>
            <a:spLocks noGrp="1" noChangeArrowheads="1"/>
          </p:cNvSpPr>
          <p:nvPr/>
        </p:nvSpPr>
        <p:spPr bwMode="auto">
          <a:xfrm>
            <a:off x="1963738" y="260350"/>
            <a:ext cx="51117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占位符 314369">
            <a:extLst>
              <a:ext uri="{FF2B5EF4-FFF2-40B4-BE49-F238E27FC236}">
                <a16:creationId xmlns:a16="http://schemas.microsoft.com/office/drawing/2014/main" id="{330833A4-CB14-4C6E-B449-833F2739A2F3}"/>
              </a:ext>
            </a:extLst>
          </p:cNvPr>
          <p:cNvSpPr>
            <a:spLocks noGrp="1" noChangeArrowheads="1"/>
          </p:cNvSpPr>
          <p:nvPr>
            <p:ph type="body" idx="1"/>
          </p:nvPr>
        </p:nvSpPr>
        <p:spPr>
          <a:xfrm>
            <a:off x="581025" y="1989138"/>
            <a:ext cx="8064500" cy="3095625"/>
          </a:xfrm>
        </p:spPr>
        <p:txBody>
          <a:bodyPr/>
          <a:lstStyle/>
          <a:p>
            <a:pPr eaLnBrk="1" hangingPunct="1">
              <a:lnSpc>
                <a:spcPct val="150000"/>
              </a:lnSpc>
            </a:pPr>
            <a:r>
              <a:rPr lang="zh-CN" altLang="en-US" sz="2600" b="1" dirty="0"/>
              <a:t>过阻尼系统（       ）缓慢响应输入信号，没有振荡</a:t>
            </a:r>
          </a:p>
          <a:p>
            <a:pPr eaLnBrk="1" hangingPunct="1">
              <a:lnSpc>
                <a:spcPct val="150000"/>
              </a:lnSpc>
            </a:pPr>
            <a:r>
              <a:rPr lang="zh-CN" altLang="en-US" sz="2600" b="1" dirty="0"/>
              <a:t>在无振荡响应中，临界阻尼系统（        ）响应速度最快</a:t>
            </a:r>
          </a:p>
          <a:p>
            <a:pPr eaLnBrk="1" hangingPunct="1">
              <a:lnSpc>
                <a:spcPct val="150000"/>
              </a:lnSpc>
            </a:pPr>
            <a:r>
              <a:rPr lang="zh-CN" altLang="en-US" sz="2600" b="1" dirty="0"/>
              <a:t>                     的欠阻尼系统，比临界阻尼系统、过阻尼系统更快的达到稳态值</a:t>
            </a:r>
          </a:p>
        </p:txBody>
      </p:sp>
      <p:graphicFrame>
        <p:nvGraphicFramePr>
          <p:cNvPr id="30723" name="内容占位符 314370">
            <a:extLst>
              <a:ext uri="{FF2B5EF4-FFF2-40B4-BE49-F238E27FC236}">
                <a16:creationId xmlns:a16="http://schemas.microsoft.com/office/drawing/2014/main" id="{63DCA4FF-089C-4822-9BB2-FC6F8D1D5CA8}"/>
              </a:ext>
            </a:extLst>
          </p:cNvPr>
          <p:cNvGraphicFramePr>
            <a:graphicFrameLocks noGrp="1"/>
          </p:cNvGraphicFramePr>
          <p:nvPr>
            <p:ph sz="half" idx="1"/>
            <p:extLst>
              <p:ext uri="{D42A27DB-BD31-4B8C-83A1-F6EECF244321}">
                <p14:modId xmlns:p14="http://schemas.microsoft.com/office/powerpoint/2010/main" val="526599087"/>
              </p:ext>
            </p:extLst>
          </p:nvPr>
        </p:nvGraphicFramePr>
        <p:xfrm>
          <a:off x="1043608" y="4077072"/>
          <a:ext cx="1872207" cy="504056"/>
        </p:xfrm>
        <a:graphic>
          <a:graphicData uri="http://schemas.openxmlformats.org/presentationml/2006/ole">
            <mc:AlternateContent xmlns:mc="http://schemas.openxmlformats.org/markup-compatibility/2006">
              <mc:Choice xmlns:v="urn:schemas-microsoft-com:vml" Requires="v">
                <p:oleObj r:id="rId2" imgW="812095" imgH="203024" progId="Equation.DSMT4">
                  <p:embed/>
                </p:oleObj>
              </mc:Choice>
              <mc:Fallback>
                <p:oleObj r:id="rId2" imgW="812095" imgH="203024" progId="Equation.DSMT4">
                  <p:embed/>
                  <p:pic>
                    <p:nvPicPr>
                      <p:cNvPr id="0" name="内容占位符 31437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077072"/>
                        <a:ext cx="1872207" cy="504056"/>
                      </a:xfrm>
                      <a:prstGeom prst="rect">
                        <a:avLst/>
                      </a:prstGeom>
                      <a:noFill/>
                      <a:ln>
                        <a:noFill/>
                      </a:ln>
                    </p:spPr>
                  </p:pic>
                </p:oleObj>
              </mc:Fallback>
            </mc:AlternateContent>
          </a:graphicData>
        </a:graphic>
      </p:graphicFrame>
      <p:sp>
        <p:nvSpPr>
          <p:cNvPr id="30724" name="矩形 314371">
            <a:extLst>
              <a:ext uri="{FF2B5EF4-FFF2-40B4-BE49-F238E27FC236}">
                <a16:creationId xmlns:a16="http://schemas.microsoft.com/office/drawing/2014/main" id="{2DECEA98-C1DC-497B-A36B-42F8DB235DD6}"/>
              </a:ext>
            </a:extLst>
          </p:cNvPr>
          <p:cNvSpPr>
            <a:spLocks noGrp="1" noChangeArrowheads="1"/>
          </p:cNvSpPr>
          <p:nvPr/>
        </p:nvSpPr>
        <p:spPr bwMode="auto">
          <a:xfrm>
            <a:off x="457200" y="549275"/>
            <a:ext cx="82296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600" b="1">
                <a:solidFill>
                  <a:schemeClr val="tx2"/>
                </a:solidFill>
                <a:latin typeface="Times New Roman" panose="02020603050405020304" pitchFamily="18" charset="0"/>
              </a:rPr>
              <a:t>5.3</a:t>
            </a:r>
            <a:r>
              <a:rPr lang="en-US" altLang="zh-CN" sz="3600" b="1">
                <a:solidFill>
                  <a:schemeClr val="tx2"/>
                </a:solidFill>
                <a:latin typeface="Times New Roman" panose="02020603050405020304" pitchFamily="18" charset="0"/>
              </a:rPr>
              <a:t>  </a:t>
            </a:r>
            <a:r>
              <a:rPr lang="zh-CN" altLang="en-US" sz="3600" b="1">
                <a:solidFill>
                  <a:schemeClr val="tx2"/>
                </a:solidFill>
              </a:rPr>
              <a:t>二阶系统的性能</a:t>
            </a:r>
            <a:endParaRPr lang="zh-CN" altLang="zh-CN" sz="3600" b="1">
              <a:solidFill>
                <a:schemeClr val="tx2"/>
              </a:solidFill>
            </a:endParaRPr>
          </a:p>
        </p:txBody>
      </p:sp>
      <p:sp>
        <p:nvSpPr>
          <p:cNvPr id="30725" name="灯片编号占位符 1">
            <a:extLst>
              <a:ext uri="{FF2B5EF4-FFF2-40B4-BE49-F238E27FC236}">
                <a16:creationId xmlns:a16="http://schemas.microsoft.com/office/drawing/2014/main" id="{901027D5-8CEB-4C5C-BCEC-46595BFB7F02}"/>
              </a:ext>
            </a:extLst>
          </p:cNvPr>
          <p:cNvSpPr txBox="1">
            <a:spLocks/>
          </p:cNvSpPr>
          <p:nvPr/>
        </p:nvSpPr>
        <p:spPr bwMode="auto">
          <a:xfrm>
            <a:off x="8316913" y="6443663"/>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949BC42E-B520-4891-BD4A-B8B57579DD0C}" type="slidenum">
              <a:rPr lang="zh-CN" altLang="en-US" sz="1400"/>
              <a:pPr algn="r" eaLnBrk="1" hangingPunct="1">
                <a:lnSpc>
                  <a:spcPct val="100000"/>
                </a:lnSpc>
                <a:spcBef>
                  <a:spcPct val="0"/>
                </a:spcBef>
                <a:buClrTx/>
                <a:buFont typeface="Arial" panose="020B0604020202020204" pitchFamily="34" charset="0"/>
                <a:buNone/>
              </a:pPr>
              <a:t>28</a:t>
            </a:fld>
            <a:endParaRPr lang="zh-CN" altLang="en-US" sz="1400"/>
          </a:p>
        </p:txBody>
      </p:sp>
      <p:graphicFrame>
        <p:nvGraphicFramePr>
          <p:cNvPr id="2" name="对象 1">
            <a:extLst>
              <a:ext uri="{FF2B5EF4-FFF2-40B4-BE49-F238E27FC236}">
                <a16:creationId xmlns:a16="http://schemas.microsoft.com/office/drawing/2014/main" id="{A08282C3-D905-4172-B3CF-5CC439FC0FA7}"/>
              </a:ext>
            </a:extLst>
          </p:cNvPr>
          <p:cNvGraphicFramePr>
            <a:graphicFrameLocks noChangeAspect="1"/>
          </p:cNvGraphicFramePr>
          <p:nvPr>
            <p:extLst>
              <p:ext uri="{D42A27DB-BD31-4B8C-83A1-F6EECF244321}">
                <p14:modId xmlns:p14="http://schemas.microsoft.com/office/powerpoint/2010/main" val="1544176188"/>
              </p:ext>
            </p:extLst>
          </p:nvPr>
        </p:nvGraphicFramePr>
        <p:xfrm>
          <a:off x="2987824" y="2132856"/>
          <a:ext cx="717550" cy="441325"/>
        </p:xfrm>
        <a:graphic>
          <a:graphicData uri="http://schemas.openxmlformats.org/presentationml/2006/ole">
            <mc:AlternateContent xmlns:mc="http://schemas.openxmlformats.org/markup-compatibility/2006">
              <mc:Choice xmlns:v="urn:schemas-microsoft-com:vml" Requires="v">
                <p:oleObj name="Equation" r:id="rId4" imgW="717894" imgH="440656" progId="Equation.DSMT4">
                  <p:embed/>
                </p:oleObj>
              </mc:Choice>
              <mc:Fallback>
                <p:oleObj name="Equation" r:id="rId4" imgW="717894" imgH="440656" progId="Equation.DSMT4">
                  <p:embed/>
                  <p:pic>
                    <p:nvPicPr>
                      <p:cNvPr id="0" name=""/>
                      <p:cNvPicPr/>
                      <p:nvPr/>
                    </p:nvPicPr>
                    <p:blipFill>
                      <a:blip r:embed="rId5"/>
                      <a:stretch>
                        <a:fillRect/>
                      </a:stretch>
                    </p:blipFill>
                    <p:spPr>
                      <a:xfrm>
                        <a:off x="2987824" y="2132856"/>
                        <a:ext cx="717550" cy="44132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BB461ADA-F6A5-4B85-A60C-CA98777B684B}"/>
              </a:ext>
            </a:extLst>
          </p:cNvPr>
          <p:cNvGraphicFramePr>
            <a:graphicFrameLocks noChangeAspect="1"/>
          </p:cNvGraphicFramePr>
          <p:nvPr>
            <p:extLst>
              <p:ext uri="{D42A27DB-BD31-4B8C-83A1-F6EECF244321}">
                <p14:modId xmlns:p14="http://schemas.microsoft.com/office/powerpoint/2010/main" val="470495785"/>
              </p:ext>
            </p:extLst>
          </p:nvPr>
        </p:nvGraphicFramePr>
        <p:xfrm>
          <a:off x="5940152" y="2780928"/>
          <a:ext cx="792088" cy="469440"/>
        </p:xfrm>
        <a:graphic>
          <a:graphicData uri="http://schemas.openxmlformats.org/presentationml/2006/ole">
            <mc:AlternateContent xmlns:mc="http://schemas.openxmlformats.org/markup-compatibility/2006">
              <mc:Choice xmlns:v="urn:schemas-microsoft-com:vml" Requires="v">
                <p:oleObj name="Equation" r:id="rId6" imgW="864424" imgH="512298" progId="Equation.DSMT4">
                  <p:embed/>
                </p:oleObj>
              </mc:Choice>
              <mc:Fallback>
                <p:oleObj name="Equation" r:id="rId6" imgW="864424" imgH="512298" progId="Equation.DSMT4">
                  <p:embed/>
                  <p:pic>
                    <p:nvPicPr>
                      <p:cNvPr id="0" name=""/>
                      <p:cNvPicPr/>
                      <p:nvPr/>
                    </p:nvPicPr>
                    <p:blipFill>
                      <a:blip r:embed="rId7"/>
                      <a:stretch>
                        <a:fillRect/>
                      </a:stretch>
                    </p:blipFill>
                    <p:spPr>
                      <a:xfrm>
                        <a:off x="5940152" y="2780928"/>
                        <a:ext cx="792088" cy="469440"/>
                      </a:xfrm>
                      <a:prstGeom prst="rect">
                        <a:avLst/>
                      </a:prstGeom>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文本占位符 138242">
            <a:extLst>
              <a:ext uri="{FF2B5EF4-FFF2-40B4-BE49-F238E27FC236}">
                <a16:creationId xmlns:a16="http://schemas.microsoft.com/office/drawing/2014/main" id="{85161A75-A298-431C-B1D3-13D5285110B4}"/>
              </a:ext>
            </a:extLst>
          </p:cNvPr>
          <p:cNvSpPr>
            <a:spLocks noGrp="1" noChangeArrowheads="1"/>
          </p:cNvSpPr>
          <p:nvPr>
            <p:ph type="body" idx="1"/>
          </p:nvPr>
        </p:nvSpPr>
        <p:spPr>
          <a:xfrm>
            <a:off x="506413" y="1052513"/>
            <a:ext cx="4895850" cy="584200"/>
          </a:xfrm>
        </p:spPr>
        <p:txBody>
          <a:bodyPr/>
          <a:lstStyle/>
          <a:p>
            <a:pPr eaLnBrk="1" hangingPunct="1">
              <a:lnSpc>
                <a:spcPct val="90000"/>
              </a:lnSpc>
            </a:pPr>
            <a:r>
              <a:rPr lang="zh-CN" altLang="en-US" b="1" dirty="0"/>
              <a:t>二阶系统单位脉冲响应：</a:t>
            </a:r>
            <a:endParaRPr lang="zh-CN" altLang="zh-CN" b="1" dirty="0"/>
          </a:p>
        </p:txBody>
      </p:sp>
      <p:graphicFrame>
        <p:nvGraphicFramePr>
          <p:cNvPr id="32771" name="内容占位符 138243">
            <a:extLst>
              <a:ext uri="{FF2B5EF4-FFF2-40B4-BE49-F238E27FC236}">
                <a16:creationId xmlns:a16="http://schemas.microsoft.com/office/drawing/2014/main" id="{A327FAEC-EF1C-4174-B7F6-4E91B75BC642}"/>
              </a:ext>
            </a:extLst>
          </p:cNvPr>
          <p:cNvGraphicFramePr>
            <a:graphicFrameLocks noGrp="1" noChangeAspect="1"/>
          </p:cNvGraphicFramePr>
          <p:nvPr>
            <p:ph sz="half" idx="1"/>
            <p:extLst>
              <p:ext uri="{D42A27DB-BD31-4B8C-83A1-F6EECF244321}">
                <p14:modId xmlns:p14="http://schemas.microsoft.com/office/powerpoint/2010/main" val="3514785235"/>
              </p:ext>
            </p:extLst>
          </p:nvPr>
        </p:nvGraphicFramePr>
        <p:xfrm>
          <a:off x="1619250" y="1566863"/>
          <a:ext cx="6192838" cy="955675"/>
        </p:xfrm>
        <a:graphic>
          <a:graphicData uri="http://schemas.openxmlformats.org/presentationml/2006/ole">
            <mc:AlternateContent xmlns:mc="http://schemas.openxmlformats.org/markup-compatibility/2006">
              <mc:Choice xmlns:v="urn:schemas-microsoft-com:vml" Requires="v">
                <p:oleObj name="Equation" r:id="rId2" imgW="3122845" imgH="482391" progId="Equation.DSMT4">
                  <p:embed/>
                </p:oleObj>
              </mc:Choice>
              <mc:Fallback>
                <p:oleObj name="Equation" r:id="rId2" imgW="3122845" imgH="482391" progId="Equation.DSMT4">
                  <p:embed/>
                  <p:pic>
                    <p:nvPicPr>
                      <p:cNvPr id="0" name="内容占位符 1382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566863"/>
                        <a:ext cx="6192838"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2" name="对象 138249">
            <a:extLst>
              <a:ext uri="{FF2B5EF4-FFF2-40B4-BE49-F238E27FC236}">
                <a16:creationId xmlns:a16="http://schemas.microsoft.com/office/drawing/2014/main" id="{D76F23CA-21B5-467A-B811-F11A13249539}"/>
              </a:ext>
            </a:extLst>
          </p:cNvPr>
          <p:cNvGraphicFramePr>
            <a:graphicFrameLocks/>
          </p:cNvGraphicFramePr>
          <p:nvPr/>
        </p:nvGraphicFramePr>
        <p:xfrm>
          <a:off x="1227138" y="3213100"/>
          <a:ext cx="6840537" cy="3384550"/>
        </p:xfrm>
        <a:graphic>
          <a:graphicData uri="http://schemas.openxmlformats.org/presentationml/2006/ole">
            <mc:AlternateContent xmlns:mc="http://schemas.openxmlformats.org/markup-compatibility/2006">
              <mc:Choice xmlns:v="urn:schemas-microsoft-com:vml" Requires="v">
                <p:oleObj r:id="rId4" imgW="2971800" imgH="1600200" progId="Equation.DSMT4">
                  <p:embed/>
                </p:oleObj>
              </mc:Choice>
              <mc:Fallback>
                <p:oleObj r:id="rId4" imgW="2971800" imgH="1600200" progId="Equation.DSMT4">
                  <p:embed/>
                  <p:pic>
                    <p:nvPicPr>
                      <p:cNvPr id="0" name="对象 13824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7138" y="3213100"/>
                        <a:ext cx="6840537"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3" name="矩形 138250">
            <a:extLst>
              <a:ext uri="{FF2B5EF4-FFF2-40B4-BE49-F238E27FC236}">
                <a16:creationId xmlns:a16="http://schemas.microsoft.com/office/drawing/2014/main" id="{6001E264-CF07-4B33-9865-C519B3833FE6}"/>
              </a:ext>
            </a:extLst>
          </p:cNvPr>
          <p:cNvSpPr>
            <a:spLocks noChangeArrowheads="1"/>
          </p:cNvSpPr>
          <p:nvPr/>
        </p:nvSpPr>
        <p:spPr bwMode="auto">
          <a:xfrm>
            <a:off x="514350" y="2630488"/>
            <a:ext cx="68405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zh-CN" altLang="en-US" b="1" dirty="0"/>
              <a:t>单位脉冲响应是单位阶跃响应的导数</a:t>
            </a:r>
            <a:endParaRPr lang="zh-CN" altLang="zh-CN" b="1" dirty="0"/>
          </a:p>
        </p:txBody>
      </p:sp>
      <p:sp>
        <p:nvSpPr>
          <p:cNvPr id="32774" name="灯片编号占位符 1">
            <a:extLst>
              <a:ext uri="{FF2B5EF4-FFF2-40B4-BE49-F238E27FC236}">
                <a16:creationId xmlns:a16="http://schemas.microsoft.com/office/drawing/2014/main" id="{65DE28B8-DC83-4585-AFEC-F572DD9F31FA}"/>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5863CB47-4A27-4704-A56E-7C69DEC4BE69}" type="slidenum">
              <a:rPr lang="zh-CN" altLang="en-US" sz="1400"/>
              <a:pPr algn="r" eaLnBrk="1" hangingPunct="1">
                <a:lnSpc>
                  <a:spcPct val="100000"/>
                </a:lnSpc>
                <a:spcBef>
                  <a:spcPct val="0"/>
                </a:spcBef>
                <a:buClrTx/>
                <a:buFont typeface="Arial" panose="020B0604020202020204" pitchFamily="34" charset="0"/>
                <a:buNone/>
              </a:pPr>
              <a:t>29</a:t>
            </a:fld>
            <a:endParaRPr lang="zh-CN" altLang="en-US" sz="1400"/>
          </a:p>
        </p:txBody>
      </p:sp>
      <p:sp>
        <p:nvSpPr>
          <p:cNvPr id="32775" name="矩形 134145">
            <a:extLst>
              <a:ext uri="{FF2B5EF4-FFF2-40B4-BE49-F238E27FC236}">
                <a16:creationId xmlns:a16="http://schemas.microsoft.com/office/drawing/2014/main" id="{A7B42717-279E-4AD0-9CC5-C0783B85BC5D}"/>
              </a:ext>
            </a:extLst>
          </p:cNvPr>
          <p:cNvSpPr>
            <a:spLocks noGrp="1" noChangeArrowheads="1"/>
          </p:cNvSpPr>
          <p:nvPr/>
        </p:nvSpPr>
        <p:spPr bwMode="auto">
          <a:xfrm>
            <a:off x="1971675" y="203200"/>
            <a:ext cx="51117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4097">
            <a:extLst>
              <a:ext uri="{FF2B5EF4-FFF2-40B4-BE49-F238E27FC236}">
                <a16:creationId xmlns:a16="http://schemas.microsoft.com/office/drawing/2014/main" id="{AE476592-9E9D-4C1D-9AAC-CD6DD1FEA0A5}"/>
              </a:ext>
            </a:extLst>
          </p:cNvPr>
          <p:cNvSpPr>
            <a:spLocks noGrp="1" noChangeArrowheads="1"/>
          </p:cNvSpPr>
          <p:nvPr>
            <p:ph type="title"/>
          </p:nvPr>
        </p:nvSpPr>
        <p:spPr>
          <a:xfrm>
            <a:off x="2843213" y="155575"/>
            <a:ext cx="2881312" cy="647700"/>
          </a:xfrm>
        </p:spPr>
        <p:txBody>
          <a:bodyPr/>
          <a:lstStyle/>
          <a:p>
            <a:pPr eaLnBrk="1" hangingPunct="1"/>
            <a:r>
              <a:rPr lang="zh-CN" altLang="en-US" sz="3200" b="1">
                <a:solidFill>
                  <a:schemeClr val="tx1"/>
                </a:solidFill>
              </a:rPr>
              <a:t>目录</a:t>
            </a:r>
          </a:p>
        </p:txBody>
      </p:sp>
      <p:sp>
        <p:nvSpPr>
          <p:cNvPr id="5123" name="文本占位符 4098">
            <a:extLst>
              <a:ext uri="{FF2B5EF4-FFF2-40B4-BE49-F238E27FC236}">
                <a16:creationId xmlns:a16="http://schemas.microsoft.com/office/drawing/2014/main" id="{9BA38D67-B4A3-4618-A1B1-7E8ABD003CAB}"/>
              </a:ext>
            </a:extLst>
          </p:cNvPr>
          <p:cNvSpPr>
            <a:spLocks noGrp="1" noChangeArrowheads="1"/>
          </p:cNvSpPr>
          <p:nvPr>
            <p:ph type="body" idx="1"/>
          </p:nvPr>
        </p:nvSpPr>
        <p:spPr>
          <a:xfrm>
            <a:off x="900113" y="1052513"/>
            <a:ext cx="7489825" cy="5510212"/>
          </a:xfrm>
        </p:spPr>
        <p:txBody>
          <a:bodyPr/>
          <a:lstStyle/>
          <a:p>
            <a:pPr eaLnBrk="1" hangingPunct="1">
              <a:lnSpc>
                <a:spcPct val="110000"/>
              </a:lnSpc>
              <a:spcBef>
                <a:spcPct val="0"/>
              </a:spcBef>
              <a:buFont typeface="Wingdings" panose="05000000000000000000" pitchFamily="2" charset="2"/>
              <a:buNone/>
            </a:pPr>
            <a:r>
              <a:rPr lang="zh-CN" altLang="zh-CN" sz="2600" b="1" dirty="0">
                <a:latin typeface="宋体" panose="02010600030101010101" pitchFamily="2" charset="-122"/>
              </a:rPr>
              <a:t>5.1 引</a:t>
            </a:r>
            <a:r>
              <a:rPr lang="zh-CN" altLang="en-US" sz="2600" b="1" dirty="0">
                <a:latin typeface="宋体" panose="02010600030101010101" pitchFamily="2" charset="-122"/>
              </a:rPr>
              <a:t>论</a:t>
            </a:r>
            <a:endParaRPr lang="zh-CN" altLang="zh-CN" sz="2600" b="1" dirty="0">
              <a:latin typeface="宋体" panose="02010600030101010101" pitchFamily="2" charset="-122"/>
            </a:endParaRPr>
          </a:p>
          <a:p>
            <a:pPr eaLnBrk="1" hangingPunct="1">
              <a:lnSpc>
                <a:spcPct val="110000"/>
              </a:lnSpc>
              <a:spcBef>
                <a:spcPct val="0"/>
              </a:spcBef>
              <a:buFont typeface="Wingdings" panose="05000000000000000000" pitchFamily="2" charset="2"/>
              <a:buNone/>
            </a:pPr>
            <a:r>
              <a:rPr lang="zh-CN" altLang="zh-CN" sz="2600" b="1" dirty="0">
                <a:latin typeface="宋体" panose="02010600030101010101" pitchFamily="2" charset="-122"/>
              </a:rPr>
              <a:t>5.2 测试输入信号</a:t>
            </a:r>
          </a:p>
          <a:p>
            <a:pPr eaLnBrk="1" hangingPunct="1">
              <a:lnSpc>
                <a:spcPct val="110000"/>
              </a:lnSpc>
              <a:spcBef>
                <a:spcPct val="0"/>
              </a:spcBef>
              <a:buFont typeface="Wingdings" panose="05000000000000000000" pitchFamily="2" charset="2"/>
              <a:buNone/>
            </a:pPr>
            <a:r>
              <a:rPr lang="zh-CN" altLang="zh-CN" sz="2600" b="1" dirty="0">
                <a:latin typeface="宋体" panose="02010600030101010101" pitchFamily="2" charset="-122"/>
              </a:rPr>
              <a:t>5.</a:t>
            </a:r>
            <a:r>
              <a:rPr lang="en-US" altLang="zh-CN" sz="2600" b="1" dirty="0">
                <a:latin typeface="宋体" panose="02010600030101010101" pitchFamily="2" charset="-122"/>
              </a:rPr>
              <a:t>3 </a:t>
            </a:r>
            <a:r>
              <a:rPr lang="zh-CN" altLang="zh-CN" sz="2600" b="1" dirty="0">
                <a:latin typeface="宋体" panose="02010600030101010101" pitchFamily="2" charset="-122"/>
              </a:rPr>
              <a:t>二阶</a:t>
            </a:r>
            <a:r>
              <a:rPr lang="zh-CN" altLang="en-US" sz="2600" b="1" dirty="0">
                <a:latin typeface="宋体" panose="02010600030101010101" pitchFamily="2" charset="-122"/>
              </a:rPr>
              <a:t>系统的性能</a:t>
            </a:r>
            <a:r>
              <a:rPr lang="en-US" altLang="zh-CN" sz="2600" b="1" dirty="0">
                <a:latin typeface="宋体" panose="02010600030101010101" pitchFamily="2" charset="-122"/>
              </a:rPr>
              <a:t>/</a:t>
            </a:r>
            <a:r>
              <a:rPr lang="zh-CN" altLang="en-US" sz="2600" b="1" dirty="0">
                <a:latin typeface="宋体" panose="02010600030101010101" pitchFamily="2" charset="-122"/>
              </a:rPr>
              <a:t>一</a:t>
            </a:r>
            <a:r>
              <a:rPr lang="zh-CN" altLang="zh-CN" sz="2600" b="1" dirty="0">
                <a:latin typeface="宋体" panose="02010600030101010101" pitchFamily="2" charset="-122"/>
              </a:rPr>
              <a:t>阶</a:t>
            </a:r>
            <a:r>
              <a:rPr lang="zh-CN" altLang="en-US" sz="2600" b="1" dirty="0">
                <a:latin typeface="宋体" panose="02010600030101010101" pitchFamily="2" charset="-122"/>
              </a:rPr>
              <a:t>系统的性能</a:t>
            </a:r>
            <a:r>
              <a:rPr lang="zh-CN" altLang="zh-CN" sz="2600" b="1" dirty="0">
                <a:latin typeface="宋体" panose="02010600030101010101" pitchFamily="2" charset="-122"/>
              </a:rPr>
              <a:t>	</a:t>
            </a:r>
          </a:p>
          <a:p>
            <a:pPr eaLnBrk="1" hangingPunct="1">
              <a:lnSpc>
                <a:spcPct val="110000"/>
              </a:lnSpc>
              <a:spcBef>
                <a:spcPct val="0"/>
              </a:spcBef>
              <a:buFont typeface="Wingdings" panose="05000000000000000000" pitchFamily="2" charset="2"/>
              <a:buNone/>
            </a:pPr>
            <a:r>
              <a:rPr lang="zh-CN" altLang="zh-CN" sz="2600" b="1" dirty="0">
                <a:latin typeface="宋体" panose="02010600030101010101" pitchFamily="2" charset="-122"/>
              </a:rPr>
              <a:t>5.</a:t>
            </a:r>
            <a:r>
              <a:rPr lang="en-US" altLang="zh-CN" sz="2600" b="1" dirty="0">
                <a:latin typeface="宋体" panose="02010600030101010101" pitchFamily="2" charset="-122"/>
              </a:rPr>
              <a:t>4 </a:t>
            </a:r>
            <a:r>
              <a:rPr lang="zh-CN" altLang="en-US" sz="2600" b="1" dirty="0"/>
              <a:t>零点和第三个极点</a:t>
            </a:r>
            <a:r>
              <a:rPr lang="zh-CN" altLang="zh-CN" sz="2600" b="1" dirty="0"/>
              <a:t>对二阶系统响应的影响</a:t>
            </a:r>
            <a:endParaRPr lang="zh-CN" altLang="zh-CN" sz="2600" b="1" dirty="0">
              <a:latin typeface="宋体" panose="02010600030101010101" pitchFamily="2" charset="-122"/>
            </a:endParaRPr>
          </a:p>
          <a:p>
            <a:pPr eaLnBrk="1" hangingPunct="1">
              <a:lnSpc>
                <a:spcPct val="110000"/>
              </a:lnSpc>
              <a:spcBef>
                <a:spcPct val="0"/>
              </a:spcBef>
              <a:buFont typeface="Wingdings" panose="05000000000000000000" pitchFamily="2" charset="2"/>
              <a:buNone/>
            </a:pPr>
            <a:r>
              <a:rPr lang="zh-CN" altLang="zh-CN" sz="2600" b="1" dirty="0">
                <a:latin typeface="宋体" panose="02010600030101010101" pitchFamily="2" charset="-122"/>
              </a:rPr>
              <a:t>5.</a:t>
            </a:r>
            <a:r>
              <a:rPr lang="en-US" altLang="zh-CN" sz="2600" b="1" dirty="0">
                <a:latin typeface="宋体" panose="02010600030101010101" pitchFamily="2" charset="-122"/>
              </a:rPr>
              <a:t>5 s</a:t>
            </a:r>
            <a:r>
              <a:rPr lang="zh-CN" altLang="zh-CN" sz="2600" b="1" dirty="0">
                <a:latin typeface="宋体" panose="02010600030101010101" pitchFamily="2" charset="-122"/>
              </a:rPr>
              <a:t>平面上根的位置与瞬态响应</a:t>
            </a:r>
          </a:p>
          <a:p>
            <a:pPr eaLnBrk="1" hangingPunct="1">
              <a:lnSpc>
                <a:spcPct val="110000"/>
              </a:lnSpc>
              <a:spcBef>
                <a:spcPct val="0"/>
              </a:spcBef>
              <a:buFont typeface="Wingdings" panose="05000000000000000000" pitchFamily="2" charset="2"/>
              <a:buNone/>
            </a:pPr>
            <a:r>
              <a:rPr lang="zh-CN" altLang="zh-CN" sz="2600" b="1" dirty="0">
                <a:latin typeface="宋体" panose="02010600030101010101" pitchFamily="2" charset="-122"/>
              </a:rPr>
              <a:t>5.</a:t>
            </a:r>
            <a:r>
              <a:rPr lang="en-US" altLang="zh-CN" sz="2600" b="1" dirty="0">
                <a:latin typeface="宋体" panose="02010600030101010101" pitchFamily="2" charset="-122"/>
              </a:rPr>
              <a:t>6 </a:t>
            </a:r>
            <a:r>
              <a:rPr lang="zh-CN" altLang="zh-CN" sz="2600" b="1" dirty="0">
                <a:latin typeface="宋体" panose="02010600030101010101" pitchFamily="2" charset="-122"/>
              </a:rPr>
              <a:t>反馈控制系统稳态误差</a:t>
            </a:r>
            <a:endParaRPr lang="en-US" altLang="zh-CN" sz="2600" b="1" dirty="0">
              <a:latin typeface="宋体" panose="02010600030101010101" pitchFamily="2" charset="-122"/>
            </a:endParaRPr>
          </a:p>
          <a:p>
            <a:pPr eaLnBrk="1" hangingPunct="1">
              <a:lnSpc>
                <a:spcPct val="110000"/>
              </a:lnSpc>
              <a:spcBef>
                <a:spcPct val="0"/>
              </a:spcBef>
              <a:buFont typeface="Wingdings" panose="05000000000000000000" pitchFamily="2" charset="2"/>
              <a:buNone/>
            </a:pPr>
            <a:r>
              <a:rPr lang="zh-CN" altLang="zh-CN" sz="2600" b="1" dirty="0">
                <a:latin typeface="宋体" panose="02010600030101010101" pitchFamily="2" charset="-122"/>
              </a:rPr>
              <a:t>5.</a:t>
            </a:r>
            <a:r>
              <a:rPr lang="en-US" altLang="zh-CN" sz="2600" b="1" dirty="0">
                <a:latin typeface="宋体" panose="02010600030101010101" pitchFamily="2" charset="-122"/>
              </a:rPr>
              <a:t>7 </a:t>
            </a:r>
            <a:r>
              <a:rPr lang="zh-CN" altLang="zh-CN" sz="2600" b="1" dirty="0">
                <a:latin typeface="宋体" panose="02010600030101010101" pitchFamily="2" charset="-122"/>
              </a:rPr>
              <a:t>性能指标</a:t>
            </a:r>
          </a:p>
          <a:p>
            <a:pPr eaLnBrk="1" hangingPunct="1">
              <a:lnSpc>
                <a:spcPct val="110000"/>
              </a:lnSpc>
              <a:spcBef>
                <a:spcPct val="0"/>
              </a:spcBef>
              <a:buFont typeface="Wingdings" panose="05000000000000000000" pitchFamily="2" charset="2"/>
              <a:buNone/>
            </a:pPr>
            <a:r>
              <a:rPr lang="zh-CN" altLang="zh-CN" sz="2600" b="1" dirty="0">
                <a:latin typeface="宋体" panose="02010600030101010101" pitchFamily="2" charset="-122"/>
              </a:rPr>
              <a:t>5.</a:t>
            </a:r>
            <a:r>
              <a:rPr lang="en-US" altLang="zh-CN" sz="2600" b="1" dirty="0">
                <a:latin typeface="宋体" panose="02010600030101010101" pitchFamily="2" charset="-122"/>
              </a:rPr>
              <a:t>8 </a:t>
            </a:r>
            <a:r>
              <a:rPr lang="zh-CN" altLang="zh-CN" sz="2600" b="1" dirty="0">
                <a:latin typeface="宋体" panose="02010600030101010101" pitchFamily="2" charset="-122"/>
              </a:rPr>
              <a:t>线性系统的简化</a:t>
            </a:r>
          </a:p>
          <a:p>
            <a:pPr eaLnBrk="1" hangingPunct="1">
              <a:lnSpc>
                <a:spcPct val="110000"/>
              </a:lnSpc>
              <a:spcBef>
                <a:spcPct val="0"/>
              </a:spcBef>
              <a:buFont typeface="Wingdings" panose="05000000000000000000" pitchFamily="2" charset="2"/>
              <a:buNone/>
            </a:pPr>
            <a:r>
              <a:rPr lang="zh-CN" altLang="zh-CN" sz="2600" b="1" dirty="0">
                <a:latin typeface="宋体" panose="02010600030101010101" pitchFamily="2" charset="-122"/>
              </a:rPr>
              <a:t>5.</a:t>
            </a:r>
            <a:r>
              <a:rPr lang="en-US" altLang="zh-CN" sz="2600" b="1" dirty="0">
                <a:latin typeface="宋体" panose="02010600030101010101" pitchFamily="2" charset="-122"/>
              </a:rPr>
              <a:t>9 </a:t>
            </a:r>
            <a:r>
              <a:rPr lang="zh-CN" altLang="zh-CN" sz="2600" b="1" dirty="0">
                <a:latin typeface="宋体" panose="02010600030101010101" pitchFamily="2" charset="-122"/>
              </a:rPr>
              <a:t>设计实例</a:t>
            </a:r>
          </a:p>
          <a:p>
            <a:pPr eaLnBrk="1" hangingPunct="1">
              <a:lnSpc>
                <a:spcPct val="110000"/>
              </a:lnSpc>
              <a:spcBef>
                <a:spcPct val="0"/>
              </a:spcBef>
              <a:buFont typeface="Wingdings" panose="05000000000000000000" pitchFamily="2" charset="2"/>
              <a:buNone/>
            </a:pPr>
            <a:r>
              <a:rPr lang="zh-CN" altLang="zh-CN" sz="2600" b="1" dirty="0">
                <a:latin typeface="宋体" panose="02010600030101010101" pitchFamily="2" charset="-122"/>
              </a:rPr>
              <a:t>5.1</a:t>
            </a:r>
            <a:r>
              <a:rPr lang="en-US" altLang="zh-CN" sz="2600" b="1" dirty="0">
                <a:latin typeface="宋体" panose="02010600030101010101" pitchFamily="2" charset="-122"/>
              </a:rPr>
              <a:t>0 </a:t>
            </a:r>
            <a:r>
              <a:rPr lang="zh-CN" altLang="en-US" sz="2600" b="1" dirty="0">
                <a:latin typeface="宋体" panose="02010600030101010101" pitchFamily="2" charset="-122"/>
              </a:rPr>
              <a:t>应用控制设计软件</a:t>
            </a:r>
            <a:r>
              <a:rPr lang="zh-CN" altLang="zh-CN" sz="2600" b="1" dirty="0">
                <a:latin typeface="宋体" panose="02010600030101010101" pitchFamily="2" charset="-122"/>
              </a:rPr>
              <a:t>分析</a:t>
            </a:r>
            <a:r>
              <a:rPr lang="zh-CN" altLang="en-US" sz="2600" b="1" dirty="0">
                <a:latin typeface="宋体" panose="02010600030101010101" pitchFamily="2" charset="-122"/>
              </a:rPr>
              <a:t>系统的性能</a:t>
            </a:r>
            <a:endParaRPr lang="zh-CN" altLang="zh-CN" sz="2600" b="1" dirty="0">
              <a:latin typeface="宋体" panose="02010600030101010101" pitchFamily="2" charset="-122"/>
            </a:endParaRPr>
          </a:p>
          <a:p>
            <a:pPr eaLnBrk="1" hangingPunct="1">
              <a:lnSpc>
                <a:spcPct val="110000"/>
              </a:lnSpc>
              <a:spcBef>
                <a:spcPct val="0"/>
              </a:spcBef>
              <a:buFont typeface="Wingdings" panose="05000000000000000000" pitchFamily="2" charset="2"/>
              <a:buNone/>
            </a:pPr>
            <a:r>
              <a:rPr lang="zh-CN" altLang="zh-CN" sz="2600" b="1" dirty="0">
                <a:latin typeface="宋体" panose="02010600030101010101" pitchFamily="2" charset="-122"/>
              </a:rPr>
              <a:t>5.11 系列设计</a:t>
            </a:r>
            <a:r>
              <a:rPr lang="zh-CN" altLang="en-US" sz="2600" b="1" dirty="0">
                <a:latin typeface="宋体" panose="02010600030101010101" pitchFamily="2" charset="-122"/>
              </a:rPr>
              <a:t>案例</a:t>
            </a:r>
            <a:r>
              <a:rPr lang="zh-CN" altLang="zh-CN" sz="2600" b="1" dirty="0">
                <a:latin typeface="宋体" panose="02010600030101010101" pitchFamily="2" charset="-122"/>
              </a:rPr>
              <a:t>：磁盘驱动器读</a:t>
            </a:r>
            <a:r>
              <a:rPr lang="zh-CN" altLang="en-US" sz="2600" b="1" dirty="0">
                <a:latin typeface="宋体" panose="02010600030101010101" pitchFamily="2" charset="-122"/>
              </a:rPr>
              <a:t>取</a:t>
            </a:r>
            <a:r>
              <a:rPr lang="zh-CN" altLang="zh-CN" sz="2600" b="1" dirty="0">
                <a:latin typeface="宋体" panose="02010600030101010101" pitchFamily="2" charset="-122"/>
              </a:rPr>
              <a:t>系统</a:t>
            </a:r>
          </a:p>
          <a:p>
            <a:pPr eaLnBrk="1" hangingPunct="1">
              <a:lnSpc>
                <a:spcPct val="110000"/>
              </a:lnSpc>
              <a:spcBef>
                <a:spcPct val="0"/>
              </a:spcBef>
              <a:buFont typeface="Wingdings" panose="05000000000000000000" pitchFamily="2" charset="2"/>
              <a:buNone/>
            </a:pPr>
            <a:r>
              <a:rPr lang="zh-CN" altLang="zh-CN" sz="2600" b="1" dirty="0">
                <a:latin typeface="宋体" panose="02010600030101010101" pitchFamily="2" charset="-122"/>
              </a:rPr>
              <a:t>5.1</a:t>
            </a:r>
            <a:r>
              <a:rPr lang="en-US" altLang="zh-CN" sz="2600" b="1" dirty="0">
                <a:latin typeface="宋体" panose="02010600030101010101" pitchFamily="2" charset="-122"/>
              </a:rPr>
              <a:t>2 </a:t>
            </a:r>
            <a:r>
              <a:rPr lang="zh-CN" altLang="en-US" sz="2600" b="1" dirty="0">
                <a:latin typeface="宋体" panose="02010600030101010101" pitchFamily="2" charset="-122"/>
              </a:rPr>
              <a:t>总</a:t>
            </a:r>
            <a:r>
              <a:rPr lang="zh-CN" altLang="zh-CN" sz="2600" b="1" dirty="0">
                <a:latin typeface="宋体" panose="02010600030101010101" pitchFamily="2" charset="-122"/>
              </a:rPr>
              <a:t>结</a:t>
            </a:r>
            <a:endParaRPr lang="zh-CN" altLang="en-US" sz="2600" b="1" dirty="0">
              <a:latin typeface="宋体" panose="02010600030101010101" pitchFamily="2" charset="-122"/>
            </a:endParaRPr>
          </a:p>
        </p:txBody>
      </p:sp>
      <p:sp>
        <p:nvSpPr>
          <p:cNvPr id="5124" name="灯片编号占位符 1">
            <a:extLst>
              <a:ext uri="{FF2B5EF4-FFF2-40B4-BE49-F238E27FC236}">
                <a16:creationId xmlns:a16="http://schemas.microsoft.com/office/drawing/2014/main" id="{15F0EE5F-77F4-41D9-BDEC-AA10A9F8B0B4}"/>
              </a:ext>
            </a:extLst>
          </p:cNvPr>
          <p:cNvSpPr txBox="1">
            <a:spLocks/>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EBBA9BC8-B6EE-421C-AD5B-B823CC125882}" type="slidenum">
              <a:rPr lang="zh-CN" altLang="en-US" sz="1400"/>
              <a:pPr algn="r" eaLnBrk="1" hangingPunct="1">
                <a:lnSpc>
                  <a:spcPct val="100000"/>
                </a:lnSpc>
                <a:spcBef>
                  <a:spcPct val="0"/>
                </a:spcBef>
                <a:buClrTx/>
                <a:buFont typeface="Arial" panose="020B0604020202020204" pitchFamily="34" charset="0"/>
                <a:buNone/>
              </a:pPr>
              <a:t>3</a:t>
            </a:fld>
            <a:endParaRPr lang="zh-CN" altLang="en-US"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139266">
            <a:extLst>
              <a:ext uri="{FF2B5EF4-FFF2-40B4-BE49-F238E27FC236}">
                <a16:creationId xmlns:a16="http://schemas.microsoft.com/office/drawing/2014/main" id="{4BCBE284-EE0D-4865-BA50-D94DCB352B2D}"/>
              </a:ext>
            </a:extLst>
          </p:cNvPr>
          <p:cNvSpPr>
            <a:spLocks noGrp="1" noChangeArrowheads="1"/>
          </p:cNvSpPr>
          <p:nvPr/>
        </p:nvSpPr>
        <p:spPr bwMode="auto">
          <a:xfrm>
            <a:off x="1123950" y="836613"/>
            <a:ext cx="70405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200" b="1" dirty="0"/>
              <a:t>不同阻尼比的二阶系统的单位脉冲响应</a:t>
            </a:r>
          </a:p>
        </p:txBody>
      </p:sp>
      <p:pic>
        <p:nvPicPr>
          <p:cNvPr id="33795" name="图片 139268" descr="05_06">
            <a:extLst>
              <a:ext uri="{FF2B5EF4-FFF2-40B4-BE49-F238E27FC236}">
                <a16:creationId xmlns:a16="http://schemas.microsoft.com/office/drawing/2014/main" id="{1FF94671-EBB7-4451-90C5-66B7E93B8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 b="8670"/>
          <a:stretch>
            <a:fillRect/>
          </a:stretch>
        </p:blipFill>
        <p:spPr bwMode="auto">
          <a:xfrm>
            <a:off x="1992313" y="1458913"/>
            <a:ext cx="4806950" cy="407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灯片编号占位符 1">
            <a:extLst>
              <a:ext uri="{FF2B5EF4-FFF2-40B4-BE49-F238E27FC236}">
                <a16:creationId xmlns:a16="http://schemas.microsoft.com/office/drawing/2014/main" id="{A61178A1-7108-4BEE-9DE4-D0E99858CCEC}"/>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B7016195-8FA7-4D68-B429-5F86CC496687}" type="slidenum">
              <a:rPr lang="zh-CN" altLang="en-US" sz="1400"/>
              <a:pPr algn="r" eaLnBrk="1" hangingPunct="1">
                <a:lnSpc>
                  <a:spcPct val="100000"/>
                </a:lnSpc>
                <a:spcBef>
                  <a:spcPct val="0"/>
                </a:spcBef>
                <a:buClrTx/>
                <a:buFont typeface="Arial" panose="020B0604020202020204" pitchFamily="34" charset="0"/>
                <a:buNone/>
              </a:pPr>
              <a:t>30</a:t>
            </a:fld>
            <a:endParaRPr lang="zh-CN" altLang="en-US" sz="1400"/>
          </a:p>
        </p:txBody>
      </p:sp>
      <p:sp>
        <p:nvSpPr>
          <p:cNvPr id="33797" name="矩形 134145">
            <a:extLst>
              <a:ext uri="{FF2B5EF4-FFF2-40B4-BE49-F238E27FC236}">
                <a16:creationId xmlns:a16="http://schemas.microsoft.com/office/drawing/2014/main" id="{4E2F2BEA-D153-48CA-B06E-14CFB8056323}"/>
              </a:ext>
            </a:extLst>
          </p:cNvPr>
          <p:cNvSpPr>
            <a:spLocks noGrp="1" noChangeArrowheads="1"/>
          </p:cNvSpPr>
          <p:nvPr/>
        </p:nvSpPr>
        <p:spPr bwMode="auto">
          <a:xfrm>
            <a:off x="1963738" y="188913"/>
            <a:ext cx="51117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sp>
        <p:nvSpPr>
          <p:cNvPr id="33798" name="文本占位符 315394">
            <a:extLst>
              <a:ext uri="{FF2B5EF4-FFF2-40B4-BE49-F238E27FC236}">
                <a16:creationId xmlns:a16="http://schemas.microsoft.com/office/drawing/2014/main" id="{B6584017-B295-487A-8B7A-762735FE754D}"/>
              </a:ext>
            </a:extLst>
          </p:cNvPr>
          <p:cNvSpPr txBox="1">
            <a:spLocks noChangeArrowheads="1"/>
          </p:cNvSpPr>
          <p:nvPr/>
        </p:nvSpPr>
        <p:spPr bwMode="auto">
          <a:xfrm>
            <a:off x="488950" y="5654675"/>
            <a:ext cx="84137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200" b="1" dirty="0"/>
              <a:t>过阻尼系统、临界阻尼系统的脉冲响应总是正值，无往复振荡</a:t>
            </a:r>
          </a:p>
          <a:p>
            <a:pPr eaLnBrk="1" hangingPunct="1">
              <a:lnSpc>
                <a:spcPct val="150000"/>
              </a:lnSpc>
            </a:pPr>
            <a:r>
              <a:rPr lang="zh-CN" altLang="en-US" sz="2200" b="1" dirty="0"/>
              <a:t>欠阻尼系统的脉冲响应围绕初始工作点往复振荡</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矩形 140290">
            <a:extLst>
              <a:ext uri="{FF2B5EF4-FFF2-40B4-BE49-F238E27FC236}">
                <a16:creationId xmlns:a16="http://schemas.microsoft.com/office/drawing/2014/main" id="{93878CB9-8069-4078-9A42-C67AE21BFDED}"/>
              </a:ext>
            </a:extLst>
          </p:cNvPr>
          <p:cNvSpPr>
            <a:spLocks noGrp="1" noChangeArrowheads="1"/>
          </p:cNvSpPr>
          <p:nvPr/>
        </p:nvSpPr>
        <p:spPr bwMode="auto">
          <a:xfrm>
            <a:off x="1439863" y="773113"/>
            <a:ext cx="6810375"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500" b="1"/>
              <a:t>通常用系统单位阶跃响应定义标准性能指标</a:t>
            </a:r>
          </a:p>
        </p:txBody>
      </p:sp>
      <p:pic>
        <p:nvPicPr>
          <p:cNvPr id="34819" name="图片 140293" descr="05_07">
            <a:extLst>
              <a:ext uri="{FF2B5EF4-FFF2-40B4-BE49-F238E27FC236}">
                <a16:creationId xmlns:a16="http://schemas.microsoft.com/office/drawing/2014/main" id="{163678AD-9597-4174-9ED8-2595E9623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 b="9924"/>
          <a:stretch>
            <a:fillRect/>
          </a:stretch>
        </p:blipFill>
        <p:spPr bwMode="auto">
          <a:xfrm>
            <a:off x="325438" y="1450975"/>
            <a:ext cx="8561387"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灯片编号占位符 1">
            <a:extLst>
              <a:ext uri="{FF2B5EF4-FFF2-40B4-BE49-F238E27FC236}">
                <a16:creationId xmlns:a16="http://schemas.microsoft.com/office/drawing/2014/main" id="{10CFECA2-B1E0-4633-8EE6-97043593EA2D}"/>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F9E5F9FF-0DE4-479C-906F-131806602D96}" type="slidenum">
              <a:rPr lang="zh-CN" altLang="en-US" sz="1400"/>
              <a:pPr algn="r" eaLnBrk="1" hangingPunct="1">
                <a:lnSpc>
                  <a:spcPct val="100000"/>
                </a:lnSpc>
                <a:spcBef>
                  <a:spcPct val="0"/>
                </a:spcBef>
                <a:buClrTx/>
                <a:buFont typeface="Arial" panose="020B0604020202020204" pitchFamily="34" charset="0"/>
                <a:buNone/>
              </a:pPr>
              <a:t>31</a:t>
            </a:fld>
            <a:endParaRPr lang="zh-CN" altLang="en-US" sz="1400"/>
          </a:p>
        </p:txBody>
      </p:sp>
      <p:sp>
        <p:nvSpPr>
          <p:cNvPr id="34821" name="矩形 134145">
            <a:extLst>
              <a:ext uri="{FF2B5EF4-FFF2-40B4-BE49-F238E27FC236}">
                <a16:creationId xmlns:a16="http://schemas.microsoft.com/office/drawing/2014/main" id="{135CEE78-DB18-473C-88AE-706FB67CADAA}"/>
              </a:ext>
            </a:extLst>
          </p:cNvPr>
          <p:cNvSpPr>
            <a:spLocks noGrp="1" noChangeArrowheads="1"/>
          </p:cNvSpPr>
          <p:nvPr/>
        </p:nvSpPr>
        <p:spPr bwMode="auto">
          <a:xfrm>
            <a:off x="1963738" y="188913"/>
            <a:ext cx="51117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sp>
        <p:nvSpPr>
          <p:cNvPr id="34822" name="矩形 1">
            <a:extLst>
              <a:ext uri="{FF2B5EF4-FFF2-40B4-BE49-F238E27FC236}">
                <a16:creationId xmlns:a16="http://schemas.microsoft.com/office/drawing/2014/main" id="{C87E3B8C-5AB1-42BE-84EE-2EC120BAF79F}"/>
              </a:ext>
            </a:extLst>
          </p:cNvPr>
          <p:cNvSpPr>
            <a:spLocks noChangeArrowheads="1"/>
          </p:cNvSpPr>
          <p:nvPr/>
        </p:nvSpPr>
        <p:spPr bwMode="auto">
          <a:xfrm>
            <a:off x="4049713" y="2205038"/>
            <a:ext cx="881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r>
              <a:rPr lang="zh-CN" altLang="en-US" sz="1800" b="1"/>
              <a:t>超调量</a:t>
            </a:r>
            <a:endParaRPr lang="zh-CN" altLang="en-US" sz="1800"/>
          </a:p>
        </p:txBody>
      </p:sp>
      <p:sp>
        <p:nvSpPr>
          <p:cNvPr id="34823" name="矩形 7">
            <a:extLst>
              <a:ext uri="{FF2B5EF4-FFF2-40B4-BE49-F238E27FC236}">
                <a16:creationId xmlns:a16="http://schemas.microsoft.com/office/drawing/2014/main" id="{150543F0-CA78-4F20-ACA0-6449C0369C14}"/>
              </a:ext>
            </a:extLst>
          </p:cNvPr>
          <p:cNvSpPr>
            <a:spLocks noChangeArrowheads="1"/>
          </p:cNvSpPr>
          <p:nvPr/>
        </p:nvSpPr>
        <p:spPr bwMode="auto">
          <a:xfrm>
            <a:off x="5907088" y="6332538"/>
            <a:ext cx="1114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r>
              <a:rPr lang="zh-CN" altLang="en-US" sz="1800" b="1"/>
              <a:t>调节时间</a:t>
            </a:r>
            <a:endParaRPr lang="zh-CN" altLang="en-US" sz="1800"/>
          </a:p>
        </p:txBody>
      </p:sp>
      <p:sp>
        <p:nvSpPr>
          <p:cNvPr id="34824" name="矩形 8">
            <a:extLst>
              <a:ext uri="{FF2B5EF4-FFF2-40B4-BE49-F238E27FC236}">
                <a16:creationId xmlns:a16="http://schemas.microsoft.com/office/drawing/2014/main" id="{D2023B7A-D571-427D-B57E-DC19AF4380BE}"/>
              </a:ext>
            </a:extLst>
          </p:cNvPr>
          <p:cNvSpPr>
            <a:spLocks noChangeArrowheads="1"/>
          </p:cNvSpPr>
          <p:nvPr/>
        </p:nvSpPr>
        <p:spPr bwMode="auto">
          <a:xfrm>
            <a:off x="325438" y="6407150"/>
            <a:ext cx="1114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r>
              <a:rPr lang="zh-CN" altLang="en-US" sz="1800" b="1"/>
              <a:t>上升时间</a:t>
            </a:r>
            <a:endParaRPr lang="zh-CN" altLang="en-US" sz="1800"/>
          </a:p>
        </p:txBody>
      </p:sp>
      <p:sp>
        <p:nvSpPr>
          <p:cNvPr id="34825" name="矩形 9">
            <a:extLst>
              <a:ext uri="{FF2B5EF4-FFF2-40B4-BE49-F238E27FC236}">
                <a16:creationId xmlns:a16="http://schemas.microsoft.com/office/drawing/2014/main" id="{1F560710-DF12-4ED1-A559-B56F744E849B}"/>
              </a:ext>
            </a:extLst>
          </p:cNvPr>
          <p:cNvSpPr>
            <a:spLocks noChangeArrowheads="1"/>
          </p:cNvSpPr>
          <p:nvPr/>
        </p:nvSpPr>
        <p:spPr bwMode="auto">
          <a:xfrm>
            <a:off x="3059113" y="6340475"/>
            <a:ext cx="1114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r>
              <a:rPr lang="zh-CN" altLang="en-US" sz="1800" b="1"/>
              <a:t>峰值时间</a:t>
            </a:r>
            <a:endParaRPr lang="zh-CN" altLang="en-US" sz="1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矩形 316417">
            <a:extLst>
              <a:ext uri="{FF2B5EF4-FFF2-40B4-BE49-F238E27FC236}">
                <a16:creationId xmlns:a16="http://schemas.microsoft.com/office/drawing/2014/main" id="{4CC22DE3-928A-43EC-9925-9890F11556ED}"/>
              </a:ext>
            </a:extLst>
          </p:cNvPr>
          <p:cNvSpPr>
            <a:spLocks noGrp="1" noChangeArrowheads="1"/>
          </p:cNvSpPr>
          <p:nvPr/>
        </p:nvSpPr>
        <p:spPr bwMode="auto">
          <a:xfrm>
            <a:off x="334963" y="765175"/>
            <a:ext cx="8578850" cy="597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500" b="1" dirty="0"/>
              <a:t>用</a:t>
            </a:r>
            <a:r>
              <a:rPr lang="zh-CN" altLang="zh-CN" sz="2500" b="1" dirty="0"/>
              <a:t>上升时间</a:t>
            </a:r>
            <a:r>
              <a:rPr lang="zh-CN" altLang="en-US" sz="2500" b="1" dirty="0"/>
              <a:t>、</a:t>
            </a:r>
            <a:r>
              <a:rPr lang="zh-CN" altLang="zh-CN" sz="2500" b="1" dirty="0"/>
              <a:t>峰值时间</a:t>
            </a:r>
            <a:r>
              <a:rPr lang="zh-CN" altLang="en-US" sz="2500" b="1" dirty="0"/>
              <a:t>衡量系统响应速度</a:t>
            </a:r>
          </a:p>
          <a:p>
            <a:pPr eaLnBrk="1" hangingPunct="1">
              <a:lnSpc>
                <a:spcPct val="150000"/>
              </a:lnSpc>
              <a:spcBef>
                <a:spcPct val="0"/>
              </a:spcBef>
            </a:pPr>
            <a:r>
              <a:rPr lang="zh-CN" altLang="zh-CN" sz="2500" b="1" dirty="0">
                <a:solidFill>
                  <a:srgbClr val="FF0000"/>
                </a:solidFill>
              </a:rPr>
              <a:t>0</a:t>
            </a:r>
            <a:r>
              <a:rPr lang="en-US" altLang="zh-CN" sz="2500" b="1" dirty="0">
                <a:solidFill>
                  <a:srgbClr val="FF0000"/>
                </a:solidFill>
              </a:rPr>
              <a:t>%</a:t>
            </a:r>
            <a:r>
              <a:rPr lang="zh-CN" altLang="en-US" sz="2500" b="1" dirty="0">
                <a:solidFill>
                  <a:srgbClr val="FF0000"/>
                </a:solidFill>
              </a:rPr>
              <a:t>到</a:t>
            </a:r>
            <a:r>
              <a:rPr lang="zh-CN" altLang="zh-CN" sz="2500" b="1" dirty="0">
                <a:solidFill>
                  <a:srgbClr val="FF0000"/>
                </a:solidFill>
              </a:rPr>
              <a:t>100%上升时间</a:t>
            </a:r>
            <a:r>
              <a:rPr lang="en-US" altLang="zh-CN" sz="2500" b="1" dirty="0">
                <a:solidFill>
                  <a:srgbClr val="FF0000"/>
                </a:solidFill>
                <a:latin typeface="Times New Roman" panose="02020603050405020304" pitchFamily="18" charset="0"/>
              </a:rPr>
              <a:t>rise time    </a:t>
            </a:r>
            <a:r>
              <a:rPr lang="zh-CN" altLang="en-US" sz="2500" b="1" dirty="0">
                <a:solidFill>
                  <a:srgbClr val="FF0000"/>
                </a:solidFill>
                <a:latin typeface="Times New Roman" panose="02020603050405020304" pitchFamily="18" charset="0"/>
              </a:rPr>
              <a:t>：</a:t>
            </a:r>
            <a:r>
              <a:rPr lang="zh-CN" altLang="en-US" sz="2500" b="1" dirty="0"/>
              <a:t>输出响应从</a:t>
            </a:r>
            <a:r>
              <a:rPr lang="zh-CN" altLang="zh-CN" sz="2400" b="1" dirty="0">
                <a:latin typeface="Times New Roman" panose="02020603050405020304" pitchFamily="18" charset="0"/>
              </a:rPr>
              <a:t>0</a:t>
            </a:r>
            <a:r>
              <a:rPr lang="en-US" altLang="zh-CN" sz="2400" b="1" dirty="0">
                <a:latin typeface="Times New Roman" panose="02020603050405020304" pitchFamily="18" charset="0"/>
              </a:rPr>
              <a:t>%</a:t>
            </a:r>
            <a:r>
              <a:rPr lang="zh-CN" altLang="en-US" sz="2500" b="1" dirty="0">
                <a:latin typeface="Times New Roman" panose="02020603050405020304" pitchFamily="18" charset="0"/>
              </a:rPr>
              <a:t>上升到稳态值（设定期望值</a:t>
            </a:r>
            <a:r>
              <a:rPr lang="zh-CN" altLang="en-US" sz="2400" b="1" dirty="0">
                <a:latin typeface="Times New Roman" panose="02020603050405020304" pitchFamily="18" charset="0"/>
              </a:rPr>
              <a:t>）</a:t>
            </a:r>
            <a:r>
              <a:rPr lang="zh-CN" altLang="zh-CN" sz="2400" b="1" dirty="0">
                <a:latin typeface="Times New Roman" panose="02020603050405020304" pitchFamily="18" charset="0"/>
              </a:rPr>
              <a:t>100%</a:t>
            </a:r>
            <a:r>
              <a:rPr lang="zh-CN" altLang="en-US" sz="2500" b="1" dirty="0">
                <a:latin typeface="Times New Roman" panose="02020603050405020304" pitchFamily="18" charset="0"/>
              </a:rPr>
              <a:t>所需要的</a:t>
            </a:r>
            <a:r>
              <a:rPr lang="zh-CN" altLang="zh-CN" sz="2500" b="1" dirty="0">
                <a:latin typeface="Times New Roman" panose="02020603050405020304" pitchFamily="18" charset="0"/>
              </a:rPr>
              <a:t>时间</a:t>
            </a:r>
            <a:endParaRPr lang="zh-CN" altLang="zh-CN" sz="2500" b="1" dirty="0"/>
          </a:p>
          <a:p>
            <a:pPr lvl="1" eaLnBrk="1" hangingPunct="1">
              <a:lnSpc>
                <a:spcPct val="150000"/>
              </a:lnSpc>
              <a:spcBef>
                <a:spcPct val="0"/>
              </a:spcBef>
              <a:buClr>
                <a:srgbClr val="00FF00"/>
              </a:buClr>
              <a:buFont typeface="Wingdings" panose="05000000000000000000" pitchFamily="2" charset="2"/>
              <a:buChar char="n"/>
            </a:pPr>
            <a:r>
              <a:rPr lang="zh-CN" altLang="en-US" sz="2500" b="1" dirty="0"/>
              <a:t>适用于</a:t>
            </a:r>
            <a:r>
              <a:rPr lang="zh-CN" altLang="zh-CN" sz="2500" b="1" dirty="0"/>
              <a:t>欠阻尼系统</a:t>
            </a:r>
            <a:r>
              <a:rPr lang="zh-CN" altLang="en-US" sz="2500" b="1" dirty="0"/>
              <a:t>，不适用于</a:t>
            </a:r>
            <a:r>
              <a:rPr lang="zh-CN" altLang="zh-CN" sz="2500" b="1" dirty="0">
                <a:latin typeface="Times New Roman" panose="02020603050405020304" pitchFamily="18" charset="0"/>
              </a:rPr>
              <a:t>过阻尼系统</a:t>
            </a:r>
            <a:endParaRPr lang="zh-CN" altLang="en-US" sz="2500" b="1" dirty="0"/>
          </a:p>
          <a:p>
            <a:pPr eaLnBrk="1" hangingPunct="1">
              <a:lnSpc>
                <a:spcPct val="150000"/>
              </a:lnSpc>
              <a:spcBef>
                <a:spcPct val="0"/>
              </a:spcBef>
            </a:pPr>
            <a:r>
              <a:rPr lang="zh-CN" altLang="zh-CN" sz="2500" b="1" dirty="0">
                <a:solidFill>
                  <a:srgbClr val="FF0000"/>
                </a:solidFill>
              </a:rPr>
              <a:t>10</a:t>
            </a:r>
            <a:r>
              <a:rPr lang="en-US" altLang="zh-CN" sz="2500" b="1" dirty="0">
                <a:solidFill>
                  <a:srgbClr val="FF0000"/>
                </a:solidFill>
              </a:rPr>
              <a:t>%</a:t>
            </a:r>
            <a:r>
              <a:rPr lang="zh-CN" altLang="en-US" sz="2500" b="1" dirty="0">
                <a:solidFill>
                  <a:srgbClr val="FF0000"/>
                </a:solidFill>
              </a:rPr>
              <a:t>到 </a:t>
            </a:r>
            <a:r>
              <a:rPr lang="zh-CN" altLang="zh-CN" sz="2500" b="1" dirty="0">
                <a:solidFill>
                  <a:srgbClr val="FF0000"/>
                </a:solidFill>
              </a:rPr>
              <a:t>90%上升时间</a:t>
            </a:r>
            <a:r>
              <a:rPr lang="en-US" altLang="zh-CN" sz="2500" b="1" dirty="0">
                <a:solidFill>
                  <a:srgbClr val="FF0000"/>
                </a:solidFill>
                <a:latin typeface="Times New Roman" panose="02020603050405020304" pitchFamily="18" charset="0"/>
              </a:rPr>
              <a:t>rise time     </a:t>
            </a:r>
            <a:r>
              <a:rPr lang="zh-CN" altLang="en-US" sz="2500" b="1" dirty="0">
                <a:solidFill>
                  <a:srgbClr val="FF0000"/>
                </a:solidFill>
                <a:latin typeface="Times New Roman" panose="02020603050405020304" pitchFamily="18" charset="0"/>
              </a:rPr>
              <a:t>：</a:t>
            </a:r>
            <a:r>
              <a:rPr lang="zh-CN" altLang="en-US" sz="2500" b="1" dirty="0"/>
              <a:t>输出响应从稳态值（设定期望值</a:t>
            </a:r>
            <a:r>
              <a:rPr lang="zh-CN" altLang="en-US" sz="2400" b="1" dirty="0"/>
              <a:t>）</a:t>
            </a:r>
            <a:r>
              <a:rPr lang="zh-CN" altLang="zh-CN" sz="2400" b="1" dirty="0">
                <a:latin typeface="Times New Roman" panose="02020603050405020304" pitchFamily="18" charset="0"/>
              </a:rPr>
              <a:t>10</a:t>
            </a:r>
            <a:r>
              <a:rPr lang="en-US" altLang="zh-CN" sz="2400" b="1" dirty="0">
                <a:latin typeface="Times New Roman" panose="02020603050405020304" pitchFamily="18" charset="0"/>
              </a:rPr>
              <a:t>%</a:t>
            </a:r>
            <a:r>
              <a:rPr lang="zh-CN" altLang="en-US" sz="2500" b="1" dirty="0">
                <a:latin typeface="Times New Roman" panose="02020603050405020304" pitchFamily="18" charset="0"/>
              </a:rPr>
              <a:t>上升到 </a:t>
            </a:r>
            <a:r>
              <a:rPr lang="zh-CN" altLang="zh-CN" sz="2400" b="1" dirty="0">
                <a:latin typeface="Times New Roman" panose="02020603050405020304" pitchFamily="18" charset="0"/>
              </a:rPr>
              <a:t>90%</a:t>
            </a:r>
            <a:r>
              <a:rPr lang="zh-CN" altLang="en-US" sz="2500" b="1" dirty="0">
                <a:latin typeface="Times New Roman" panose="02020603050405020304" pitchFamily="18" charset="0"/>
              </a:rPr>
              <a:t>所需要的</a:t>
            </a:r>
            <a:r>
              <a:rPr lang="zh-CN" altLang="zh-CN" sz="2500" b="1" dirty="0"/>
              <a:t>时间</a:t>
            </a:r>
            <a:endParaRPr lang="zh-CN" altLang="en-US" sz="2500" b="1" dirty="0">
              <a:solidFill>
                <a:srgbClr val="FF0000"/>
              </a:solidFill>
            </a:endParaRPr>
          </a:p>
          <a:p>
            <a:pPr eaLnBrk="1" hangingPunct="1">
              <a:lnSpc>
                <a:spcPct val="150000"/>
              </a:lnSpc>
              <a:spcBef>
                <a:spcPct val="0"/>
              </a:spcBef>
            </a:pPr>
            <a:r>
              <a:rPr lang="zh-CN" altLang="zh-CN" sz="2500" b="1" dirty="0">
                <a:solidFill>
                  <a:srgbClr val="FF0000"/>
                </a:solidFill>
              </a:rPr>
              <a:t>峰值时间</a:t>
            </a:r>
            <a:r>
              <a:rPr lang="en-US" altLang="zh-CN" sz="2500" b="1" dirty="0">
                <a:solidFill>
                  <a:srgbClr val="FF0000"/>
                </a:solidFill>
                <a:latin typeface="Times New Roman" panose="02020603050405020304" pitchFamily="18" charset="0"/>
              </a:rPr>
              <a:t>peak time</a:t>
            </a:r>
            <a:endParaRPr lang="en-US" altLang="zh-CN" sz="2500" b="1" dirty="0">
              <a:solidFill>
                <a:srgbClr val="FF0000"/>
              </a:solidFill>
            </a:endParaRPr>
          </a:p>
          <a:p>
            <a:pPr lvl="1" eaLnBrk="1" hangingPunct="1">
              <a:lnSpc>
                <a:spcPct val="150000"/>
              </a:lnSpc>
              <a:spcBef>
                <a:spcPct val="0"/>
              </a:spcBef>
              <a:buClr>
                <a:srgbClr val="00FF00"/>
              </a:buClr>
              <a:buFont typeface="Wingdings" panose="05000000000000000000" pitchFamily="2" charset="2"/>
              <a:buChar char="n"/>
            </a:pPr>
            <a:r>
              <a:rPr lang="zh-CN" altLang="zh-CN" sz="2500" b="1" dirty="0"/>
              <a:t>欠阻尼系统</a:t>
            </a:r>
            <a:r>
              <a:rPr lang="zh-CN" altLang="en-US" sz="2500" b="1" dirty="0"/>
              <a:t>：输出响应达到超调的第一个峰值</a:t>
            </a:r>
            <a:r>
              <a:rPr lang="zh-CN" altLang="en-US" sz="2500" b="1" dirty="0">
                <a:latin typeface="Times New Roman" panose="02020603050405020304" pitchFamily="18" charset="0"/>
              </a:rPr>
              <a:t>所需要的</a:t>
            </a:r>
            <a:r>
              <a:rPr lang="zh-CN" altLang="zh-CN" sz="2500" b="1" dirty="0"/>
              <a:t>时间</a:t>
            </a:r>
            <a:endParaRPr lang="zh-CN" altLang="en-US" sz="2500" b="1" dirty="0"/>
          </a:p>
          <a:p>
            <a:pPr lvl="1" eaLnBrk="1" hangingPunct="1">
              <a:lnSpc>
                <a:spcPct val="150000"/>
              </a:lnSpc>
              <a:spcBef>
                <a:spcPct val="0"/>
              </a:spcBef>
              <a:buClr>
                <a:srgbClr val="00FF00"/>
              </a:buClr>
              <a:buFont typeface="Wingdings" panose="05000000000000000000" pitchFamily="2" charset="2"/>
              <a:buChar char="n"/>
            </a:pPr>
            <a:r>
              <a:rPr lang="zh-CN" altLang="zh-CN" sz="2500" b="1" dirty="0">
                <a:latin typeface="Times New Roman" panose="02020603050405020304" pitchFamily="18" charset="0"/>
              </a:rPr>
              <a:t>过阻尼系统</a:t>
            </a:r>
            <a:r>
              <a:rPr lang="zh-CN" altLang="en-US" sz="2500" b="1" dirty="0">
                <a:latin typeface="Times New Roman" panose="02020603050405020304" pitchFamily="18" charset="0"/>
              </a:rPr>
              <a:t>：没有峰值时间的定义</a:t>
            </a:r>
            <a:endParaRPr lang="zh-CN" altLang="zh-CN" sz="2500" b="1" dirty="0">
              <a:latin typeface="Times New Roman" panose="02020603050405020304" pitchFamily="18" charset="0"/>
            </a:endParaRPr>
          </a:p>
        </p:txBody>
      </p:sp>
      <p:graphicFrame>
        <p:nvGraphicFramePr>
          <p:cNvPr id="35843" name="对象 316418">
            <a:extLst>
              <a:ext uri="{FF2B5EF4-FFF2-40B4-BE49-F238E27FC236}">
                <a16:creationId xmlns:a16="http://schemas.microsoft.com/office/drawing/2014/main" id="{2C2C3C71-2584-463C-80C0-851B40ED0EDB}"/>
              </a:ext>
            </a:extLst>
          </p:cNvPr>
          <p:cNvGraphicFramePr>
            <a:graphicFrameLocks noChangeAspect="1"/>
          </p:cNvGraphicFramePr>
          <p:nvPr/>
        </p:nvGraphicFramePr>
        <p:xfrm>
          <a:off x="4818063" y="1454150"/>
          <a:ext cx="338137" cy="476250"/>
        </p:xfrm>
        <a:graphic>
          <a:graphicData uri="http://schemas.openxmlformats.org/presentationml/2006/ole">
            <mc:AlternateContent xmlns:mc="http://schemas.openxmlformats.org/markup-compatibility/2006">
              <mc:Choice xmlns:v="urn:schemas-microsoft-com:vml" Requires="v">
                <p:oleObj r:id="rId2" imgW="165243" imgH="228799" progId="Equation.DSMT4">
                  <p:embed/>
                </p:oleObj>
              </mc:Choice>
              <mc:Fallback>
                <p:oleObj r:id="rId2" imgW="165243" imgH="228799" progId="Equation.DSMT4">
                  <p:embed/>
                  <p:pic>
                    <p:nvPicPr>
                      <p:cNvPr id="0" name="对象 3164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063" y="1454150"/>
                        <a:ext cx="3381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4" name="对象 316419">
            <a:extLst>
              <a:ext uri="{FF2B5EF4-FFF2-40B4-BE49-F238E27FC236}">
                <a16:creationId xmlns:a16="http://schemas.microsoft.com/office/drawing/2014/main" id="{A2C851A6-77AB-4B15-951C-C0B2FCD70598}"/>
              </a:ext>
            </a:extLst>
          </p:cNvPr>
          <p:cNvGraphicFramePr>
            <a:graphicFrameLocks noChangeAspect="1"/>
          </p:cNvGraphicFramePr>
          <p:nvPr/>
        </p:nvGraphicFramePr>
        <p:xfrm>
          <a:off x="3492500" y="4292600"/>
          <a:ext cx="373063" cy="504825"/>
        </p:xfrm>
        <a:graphic>
          <a:graphicData uri="http://schemas.openxmlformats.org/presentationml/2006/ole">
            <mc:AlternateContent xmlns:mc="http://schemas.openxmlformats.org/markup-compatibility/2006">
              <mc:Choice xmlns:v="urn:schemas-microsoft-com:vml" Requires="v">
                <p:oleObj r:id="rId4" imgW="190583" imgH="254110" progId="Equation.DSMT4">
                  <p:embed/>
                </p:oleObj>
              </mc:Choice>
              <mc:Fallback>
                <p:oleObj r:id="rId4" imgW="190583" imgH="254110" progId="Equation.DSMT4">
                  <p:embed/>
                  <p:pic>
                    <p:nvPicPr>
                      <p:cNvPr id="0" name="对象 3164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4292600"/>
                        <a:ext cx="37306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5" name="对象 316420">
            <a:extLst>
              <a:ext uri="{FF2B5EF4-FFF2-40B4-BE49-F238E27FC236}">
                <a16:creationId xmlns:a16="http://schemas.microsoft.com/office/drawing/2014/main" id="{3C708535-A070-4F17-8489-9C601507D0AE}"/>
              </a:ext>
            </a:extLst>
          </p:cNvPr>
          <p:cNvGraphicFramePr>
            <a:graphicFrameLocks noChangeAspect="1"/>
          </p:cNvGraphicFramePr>
          <p:nvPr/>
        </p:nvGraphicFramePr>
        <p:xfrm>
          <a:off x="4932363" y="3141663"/>
          <a:ext cx="381000" cy="512762"/>
        </p:xfrm>
        <a:graphic>
          <a:graphicData uri="http://schemas.openxmlformats.org/presentationml/2006/ole">
            <mc:AlternateContent xmlns:mc="http://schemas.openxmlformats.org/markup-compatibility/2006">
              <mc:Choice xmlns:v="urn:schemas-microsoft-com:vml" Requires="v">
                <p:oleObj r:id="rId6" imgW="190666" imgH="254221" progId="Equation.DSMT4">
                  <p:embed/>
                </p:oleObj>
              </mc:Choice>
              <mc:Fallback>
                <p:oleObj r:id="rId6" imgW="190666" imgH="254221" progId="Equation.DSMT4">
                  <p:embed/>
                  <p:pic>
                    <p:nvPicPr>
                      <p:cNvPr id="0" name="对象 3164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363" y="3141663"/>
                        <a:ext cx="38100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6" name="灯片编号占位符 1">
            <a:extLst>
              <a:ext uri="{FF2B5EF4-FFF2-40B4-BE49-F238E27FC236}">
                <a16:creationId xmlns:a16="http://schemas.microsoft.com/office/drawing/2014/main" id="{7D6FF754-457C-4F68-8F4A-2F75BDFA35D5}"/>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8DC612DC-EE0B-4127-886E-11750B075308}" type="slidenum">
              <a:rPr lang="zh-CN" altLang="en-US" sz="1400"/>
              <a:pPr algn="r" eaLnBrk="1" hangingPunct="1">
                <a:lnSpc>
                  <a:spcPct val="100000"/>
                </a:lnSpc>
                <a:spcBef>
                  <a:spcPct val="0"/>
                </a:spcBef>
                <a:buClrTx/>
                <a:buFont typeface="Arial" panose="020B0604020202020204" pitchFamily="34" charset="0"/>
                <a:buNone/>
              </a:pPr>
              <a:t>32</a:t>
            </a:fld>
            <a:endParaRPr lang="zh-CN" altLang="en-US" sz="1400"/>
          </a:p>
        </p:txBody>
      </p:sp>
      <p:sp>
        <p:nvSpPr>
          <p:cNvPr id="35847" name="矩形 134145">
            <a:extLst>
              <a:ext uri="{FF2B5EF4-FFF2-40B4-BE49-F238E27FC236}">
                <a16:creationId xmlns:a16="http://schemas.microsoft.com/office/drawing/2014/main" id="{8161807C-6D69-4C04-A883-DB0D25B126F4}"/>
              </a:ext>
            </a:extLst>
          </p:cNvPr>
          <p:cNvSpPr>
            <a:spLocks noGrp="1" noChangeArrowheads="1"/>
          </p:cNvSpPr>
          <p:nvPr/>
        </p:nvSpPr>
        <p:spPr bwMode="auto">
          <a:xfrm>
            <a:off x="1963738" y="188913"/>
            <a:ext cx="51117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317441">
            <a:extLst>
              <a:ext uri="{FF2B5EF4-FFF2-40B4-BE49-F238E27FC236}">
                <a16:creationId xmlns:a16="http://schemas.microsoft.com/office/drawing/2014/main" id="{7362524E-AF1D-4E7A-814F-9F2984DD6660}"/>
              </a:ext>
            </a:extLst>
          </p:cNvPr>
          <p:cNvSpPr>
            <a:spLocks noGrp="1" noChangeArrowheads="1"/>
          </p:cNvSpPr>
          <p:nvPr/>
        </p:nvSpPr>
        <p:spPr bwMode="auto">
          <a:xfrm>
            <a:off x="595313" y="777875"/>
            <a:ext cx="8002587"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zh-CN" sz="2400" b="1" dirty="0"/>
              <a:t>用</a:t>
            </a:r>
            <a:r>
              <a:rPr lang="zh-CN" altLang="zh-CN" sz="2400" b="1" dirty="0">
                <a:solidFill>
                  <a:srgbClr val="FF0000"/>
                </a:solidFill>
              </a:rPr>
              <a:t>超调量</a:t>
            </a:r>
            <a:r>
              <a:rPr lang="zh-CN" altLang="en-US" sz="2400" b="1" dirty="0"/>
              <a:t>、</a:t>
            </a:r>
            <a:r>
              <a:rPr lang="zh-CN" altLang="en-US" sz="2400" b="1" dirty="0">
                <a:solidFill>
                  <a:srgbClr val="FF0000"/>
                </a:solidFill>
              </a:rPr>
              <a:t>调节</a:t>
            </a:r>
            <a:r>
              <a:rPr lang="zh-CN" altLang="zh-CN" sz="2400" b="1" dirty="0">
                <a:solidFill>
                  <a:srgbClr val="FF0000"/>
                </a:solidFill>
              </a:rPr>
              <a:t>时间</a:t>
            </a:r>
            <a:r>
              <a:rPr lang="zh-CN" altLang="en-US" sz="2400" b="1" dirty="0"/>
              <a:t>衡量</a:t>
            </a:r>
            <a:r>
              <a:rPr lang="zh-CN" altLang="zh-CN" sz="2400" b="1" dirty="0"/>
              <a:t>实际响应</a:t>
            </a:r>
            <a:r>
              <a:rPr lang="zh-CN" altLang="en-US" sz="2400" b="1" dirty="0"/>
              <a:t>与单位</a:t>
            </a:r>
            <a:r>
              <a:rPr lang="zh-CN" altLang="zh-CN" sz="2400" b="1" dirty="0"/>
              <a:t>阶跃输入的</a:t>
            </a:r>
            <a:r>
              <a:rPr lang="zh-CN" altLang="en-US" sz="2400" b="1" dirty="0"/>
              <a:t>逼近</a:t>
            </a:r>
            <a:r>
              <a:rPr lang="zh-CN" altLang="zh-CN" sz="2400" b="1" dirty="0"/>
              <a:t>程度</a:t>
            </a:r>
            <a:r>
              <a:rPr lang="zh-CN" altLang="en-US" sz="2400" b="1" dirty="0"/>
              <a:t>，即</a:t>
            </a:r>
            <a:r>
              <a:rPr lang="zh-CN" altLang="en-US" sz="2400" b="1" dirty="0">
                <a:solidFill>
                  <a:srgbClr val="FF0000"/>
                </a:solidFill>
              </a:rPr>
              <a:t>系统复现期望输出信号的能力</a:t>
            </a:r>
            <a:endParaRPr lang="zh-CN" altLang="zh-CN" sz="2400" b="1" dirty="0">
              <a:solidFill>
                <a:srgbClr val="FF0000"/>
              </a:solidFill>
            </a:endParaRPr>
          </a:p>
          <a:p>
            <a:pPr eaLnBrk="1" hangingPunct="1">
              <a:lnSpc>
                <a:spcPct val="150000"/>
              </a:lnSpc>
              <a:spcBef>
                <a:spcPct val="0"/>
              </a:spcBef>
            </a:pPr>
            <a:r>
              <a:rPr lang="zh-CN" altLang="zh-CN" sz="2400" b="1" dirty="0">
                <a:solidFill>
                  <a:srgbClr val="FF0000"/>
                </a:solidFill>
              </a:rPr>
              <a:t>超调量</a:t>
            </a:r>
            <a:r>
              <a:rPr lang="en-US" altLang="zh-CN" sz="2400" b="1" dirty="0">
                <a:solidFill>
                  <a:srgbClr val="FF0000"/>
                </a:solidFill>
                <a:latin typeface="Times New Roman" panose="02020603050405020304" pitchFamily="18" charset="0"/>
              </a:rPr>
              <a:t>overshoot</a:t>
            </a:r>
            <a:r>
              <a:rPr lang="zh-CN" altLang="en-US" sz="2400" b="1" dirty="0">
                <a:solidFill>
                  <a:srgbClr val="FF0000"/>
                </a:solidFill>
                <a:latin typeface="Times New Roman" panose="02020603050405020304" pitchFamily="18" charset="0"/>
              </a:rPr>
              <a:t>：</a:t>
            </a:r>
            <a:r>
              <a:rPr lang="zh-CN" altLang="en-US" sz="2400" b="1" dirty="0"/>
              <a:t>系统瞬态响应中超过设定值的量。超过设定值的最大峰值称为最大超调量，对于单位阶跃响应即为超过</a:t>
            </a:r>
            <a:r>
              <a:rPr lang="en-US" altLang="zh-CN" sz="2400" b="1" dirty="0"/>
              <a:t>1</a:t>
            </a:r>
            <a:r>
              <a:rPr lang="zh-CN" altLang="en-US" sz="2400" b="1" dirty="0"/>
              <a:t>的最大峰值</a:t>
            </a:r>
          </a:p>
          <a:p>
            <a:pPr eaLnBrk="1" hangingPunct="1">
              <a:lnSpc>
                <a:spcPct val="150000"/>
              </a:lnSpc>
              <a:spcBef>
                <a:spcPct val="0"/>
              </a:spcBef>
            </a:pPr>
            <a:r>
              <a:rPr lang="zh-CN" altLang="en-US" sz="2400" b="1" dirty="0">
                <a:solidFill>
                  <a:srgbClr val="FF0000"/>
                </a:solidFill>
              </a:rPr>
              <a:t>百分比</a:t>
            </a:r>
            <a:r>
              <a:rPr lang="zh-CN" altLang="zh-CN" sz="2400" b="1" dirty="0">
                <a:solidFill>
                  <a:srgbClr val="FF0000"/>
                </a:solidFill>
              </a:rPr>
              <a:t>超调量</a:t>
            </a:r>
            <a:r>
              <a:rPr lang="en-US" altLang="zh-CN" sz="2400" b="1" dirty="0">
                <a:solidFill>
                  <a:srgbClr val="FF0000"/>
                </a:solidFill>
                <a:latin typeface="Times New Roman" panose="02020603050405020304" pitchFamily="18" charset="0"/>
              </a:rPr>
              <a:t>percent overshoot </a:t>
            </a:r>
            <a:r>
              <a:rPr lang="zh-CN" altLang="en-US" sz="2400" b="1" dirty="0">
                <a:solidFill>
                  <a:srgbClr val="FF0000"/>
                </a:solidFill>
                <a:latin typeface="Times New Roman" panose="02020603050405020304" pitchFamily="18" charset="0"/>
              </a:rPr>
              <a:t>：相对超调量</a:t>
            </a:r>
            <a:endParaRPr lang="zh-CN" altLang="zh-CN" sz="2400" b="1" dirty="0"/>
          </a:p>
        </p:txBody>
      </p:sp>
      <p:graphicFrame>
        <p:nvGraphicFramePr>
          <p:cNvPr id="36867" name="对象 317446">
            <a:extLst>
              <a:ext uri="{FF2B5EF4-FFF2-40B4-BE49-F238E27FC236}">
                <a16:creationId xmlns:a16="http://schemas.microsoft.com/office/drawing/2014/main" id="{3F853B40-C500-47C2-AC6B-A4101811C420}"/>
              </a:ext>
            </a:extLst>
          </p:cNvPr>
          <p:cNvGraphicFramePr>
            <a:graphicFrameLocks noChangeAspect="1"/>
          </p:cNvGraphicFramePr>
          <p:nvPr>
            <p:extLst>
              <p:ext uri="{D42A27DB-BD31-4B8C-83A1-F6EECF244321}">
                <p14:modId xmlns:p14="http://schemas.microsoft.com/office/powerpoint/2010/main" val="3501082554"/>
              </p:ext>
            </p:extLst>
          </p:nvPr>
        </p:nvGraphicFramePr>
        <p:xfrm>
          <a:off x="1474788" y="4325938"/>
          <a:ext cx="6194425" cy="2314575"/>
        </p:xfrm>
        <a:graphic>
          <a:graphicData uri="http://schemas.openxmlformats.org/presentationml/2006/ole">
            <mc:AlternateContent xmlns:mc="http://schemas.openxmlformats.org/markup-compatibility/2006">
              <mc:Choice xmlns:v="urn:schemas-microsoft-com:vml" Requires="v">
                <p:oleObj name="Equation" r:id="rId2" imgW="3073320" imgH="1143000" progId="Equation.DSMT4">
                  <p:embed/>
                </p:oleObj>
              </mc:Choice>
              <mc:Fallback>
                <p:oleObj name="Equation" r:id="rId2" imgW="3073320" imgH="1143000" progId="Equation.DSMT4">
                  <p:embed/>
                  <p:pic>
                    <p:nvPicPr>
                      <p:cNvPr id="0" name="对象 317446"/>
                      <p:cNvPicPr>
                        <a:picLocks noChangeAspect="1" noChangeArrowheads="1"/>
                      </p:cNvPicPr>
                      <p:nvPr/>
                    </p:nvPicPr>
                    <p:blipFill>
                      <a:blip r:embed="rId3"/>
                      <a:srcRect/>
                      <a:stretch>
                        <a:fillRect/>
                      </a:stretch>
                    </p:blipFill>
                    <p:spPr bwMode="auto">
                      <a:xfrm>
                        <a:off x="1474788" y="4325938"/>
                        <a:ext cx="619442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68" name="灯片编号占位符 1">
            <a:extLst>
              <a:ext uri="{FF2B5EF4-FFF2-40B4-BE49-F238E27FC236}">
                <a16:creationId xmlns:a16="http://schemas.microsoft.com/office/drawing/2014/main" id="{7DD6CD2F-9B77-4F27-9643-D41BFFBC4EB3}"/>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DDA963BD-ACB0-4948-9986-879F546B8E4F}" type="slidenum">
              <a:rPr lang="zh-CN" altLang="en-US" sz="1400"/>
              <a:pPr algn="r" eaLnBrk="1" hangingPunct="1">
                <a:lnSpc>
                  <a:spcPct val="100000"/>
                </a:lnSpc>
                <a:spcBef>
                  <a:spcPct val="0"/>
                </a:spcBef>
                <a:buClrTx/>
                <a:buFont typeface="Arial" panose="020B0604020202020204" pitchFamily="34" charset="0"/>
                <a:buNone/>
              </a:pPr>
              <a:t>33</a:t>
            </a:fld>
            <a:endParaRPr lang="zh-CN" altLang="en-US" sz="1400"/>
          </a:p>
        </p:txBody>
      </p:sp>
      <p:sp>
        <p:nvSpPr>
          <p:cNvPr id="36869" name="矩形 134145">
            <a:extLst>
              <a:ext uri="{FF2B5EF4-FFF2-40B4-BE49-F238E27FC236}">
                <a16:creationId xmlns:a16="http://schemas.microsoft.com/office/drawing/2014/main" id="{0FE458F7-D5A7-42E9-923B-DEB78D468BAE}"/>
              </a:ext>
            </a:extLst>
          </p:cNvPr>
          <p:cNvSpPr>
            <a:spLocks noGrp="1" noChangeArrowheads="1"/>
          </p:cNvSpPr>
          <p:nvPr/>
        </p:nvSpPr>
        <p:spPr bwMode="auto">
          <a:xfrm>
            <a:off x="2266950" y="188913"/>
            <a:ext cx="45370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000" b="1">
                <a:solidFill>
                  <a:schemeClr val="tx2"/>
                </a:solidFill>
                <a:latin typeface="Times New Roman" panose="02020603050405020304" pitchFamily="18" charset="0"/>
              </a:rPr>
              <a:t>5.</a:t>
            </a:r>
            <a:r>
              <a:rPr lang="en-US" altLang="zh-CN" sz="3000" b="1">
                <a:solidFill>
                  <a:schemeClr val="tx2"/>
                </a:solidFill>
                <a:latin typeface="Times New Roman" panose="02020603050405020304" pitchFamily="18" charset="0"/>
              </a:rPr>
              <a:t>3  </a:t>
            </a:r>
            <a:r>
              <a:rPr lang="zh-CN" altLang="en-US" sz="3000" b="1">
                <a:solidFill>
                  <a:schemeClr val="tx2"/>
                </a:solidFill>
              </a:rPr>
              <a:t>二阶系统的性能</a:t>
            </a:r>
            <a:endParaRPr lang="zh-CN" altLang="zh-CN" sz="3000" b="1">
              <a:solidFill>
                <a:schemeClr val="tx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矩形 319490">
            <a:extLst>
              <a:ext uri="{FF2B5EF4-FFF2-40B4-BE49-F238E27FC236}">
                <a16:creationId xmlns:a16="http://schemas.microsoft.com/office/drawing/2014/main" id="{81838A33-E00C-401D-A232-807EE563A7E4}"/>
              </a:ext>
            </a:extLst>
          </p:cNvPr>
          <p:cNvSpPr>
            <a:spLocks noGrp="1" noChangeArrowheads="1"/>
          </p:cNvSpPr>
          <p:nvPr/>
        </p:nvSpPr>
        <p:spPr bwMode="auto">
          <a:xfrm>
            <a:off x="261938" y="931863"/>
            <a:ext cx="8686800"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8001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600" b="1" dirty="0">
                <a:solidFill>
                  <a:srgbClr val="FF0000"/>
                </a:solidFill>
              </a:rPr>
              <a:t>调节</a:t>
            </a:r>
            <a:r>
              <a:rPr lang="zh-CN" altLang="zh-CN" sz="2600" b="1" dirty="0">
                <a:solidFill>
                  <a:srgbClr val="FF0000"/>
                </a:solidFill>
              </a:rPr>
              <a:t>时间</a:t>
            </a:r>
            <a:r>
              <a:rPr lang="en-US" altLang="zh-CN" sz="2600" b="1" dirty="0">
                <a:solidFill>
                  <a:srgbClr val="FF0000"/>
                </a:solidFill>
                <a:latin typeface="Times New Roman" panose="02020603050405020304" pitchFamily="18" charset="0"/>
              </a:rPr>
              <a:t>settling time</a:t>
            </a:r>
            <a:r>
              <a:rPr lang="zh-CN" altLang="zh-CN" sz="2600" b="1" dirty="0">
                <a:latin typeface="Times New Roman" panose="02020603050405020304" pitchFamily="18" charset="0"/>
              </a:rPr>
              <a:t>     </a:t>
            </a:r>
            <a:r>
              <a:rPr lang="zh-CN" altLang="en-US" sz="2600" b="1" dirty="0">
                <a:latin typeface="Times New Roman" panose="02020603050405020304" pitchFamily="18" charset="0"/>
              </a:rPr>
              <a:t>：输出</a:t>
            </a:r>
            <a:r>
              <a:rPr lang="zh-CN" altLang="zh-CN" sz="2600" b="1" dirty="0">
                <a:latin typeface="Times New Roman" panose="02020603050405020304" pitchFamily="18" charset="0"/>
              </a:rPr>
              <a:t>响应到达</a:t>
            </a:r>
            <a:r>
              <a:rPr lang="zh-CN" altLang="en-US" sz="2600" b="1" dirty="0">
                <a:latin typeface="Times New Roman" panose="02020603050405020304" pitchFamily="18" charset="0"/>
              </a:rPr>
              <a:t>并</a:t>
            </a:r>
            <a:r>
              <a:rPr lang="zh-CN" altLang="zh-CN" sz="2600" b="1" dirty="0">
                <a:latin typeface="Times New Roman" panose="02020603050405020304" pitchFamily="18" charset="0"/>
              </a:rPr>
              <a:t>且</a:t>
            </a:r>
            <a:r>
              <a:rPr lang="zh-CN" altLang="en-US" sz="2600" b="1" dirty="0">
                <a:latin typeface="Times New Roman" panose="02020603050405020304" pitchFamily="18" charset="0"/>
              </a:rPr>
              <a:t>永远</a:t>
            </a:r>
            <a:r>
              <a:rPr lang="zh-CN" altLang="zh-CN" sz="2600" b="1" dirty="0">
                <a:latin typeface="Times New Roman" panose="02020603050405020304" pitchFamily="18" charset="0"/>
              </a:rPr>
              <a:t>维持在稳态值的某个百分比</a:t>
            </a:r>
            <a:r>
              <a:rPr lang="zh-CN" altLang="en-US" sz="2600" b="1" dirty="0">
                <a:latin typeface="Times New Roman" panose="02020603050405020304" pitchFamily="18" charset="0"/>
              </a:rPr>
              <a:t>允许</a:t>
            </a:r>
            <a:r>
              <a:rPr lang="zh-CN" altLang="zh-CN" sz="2600" b="1" dirty="0">
                <a:latin typeface="Times New Roman" panose="02020603050405020304" pitchFamily="18" charset="0"/>
              </a:rPr>
              <a:t>误差    </a:t>
            </a:r>
            <a:r>
              <a:rPr lang="zh-CN" altLang="en-US" sz="2600" b="1" dirty="0">
                <a:latin typeface="Times New Roman" panose="02020603050405020304" pitchFamily="18" charset="0"/>
              </a:rPr>
              <a:t>  </a:t>
            </a:r>
            <a:r>
              <a:rPr lang="zh-CN" altLang="zh-CN" sz="2600" b="1" dirty="0">
                <a:latin typeface="Times New Roman" panose="02020603050405020304" pitchFamily="18" charset="0"/>
              </a:rPr>
              <a:t>范围内所需</a:t>
            </a:r>
            <a:r>
              <a:rPr lang="zh-CN" altLang="en-US" sz="2600" b="1" dirty="0">
                <a:latin typeface="Times New Roman" panose="02020603050405020304" pitchFamily="18" charset="0"/>
              </a:rPr>
              <a:t>要</a:t>
            </a:r>
            <a:r>
              <a:rPr lang="zh-CN" altLang="zh-CN" sz="2600" b="1" dirty="0">
                <a:latin typeface="Times New Roman" panose="02020603050405020304" pitchFamily="18" charset="0"/>
              </a:rPr>
              <a:t>的时间</a:t>
            </a:r>
            <a:endParaRPr lang="zh-CN" altLang="en-US" sz="2600" b="1" dirty="0">
              <a:latin typeface="Times New Roman" panose="02020603050405020304" pitchFamily="18" charset="0"/>
            </a:endParaRPr>
          </a:p>
          <a:p>
            <a:pPr eaLnBrk="1" hangingPunct="1">
              <a:lnSpc>
                <a:spcPct val="150000"/>
              </a:lnSpc>
              <a:spcBef>
                <a:spcPct val="0"/>
              </a:spcBef>
            </a:pPr>
            <a:r>
              <a:rPr lang="zh-CN" altLang="en-US" sz="2600" b="1" dirty="0">
                <a:latin typeface="Times New Roman" panose="02020603050405020304" pitchFamily="18" charset="0"/>
              </a:rPr>
              <a:t>调节时间也称过渡过程时间</a:t>
            </a:r>
            <a:endParaRPr lang="zh-CN" altLang="zh-CN" sz="2600" b="1" dirty="0">
              <a:latin typeface="Times New Roman" panose="02020603050405020304" pitchFamily="18" charset="0"/>
            </a:endParaRPr>
          </a:p>
          <a:p>
            <a:pPr lvl="1" eaLnBrk="1" hangingPunct="1">
              <a:lnSpc>
                <a:spcPct val="150000"/>
              </a:lnSpc>
              <a:spcBef>
                <a:spcPct val="0"/>
              </a:spcBef>
              <a:buSzPct val="70000"/>
              <a:buFont typeface="Wingdings" panose="05000000000000000000" pitchFamily="2" charset="2"/>
              <a:buChar char="u"/>
            </a:pPr>
            <a:r>
              <a:rPr lang="en-US" altLang="zh-CN" sz="2600" b="1" dirty="0"/>
              <a:t>2%</a:t>
            </a:r>
            <a:r>
              <a:rPr lang="zh-CN" altLang="en-US" sz="2600" b="1" dirty="0"/>
              <a:t>允许误差的调节时间</a:t>
            </a:r>
          </a:p>
          <a:p>
            <a:pPr lvl="1" eaLnBrk="1" hangingPunct="1">
              <a:lnSpc>
                <a:spcPct val="150000"/>
              </a:lnSpc>
              <a:spcBef>
                <a:spcPct val="0"/>
              </a:spcBef>
              <a:buSzPct val="70000"/>
              <a:buFont typeface="Wingdings" panose="05000000000000000000" pitchFamily="2" charset="2"/>
              <a:buChar char="u"/>
            </a:pPr>
            <a:r>
              <a:rPr lang="en-US" altLang="zh-CN" sz="2600" b="1" dirty="0"/>
              <a:t>5%</a:t>
            </a:r>
            <a:r>
              <a:rPr lang="zh-CN" altLang="en-US" sz="2600" b="1" dirty="0"/>
              <a:t>允许误差的调节时间</a:t>
            </a:r>
          </a:p>
          <a:p>
            <a:pPr eaLnBrk="1" hangingPunct="1">
              <a:lnSpc>
                <a:spcPct val="150000"/>
              </a:lnSpc>
              <a:spcBef>
                <a:spcPct val="0"/>
              </a:spcBef>
            </a:pPr>
            <a:r>
              <a:rPr lang="zh-CN" altLang="en-US" sz="2600" b="1" dirty="0">
                <a:solidFill>
                  <a:srgbClr val="FF0000"/>
                </a:solidFill>
              </a:rPr>
              <a:t>衰减比</a:t>
            </a:r>
            <a:r>
              <a:rPr lang="zh-CN" altLang="en-US" sz="2600" b="1" dirty="0"/>
              <a:t>：系统阶跃响应中超过设定值的第一次峰值与超过设定值的第二次峰值（正值）之比</a:t>
            </a:r>
          </a:p>
          <a:p>
            <a:pPr eaLnBrk="1" hangingPunct="1">
              <a:lnSpc>
                <a:spcPct val="150000"/>
              </a:lnSpc>
              <a:spcBef>
                <a:spcPct val="0"/>
              </a:spcBef>
            </a:pPr>
            <a:r>
              <a:rPr lang="zh-CN" altLang="en-US" sz="2600" b="1" dirty="0">
                <a:solidFill>
                  <a:srgbClr val="FF0000"/>
                </a:solidFill>
              </a:rPr>
              <a:t>振荡次数</a:t>
            </a:r>
            <a:r>
              <a:rPr lang="zh-CN" altLang="en-US" sz="2600" b="1" dirty="0"/>
              <a:t>：阶跃响应调节时间内（即全部过渡过程中），输出围绕设定值往复振荡的周期数</a:t>
            </a:r>
          </a:p>
        </p:txBody>
      </p:sp>
      <p:graphicFrame>
        <p:nvGraphicFramePr>
          <p:cNvPr id="37891" name="对象 319491">
            <a:extLst>
              <a:ext uri="{FF2B5EF4-FFF2-40B4-BE49-F238E27FC236}">
                <a16:creationId xmlns:a16="http://schemas.microsoft.com/office/drawing/2014/main" id="{84305EC1-8405-4D44-AF1E-34DFBC606E7D}"/>
              </a:ext>
            </a:extLst>
          </p:cNvPr>
          <p:cNvGraphicFramePr>
            <a:graphicFrameLocks noChangeAspect="1"/>
          </p:cNvGraphicFramePr>
          <p:nvPr/>
        </p:nvGraphicFramePr>
        <p:xfrm>
          <a:off x="3829050" y="1090613"/>
          <a:ext cx="315913" cy="431800"/>
        </p:xfrm>
        <a:graphic>
          <a:graphicData uri="http://schemas.openxmlformats.org/presentationml/2006/ole">
            <mc:AlternateContent xmlns:mc="http://schemas.openxmlformats.org/markup-compatibility/2006">
              <mc:Choice xmlns:v="urn:schemas-microsoft-com:vml" Requires="v">
                <p:oleObj r:id="rId2" imgW="165100" imgH="228600" progId="Equation.DSMT4">
                  <p:embed/>
                </p:oleObj>
              </mc:Choice>
              <mc:Fallback>
                <p:oleObj r:id="rId2" imgW="165100" imgH="228600" progId="Equation.DSMT4">
                  <p:embed/>
                  <p:pic>
                    <p:nvPicPr>
                      <p:cNvPr id="0" name="对象 3194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9050" y="1090613"/>
                        <a:ext cx="3159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2" name="对象 319492">
            <a:extLst>
              <a:ext uri="{FF2B5EF4-FFF2-40B4-BE49-F238E27FC236}">
                <a16:creationId xmlns:a16="http://schemas.microsoft.com/office/drawing/2014/main" id="{6EF74224-DC1D-4612-B490-F395C6FEF403}"/>
              </a:ext>
            </a:extLst>
          </p:cNvPr>
          <p:cNvGraphicFramePr>
            <a:graphicFrameLocks noChangeAspect="1"/>
          </p:cNvGraphicFramePr>
          <p:nvPr/>
        </p:nvGraphicFramePr>
        <p:xfrm>
          <a:off x="5045075" y="1695450"/>
          <a:ext cx="465138" cy="360363"/>
        </p:xfrm>
        <a:graphic>
          <a:graphicData uri="http://schemas.openxmlformats.org/presentationml/2006/ole">
            <mc:AlternateContent xmlns:mc="http://schemas.openxmlformats.org/markup-compatibility/2006">
              <mc:Choice xmlns:v="urn:schemas-microsoft-com:vml" Requires="v">
                <p:oleObj r:id="rId4" imgW="228204" imgH="177492" progId="Equation.DSMT4">
                  <p:embed/>
                </p:oleObj>
              </mc:Choice>
              <mc:Fallback>
                <p:oleObj r:id="rId4" imgW="228204" imgH="177492" progId="Equation.DSMT4">
                  <p:embed/>
                  <p:pic>
                    <p:nvPicPr>
                      <p:cNvPr id="0" name="对象 3194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5075" y="1695450"/>
                        <a:ext cx="4651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3" name="灯片编号占位符 1">
            <a:extLst>
              <a:ext uri="{FF2B5EF4-FFF2-40B4-BE49-F238E27FC236}">
                <a16:creationId xmlns:a16="http://schemas.microsoft.com/office/drawing/2014/main" id="{C71E2702-2DEE-48F1-8BCD-5CB45C9EF1F5}"/>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BD3169F3-6FB2-4712-88C0-2E477531F7EC}" type="slidenum">
              <a:rPr lang="zh-CN" altLang="en-US" sz="1400"/>
              <a:pPr algn="r" eaLnBrk="1" hangingPunct="1">
                <a:lnSpc>
                  <a:spcPct val="100000"/>
                </a:lnSpc>
                <a:spcBef>
                  <a:spcPct val="0"/>
                </a:spcBef>
                <a:buClrTx/>
                <a:buFont typeface="Arial" panose="020B0604020202020204" pitchFamily="34" charset="0"/>
                <a:buNone/>
              </a:pPr>
              <a:t>34</a:t>
            </a:fld>
            <a:endParaRPr lang="zh-CN" altLang="en-US" sz="1400"/>
          </a:p>
        </p:txBody>
      </p:sp>
      <p:sp>
        <p:nvSpPr>
          <p:cNvPr id="37894" name="矩形 134145">
            <a:extLst>
              <a:ext uri="{FF2B5EF4-FFF2-40B4-BE49-F238E27FC236}">
                <a16:creationId xmlns:a16="http://schemas.microsoft.com/office/drawing/2014/main" id="{E957D2B5-1D65-48C4-8B7B-867733369D22}"/>
              </a:ext>
            </a:extLst>
          </p:cNvPr>
          <p:cNvSpPr>
            <a:spLocks noGrp="1" noChangeArrowheads="1"/>
          </p:cNvSpPr>
          <p:nvPr/>
        </p:nvSpPr>
        <p:spPr bwMode="auto">
          <a:xfrm>
            <a:off x="1963738" y="188913"/>
            <a:ext cx="51117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140293" descr="05_07">
            <a:extLst>
              <a:ext uri="{FF2B5EF4-FFF2-40B4-BE49-F238E27FC236}">
                <a16:creationId xmlns:a16="http://schemas.microsoft.com/office/drawing/2014/main" id="{51F0C4EF-9559-4B83-BD74-CF6DF3E18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 b="9924"/>
          <a:stretch>
            <a:fillRect/>
          </a:stretch>
        </p:blipFill>
        <p:spPr bwMode="auto">
          <a:xfrm>
            <a:off x="179512" y="1563718"/>
            <a:ext cx="4951002" cy="2941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文本占位符 325633">
            <a:extLst>
              <a:ext uri="{FF2B5EF4-FFF2-40B4-BE49-F238E27FC236}">
                <a16:creationId xmlns:a16="http://schemas.microsoft.com/office/drawing/2014/main" id="{2FA8DAF6-B6C9-4220-8EEC-74C63A29B4D2}"/>
              </a:ext>
            </a:extLst>
          </p:cNvPr>
          <p:cNvSpPr>
            <a:spLocks noGrp="1" noChangeArrowheads="1"/>
          </p:cNvSpPr>
          <p:nvPr>
            <p:ph type="body" idx="1"/>
          </p:nvPr>
        </p:nvSpPr>
        <p:spPr>
          <a:xfrm>
            <a:off x="1187624" y="862335"/>
            <a:ext cx="7272733" cy="574675"/>
          </a:xfrm>
        </p:spPr>
        <p:txBody>
          <a:bodyPr/>
          <a:lstStyle/>
          <a:p>
            <a:pPr eaLnBrk="1" hangingPunct="1">
              <a:lnSpc>
                <a:spcPct val="150000"/>
              </a:lnSpc>
            </a:pPr>
            <a:r>
              <a:rPr lang="zh-CN" altLang="en-US" b="1" dirty="0">
                <a:solidFill>
                  <a:srgbClr val="FF0000"/>
                </a:solidFill>
              </a:rPr>
              <a:t>欠阻尼（            ）二阶系统，调节</a:t>
            </a:r>
            <a:r>
              <a:rPr lang="zh-CN" altLang="zh-CN" b="1" dirty="0">
                <a:solidFill>
                  <a:srgbClr val="FF0000"/>
                </a:solidFill>
              </a:rPr>
              <a:t>时间</a:t>
            </a:r>
            <a:endParaRPr lang="zh-CN" altLang="zh-CN" b="1" dirty="0"/>
          </a:p>
        </p:txBody>
      </p:sp>
      <p:sp>
        <p:nvSpPr>
          <p:cNvPr id="38915" name="灯片编号占位符 1">
            <a:extLst>
              <a:ext uri="{FF2B5EF4-FFF2-40B4-BE49-F238E27FC236}">
                <a16:creationId xmlns:a16="http://schemas.microsoft.com/office/drawing/2014/main" id="{4EBE6DE1-5043-4210-83FD-840F4BADB601}"/>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E4BF377B-BA63-4E4F-9C4C-D59737192A84}" type="slidenum">
              <a:rPr lang="zh-CN" altLang="en-US" sz="1400"/>
              <a:pPr algn="r" eaLnBrk="1" hangingPunct="1">
                <a:lnSpc>
                  <a:spcPct val="100000"/>
                </a:lnSpc>
                <a:spcBef>
                  <a:spcPct val="0"/>
                </a:spcBef>
                <a:buClrTx/>
                <a:buFont typeface="Arial" panose="020B0604020202020204" pitchFamily="34" charset="0"/>
                <a:buNone/>
              </a:pPr>
              <a:t>35</a:t>
            </a:fld>
            <a:endParaRPr lang="zh-CN" altLang="en-US" sz="1400"/>
          </a:p>
        </p:txBody>
      </p:sp>
      <p:sp>
        <p:nvSpPr>
          <p:cNvPr id="38916" name="矩形 134145">
            <a:extLst>
              <a:ext uri="{FF2B5EF4-FFF2-40B4-BE49-F238E27FC236}">
                <a16:creationId xmlns:a16="http://schemas.microsoft.com/office/drawing/2014/main" id="{736DE409-C317-4433-BA3C-137FCBA467D0}"/>
              </a:ext>
            </a:extLst>
          </p:cNvPr>
          <p:cNvSpPr>
            <a:spLocks noGrp="1" noChangeArrowheads="1"/>
          </p:cNvSpPr>
          <p:nvPr/>
        </p:nvSpPr>
        <p:spPr bwMode="auto">
          <a:xfrm>
            <a:off x="1963738" y="273050"/>
            <a:ext cx="51117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graphicFrame>
        <p:nvGraphicFramePr>
          <p:cNvPr id="2" name="对象 1">
            <a:extLst>
              <a:ext uri="{FF2B5EF4-FFF2-40B4-BE49-F238E27FC236}">
                <a16:creationId xmlns:a16="http://schemas.microsoft.com/office/drawing/2014/main" id="{DE2E15BC-1C94-4507-89EE-AB3E490FDBD6}"/>
              </a:ext>
            </a:extLst>
          </p:cNvPr>
          <p:cNvGraphicFramePr>
            <a:graphicFrameLocks noChangeAspect="1"/>
          </p:cNvGraphicFramePr>
          <p:nvPr>
            <p:extLst>
              <p:ext uri="{D42A27DB-BD31-4B8C-83A1-F6EECF244321}">
                <p14:modId xmlns:p14="http://schemas.microsoft.com/office/powerpoint/2010/main" val="3110720055"/>
              </p:ext>
            </p:extLst>
          </p:nvPr>
        </p:nvGraphicFramePr>
        <p:xfrm>
          <a:off x="3059832" y="1071474"/>
          <a:ext cx="1214437" cy="379413"/>
        </p:xfrm>
        <a:graphic>
          <a:graphicData uri="http://schemas.openxmlformats.org/presentationml/2006/ole">
            <mc:AlternateContent xmlns:mc="http://schemas.openxmlformats.org/markup-compatibility/2006">
              <mc:Choice xmlns:v="urn:schemas-microsoft-com:vml" Requires="v">
                <p:oleObj name="Equation" r:id="rId4" imgW="1214731" imgH="379454" progId="Equation.DSMT4">
                  <p:embed/>
                </p:oleObj>
              </mc:Choice>
              <mc:Fallback>
                <p:oleObj name="Equation" r:id="rId4" imgW="1214731" imgH="379454" progId="Equation.DSMT4">
                  <p:embed/>
                  <p:pic>
                    <p:nvPicPr>
                      <p:cNvPr id="0" name=""/>
                      <p:cNvPicPr/>
                      <p:nvPr/>
                    </p:nvPicPr>
                    <p:blipFill>
                      <a:blip r:embed="rId5"/>
                      <a:stretch>
                        <a:fillRect/>
                      </a:stretch>
                    </p:blipFill>
                    <p:spPr>
                      <a:xfrm>
                        <a:off x="3059832" y="1071474"/>
                        <a:ext cx="1214437" cy="379413"/>
                      </a:xfrm>
                      <a:prstGeom prst="rect">
                        <a:avLst/>
                      </a:prstGeom>
                    </p:spPr>
                  </p:pic>
                </p:oleObj>
              </mc:Fallback>
            </mc:AlternateContent>
          </a:graphicData>
        </a:graphic>
      </p:graphicFrame>
      <p:pic>
        <p:nvPicPr>
          <p:cNvPr id="3" name="图片 2">
            <a:extLst>
              <a:ext uri="{FF2B5EF4-FFF2-40B4-BE49-F238E27FC236}">
                <a16:creationId xmlns:a16="http://schemas.microsoft.com/office/drawing/2014/main" id="{CE429A9F-2C29-4AAC-A19F-57A9660ED047}"/>
              </a:ext>
            </a:extLst>
          </p:cNvPr>
          <p:cNvPicPr>
            <a:picLocks noChangeAspect="1"/>
          </p:cNvPicPr>
          <p:nvPr/>
        </p:nvPicPr>
        <p:blipFill>
          <a:blip r:embed="rId6"/>
          <a:stretch>
            <a:fillRect/>
          </a:stretch>
        </p:blipFill>
        <p:spPr>
          <a:xfrm>
            <a:off x="3872097" y="4437659"/>
            <a:ext cx="5030603" cy="694113"/>
          </a:xfrm>
          <a:prstGeom prst="rect">
            <a:avLst/>
          </a:prstGeom>
        </p:spPr>
      </p:pic>
      <p:pic>
        <p:nvPicPr>
          <p:cNvPr id="4" name="图片 3">
            <a:extLst>
              <a:ext uri="{FF2B5EF4-FFF2-40B4-BE49-F238E27FC236}">
                <a16:creationId xmlns:a16="http://schemas.microsoft.com/office/drawing/2014/main" id="{F0FE8908-266D-4C62-ABC6-7F072688AD86}"/>
              </a:ext>
            </a:extLst>
          </p:cNvPr>
          <p:cNvPicPr>
            <a:picLocks noChangeAspect="1"/>
          </p:cNvPicPr>
          <p:nvPr/>
        </p:nvPicPr>
        <p:blipFill>
          <a:blip r:embed="rId7"/>
          <a:stretch>
            <a:fillRect/>
          </a:stretch>
        </p:blipFill>
        <p:spPr>
          <a:xfrm>
            <a:off x="4921702" y="5055456"/>
            <a:ext cx="2232247" cy="737023"/>
          </a:xfrm>
          <a:prstGeom prst="rect">
            <a:avLst/>
          </a:prstGeom>
        </p:spPr>
      </p:pic>
      <p:pic>
        <p:nvPicPr>
          <p:cNvPr id="6" name="图片 5">
            <a:extLst>
              <a:ext uri="{FF2B5EF4-FFF2-40B4-BE49-F238E27FC236}">
                <a16:creationId xmlns:a16="http://schemas.microsoft.com/office/drawing/2014/main" id="{E1230A20-4CD9-464D-BA74-C5A2A5A44D77}"/>
              </a:ext>
            </a:extLst>
          </p:cNvPr>
          <p:cNvPicPr>
            <a:picLocks noChangeAspect="1"/>
          </p:cNvPicPr>
          <p:nvPr/>
        </p:nvPicPr>
        <p:blipFill>
          <a:blip r:embed="rId8"/>
          <a:stretch>
            <a:fillRect/>
          </a:stretch>
        </p:blipFill>
        <p:spPr>
          <a:xfrm>
            <a:off x="2663750" y="5903436"/>
            <a:ext cx="4320480" cy="693827"/>
          </a:xfrm>
          <a:prstGeom prst="rect">
            <a:avLst/>
          </a:prstGeom>
        </p:spPr>
      </p:pic>
      <p:sp>
        <p:nvSpPr>
          <p:cNvPr id="9" name="矩形 8">
            <a:extLst>
              <a:ext uri="{FF2B5EF4-FFF2-40B4-BE49-F238E27FC236}">
                <a16:creationId xmlns:a16="http://schemas.microsoft.com/office/drawing/2014/main" id="{404BD965-1B3C-40E1-AA19-76EE21E5D8A6}"/>
              </a:ext>
            </a:extLst>
          </p:cNvPr>
          <p:cNvSpPr/>
          <p:nvPr/>
        </p:nvSpPr>
        <p:spPr>
          <a:xfrm>
            <a:off x="5565395" y="1730317"/>
            <a:ext cx="1811714" cy="369332"/>
          </a:xfrm>
          <a:prstGeom prst="rect">
            <a:avLst/>
          </a:prstGeom>
        </p:spPr>
        <p:txBody>
          <a:bodyPr wrap="none">
            <a:spAutoFit/>
          </a:bodyPr>
          <a:lstStyle/>
          <a:p>
            <a:r>
              <a:rPr lang="zh-CN" altLang="en-US" sz="1800" b="1" dirty="0"/>
              <a:t>单位阶跃响应：</a:t>
            </a:r>
            <a:endParaRPr lang="zh-CN" altLang="en-US" dirty="0"/>
          </a:p>
        </p:txBody>
      </p:sp>
      <p:pic>
        <p:nvPicPr>
          <p:cNvPr id="10" name="图片 9">
            <a:extLst>
              <a:ext uri="{FF2B5EF4-FFF2-40B4-BE49-F238E27FC236}">
                <a16:creationId xmlns:a16="http://schemas.microsoft.com/office/drawing/2014/main" id="{554C92D8-97C7-4DD1-9C78-769D220C0610}"/>
              </a:ext>
            </a:extLst>
          </p:cNvPr>
          <p:cNvPicPr>
            <a:picLocks noChangeAspect="1"/>
          </p:cNvPicPr>
          <p:nvPr/>
        </p:nvPicPr>
        <p:blipFill>
          <a:blip r:embed="rId9"/>
          <a:stretch>
            <a:fillRect/>
          </a:stretch>
        </p:blipFill>
        <p:spPr>
          <a:xfrm>
            <a:off x="5509295" y="2294790"/>
            <a:ext cx="3132386" cy="585659"/>
          </a:xfrm>
          <a:prstGeom prst="rect">
            <a:avLst/>
          </a:prstGeom>
        </p:spPr>
      </p:pic>
      <p:sp>
        <p:nvSpPr>
          <p:cNvPr id="15" name="矩形 14">
            <a:extLst>
              <a:ext uri="{FF2B5EF4-FFF2-40B4-BE49-F238E27FC236}">
                <a16:creationId xmlns:a16="http://schemas.microsoft.com/office/drawing/2014/main" id="{0DBC65D0-E581-40F5-94FA-3D5F817D935C}"/>
              </a:ext>
            </a:extLst>
          </p:cNvPr>
          <p:cNvSpPr/>
          <p:nvPr/>
        </p:nvSpPr>
        <p:spPr>
          <a:xfrm>
            <a:off x="5130514" y="3775020"/>
            <a:ext cx="3772186" cy="369332"/>
          </a:xfrm>
          <a:prstGeom prst="rect">
            <a:avLst/>
          </a:prstGeom>
        </p:spPr>
        <p:txBody>
          <a:bodyPr wrap="none">
            <a:spAutoFit/>
          </a:bodyPr>
          <a:lstStyle/>
          <a:p>
            <a:r>
              <a:rPr lang="zh-CN" altLang="en-US" sz="1800" b="1" dirty="0"/>
              <a:t>近似求出</a:t>
            </a:r>
            <a:r>
              <a:rPr lang="en-US" altLang="zh-CN" sz="1800" b="1" dirty="0"/>
              <a:t>2%</a:t>
            </a:r>
            <a:r>
              <a:rPr lang="zh-CN" altLang="en-US" sz="1800" b="1" dirty="0"/>
              <a:t>允许误差的调整时间：</a:t>
            </a:r>
            <a:endParaRPr lang="zh-CN" altLang="en-US" dirty="0"/>
          </a:p>
        </p:txBody>
      </p:sp>
      <p:pic>
        <p:nvPicPr>
          <p:cNvPr id="11" name="图片 10">
            <a:extLst>
              <a:ext uri="{FF2B5EF4-FFF2-40B4-BE49-F238E27FC236}">
                <a16:creationId xmlns:a16="http://schemas.microsoft.com/office/drawing/2014/main" id="{5B5232E2-4661-4968-AAC1-698C7BF7935F}"/>
              </a:ext>
            </a:extLst>
          </p:cNvPr>
          <p:cNvPicPr>
            <a:picLocks noChangeAspect="1"/>
          </p:cNvPicPr>
          <p:nvPr/>
        </p:nvPicPr>
        <p:blipFill>
          <a:blip r:embed="rId10"/>
          <a:stretch>
            <a:fillRect/>
          </a:stretch>
        </p:blipFill>
        <p:spPr>
          <a:xfrm>
            <a:off x="5146362" y="2966595"/>
            <a:ext cx="3858251" cy="589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文本占位符 142338">
            <a:extLst>
              <a:ext uri="{FF2B5EF4-FFF2-40B4-BE49-F238E27FC236}">
                <a16:creationId xmlns:a16="http://schemas.microsoft.com/office/drawing/2014/main" id="{60989DF3-A5FE-4F3C-BB8C-4F904CB08281}"/>
              </a:ext>
            </a:extLst>
          </p:cNvPr>
          <p:cNvSpPr>
            <a:spLocks noGrp="1" noChangeArrowheads="1"/>
          </p:cNvSpPr>
          <p:nvPr>
            <p:ph type="body" idx="1"/>
          </p:nvPr>
        </p:nvSpPr>
        <p:spPr>
          <a:xfrm>
            <a:off x="1179513" y="798513"/>
            <a:ext cx="6680200" cy="574675"/>
          </a:xfrm>
        </p:spPr>
        <p:txBody>
          <a:bodyPr/>
          <a:lstStyle/>
          <a:p>
            <a:pPr eaLnBrk="1" hangingPunct="1">
              <a:lnSpc>
                <a:spcPct val="150000"/>
              </a:lnSpc>
            </a:pPr>
            <a:r>
              <a:rPr lang="zh-CN" altLang="en-US" sz="2500" b="1">
                <a:solidFill>
                  <a:srgbClr val="FF0000"/>
                </a:solidFill>
              </a:rPr>
              <a:t>欠阻尼二阶系统，</a:t>
            </a:r>
            <a:r>
              <a:rPr lang="en-US" altLang="zh-CN" sz="2500" b="1">
                <a:solidFill>
                  <a:srgbClr val="FF0000"/>
                </a:solidFill>
              </a:rPr>
              <a:t>0</a:t>
            </a:r>
            <a:r>
              <a:rPr lang="zh-CN" altLang="en-US" sz="2500" b="1">
                <a:solidFill>
                  <a:srgbClr val="FF0000"/>
                </a:solidFill>
              </a:rPr>
              <a:t>％－</a:t>
            </a:r>
            <a:r>
              <a:rPr lang="en-US" altLang="zh-CN" sz="2500" b="1">
                <a:solidFill>
                  <a:srgbClr val="FF0000"/>
                </a:solidFill>
              </a:rPr>
              <a:t>100</a:t>
            </a:r>
            <a:r>
              <a:rPr lang="zh-CN" altLang="en-US" sz="2500" b="1">
                <a:solidFill>
                  <a:srgbClr val="FF0000"/>
                </a:solidFill>
              </a:rPr>
              <a:t>％上升时间</a:t>
            </a:r>
            <a:endParaRPr lang="zh-CN" altLang="zh-CN" sz="2500" b="1"/>
          </a:p>
        </p:txBody>
      </p:sp>
      <p:graphicFrame>
        <p:nvGraphicFramePr>
          <p:cNvPr id="39939" name="内容占位符 142339">
            <a:extLst>
              <a:ext uri="{FF2B5EF4-FFF2-40B4-BE49-F238E27FC236}">
                <a16:creationId xmlns:a16="http://schemas.microsoft.com/office/drawing/2014/main" id="{F4D01500-1D39-4250-839B-E7240935E2EA}"/>
              </a:ext>
            </a:extLst>
          </p:cNvPr>
          <p:cNvGraphicFramePr>
            <a:graphicFrameLocks noGrp="1" noChangeAspect="1"/>
          </p:cNvGraphicFramePr>
          <p:nvPr>
            <p:ph sz="half" idx="1"/>
            <p:extLst>
              <p:ext uri="{D42A27DB-BD31-4B8C-83A1-F6EECF244321}">
                <p14:modId xmlns:p14="http://schemas.microsoft.com/office/powerpoint/2010/main" val="3129846010"/>
              </p:ext>
            </p:extLst>
          </p:nvPr>
        </p:nvGraphicFramePr>
        <p:xfrm>
          <a:off x="1258888" y="1511300"/>
          <a:ext cx="6326187" cy="5172075"/>
        </p:xfrm>
        <a:graphic>
          <a:graphicData uri="http://schemas.openxmlformats.org/presentationml/2006/ole">
            <mc:AlternateContent xmlns:mc="http://schemas.openxmlformats.org/markup-compatibility/2006">
              <mc:Choice xmlns:v="urn:schemas-microsoft-com:vml" Requires="v">
                <p:oleObj name="Equation" r:id="rId2" imgW="3200400" imgH="2616120" progId="Equation.DSMT4">
                  <p:embed/>
                </p:oleObj>
              </mc:Choice>
              <mc:Fallback>
                <p:oleObj name="Equation" r:id="rId2" imgW="3200400" imgH="2616120" progId="Equation.DSMT4">
                  <p:embed/>
                  <p:pic>
                    <p:nvPicPr>
                      <p:cNvPr id="0" name="内容占位符 142339"/>
                      <p:cNvPicPr>
                        <a:picLocks noChangeAspect="1" noChangeArrowheads="1"/>
                      </p:cNvPicPr>
                      <p:nvPr/>
                    </p:nvPicPr>
                    <p:blipFill>
                      <a:blip r:embed="rId3"/>
                      <a:srcRect/>
                      <a:stretch>
                        <a:fillRect/>
                      </a:stretch>
                    </p:blipFill>
                    <p:spPr bwMode="auto">
                      <a:xfrm>
                        <a:off x="1258888" y="1511300"/>
                        <a:ext cx="6326187"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0" name="灯片编号占位符 1">
            <a:extLst>
              <a:ext uri="{FF2B5EF4-FFF2-40B4-BE49-F238E27FC236}">
                <a16:creationId xmlns:a16="http://schemas.microsoft.com/office/drawing/2014/main" id="{7AE08ED4-C8F3-4A35-8FF3-5521D8980FAA}"/>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AA2B10AC-CB99-4CA7-AA9C-97B7F21993E6}" type="slidenum">
              <a:rPr lang="zh-CN" altLang="en-US" sz="1400"/>
              <a:pPr algn="r" eaLnBrk="1" hangingPunct="1">
                <a:lnSpc>
                  <a:spcPct val="100000"/>
                </a:lnSpc>
                <a:spcBef>
                  <a:spcPct val="0"/>
                </a:spcBef>
                <a:buClrTx/>
                <a:buFont typeface="Arial" panose="020B0604020202020204" pitchFamily="34" charset="0"/>
                <a:buNone/>
              </a:pPr>
              <a:t>36</a:t>
            </a:fld>
            <a:endParaRPr lang="zh-CN" altLang="en-US" sz="1400" dirty="0"/>
          </a:p>
        </p:txBody>
      </p:sp>
      <p:sp>
        <p:nvSpPr>
          <p:cNvPr id="39941" name="矩形 134145">
            <a:extLst>
              <a:ext uri="{FF2B5EF4-FFF2-40B4-BE49-F238E27FC236}">
                <a16:creationId xmlns:a16="http://schemas.microsoft.com/office/drawing/2014/main" id="{A622FFF0-4CB9-4D8F-9F70-EDEFB6AA0A88}"/>
              </a:ext>
            </a:extLst>
          </p:cNvPr>
          <p:cNvSpPr>
            <a:spLocks noGrp="1" noChangeArrowheads="1"/>
          </p:cNvSpPr>
          <p:nvPr/>
        </p:nvSpPr>
        <p:spPr bwMode="auto">
          <a:xfrm>
            <a:off x="1963738" y="188913"/>
            <a:ext cx="51117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dirty="0">
                <a:solidFill>
                  <a:schemeClr val="tx2"/>
                </a:solidFill>
                <a:latin typeface="Times New Roman" panose="02020603050405020304" pitchFamily="18" charset="0"/>
              </a:rPr>
              <a:t>5.</a:t>
            </a:r>
            <a:r>
              <a:rPr lang="en-US" altLang="zh-CN" sz="3200" b="1" dirty="0">
                <a:solidFill>
                  <a:schemeClr val="tx2"/>
                </a:solidFill>
                <a:latin typeface="Times New Roman" panose="02020603050405020304" pitchFamily="18" charset="0"/>
              </a:rPr>
              <a:t>3  </a:t>
            </a:r>
            <a:r>
              <a:rPr lang="zh-CN" altLang="en-US" sz="3200" b="1" dirty="0">
                <a:solidFill>
                  <a:schemeClr val="tx2"/>
                </a:solidFill>
              </a:rPr>
              <a:t>二阶系统的性能</a:t>
            </a:r>
            <a:endParaRPr lang="zh-CN" altLang="zh-CN" sz="3200" b="1" dirty="0">
              <a:solidFill>
                <a:schemeClr val="tx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矩形 324609">
            <a:extLst>
              <a:ext uri="{FF2B5EF4-FFF2-40B4-BE49-F238E27FC236}">
                <a16:creationId xmlns:a16="http://schemas.microsoft.com/office/drawing/2014/main" id="{D85E34F5-F153-4911-BFB0-2025D4B0FCCD}"/>
              </a:ext>
            </a:extLst>
          </p:cNvPr>
          <p:cNvSpPr>
            <a:spLocks noChangeArrowheads="1"/>
          </p:cNvSpPr>
          <p:nvPr/>
        </p:nvSpPr>
        <p:spPr bwMode="auto">
          <a:xfrm>
            <a:off x="758825" y="801688"/>
            <a:ext cx="64770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500" b="1">
                <a:solidFill>
                  <a:srgbClr val="FF0000"/>
                </a:solidFill>
              </a:rPr>
              <a:t>欠阻尼二阶系统，</a:t>
            </a:r>
            <a:r>
              <a:rPr lang="en-US" altLang="zh-CN" sz="2500" b="1">
                <a:solidFill>
                  <a:srgbClr val="FF0000"/>
                </a:solidFill>
              </a:rPr>
              <a:t>10</a:t>
            </a:r>
            <a:r>
              <a:rPr lang="zh-CN" altLang="en-US" sz="2500" b="1">
                <a:solidFill>
                  <a:srgbClr val="FF0000"/>
                </a:solidFill>
              </a:rPr>
              <a:t>％－</a:t>
            </a:r>
            <a:r>
              <a:rPr lang="en-US" altLang="zh-CN" sz="2500" b="1">
                <a:solidFill>
                  <a:srgbClr val="FF0000"/>
                </a:solidFill>
              </a:rPr>
              <a:t>90</a:t>
            </a:r>
            <a:r>
              <a:rPr lang="zh-CN" altLang="en-US" sz="2500" b="1">
                <a:solidFill>
                  <a:srgbClr val="FF0000"/>
                </a:solidFill>
              </a:rPr>
              <a:t>％上升时间</a:t>
            </a:r>
            <a:endParaRPr lang="zh-CN" altLang="en-US" sz="2500" b="1"/>
          </a:p>
        </p:txBody>
      </p:sp>
      <p:sp>
        <p:nvSpPr>
          <p:cNvPr id="40963" name="矩形 324610">
            <a:extLst>
              <a:ext uri="{FF2B5EF4-FFF2-40B4-BE49-F238E27FC236}">
                <a16:creationId xmlns:a16="http://schemas.microsoft.com/office/drawing/2014/main" id="{8D12A58D-C34E-43CA-A9BF-090850E995E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sp>
        <p:nvSpPr>
          <p:cNvPr id="40964" name="矩形 324612">
            <a:extLst>
              <a:ext uri="{FF2B5EF4-FFF2-40B4-BE49-F238E27FC236}">
                <a16:creationId xmlns:a16="http://schemas.microsoft.com/office/drawing/2014/main" id="{BFE3C055-9DAA-468F-9239-3EDE1655D2E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40965" name="对象 324613">
            <a:extLst>
              <a:ext uri="{FF2B5EF4-FFF2-40B4-BE49-F238E27FC236}">
                <a16:creationId xmlns:a16="http://schemas.microsoft.com/office/drawing/2014/main" id="{0721DA1C-7958-4DE5-B6DC-1F91BC190E80}"/>
              </a:ext>
            </a:extLst>
          </p:cNvPr>
          <p:cNvGraphicFramePr>
            <a:graphicFrameLocks noChangeAspect="1"/>
          </p:cNvGraphicFramePr>
          <p:nvPr>
            <p:extLst>
              <p:ext uri="{D42A27DB-BD31-4B8C-83A1-F6EECF244321}">
                <p14:modId xmlns:p14="http://schemas.microsoft.com/office/powerpoint/2010/main" val="1144210291"/>
              </p:ext>
            </p:extLst>
          </p:nvPr>
        </p:nvGraphicFramePr>
        <p:xfrm>
          <a:off x="925513" y="6216650"/>
          <a:ext cx="7002462" cy="473075"/>
        </p:xfrm>
        <a:graphic>
          <a:graphicData uri="http://schemas.openxmlformats.org/presentationml/2006/ole">
            <mc:AlternateContent xmlns:mc="http://schemas.openxmlformats.org/markup-compatibility/2006">
              <mc:Choice xmlns:v="urn:schemas-microsoft-com:vml" Requires="v">
                <p:oleObj name="Equation" r:id="rId2" imgW="3403600" imgH="228600" progId="Equation.DSMT4">
                  <p:embed/>
                </p:oleObj>
              </mc:Choice>
              <mc:Fallback>
                <p:oleObj name="Equation" r:id="rId2" imgW="3403600" imgH="228600" progId="Equation.DSMT4">
                  <p:embed/>
                  <p:pic>
                    <p:nvPicPr>
                      <p:cNvPr id="0" name="对象 3246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513" y="6216650"/>
                        <a:ext cx="70024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0966" name="图片 324614" descr="图片7">
            <a:extLst>
              <a:ext uri="{FF2B5EF4-FFF2-40B4-BE49-F238E27FC236}">
                <a16:creationId xmlns:a16="http://schemas.microsoft.com/office/drawing/2014/main" id="{EB155A77-C996-4370-9F00-A3BF2F7AED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713" y="1550988"/>
            <a:ext cx="5495925" cy="447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0967" name="对象 324615">
            <a:extLst>
              <a:ext uri="{FF2B5EF4-FFF2-40B4-BE49-F238E27FC236}">
                <a16:creationId xmlns:a16="http://schemas.microsoft.com/office/drawing/2014/main" id="{D1471E2C-EB7D-450A-BDEB-D3B68C740156}"/>
              </a:ext>
            </a:extLst>
          </p:cNvPr>
          <p:cNvGraphicFramePr>
            <a:graphicFrameLocks noChangeAspect="1"/>
          </p:cNvGraphicFramePr>
          <p:nvPr/>
        </p:nvGraphicFramePr>
        <p:xfrm>
          <a:off x="6513513" y="2565400"/>
          <a:ext cx="2406650" cy="1839913"/>
        </p:xfrm>
        <a:graphic>
          <a:graphicData uri="http://schemas.openxmlformats.org/presentationml/2006/ole">
            <mc:AlternateContent xmlns:mc="http://schemas.openxmlformats.org/markup-compatibility/2006">
              <mc:Choice xmlns:v="urn:schemas-microsoft-com:vml" Requires="v">
                <p:oleObj r:id="rId5" imgW="1167893" imgH="901309" progId="Equation.DSMT4">
                  <p:embed/>
                </p:oleObj>
              </mc:Choice>
              <mc:Fallback>
                <p:oleObj r:id="rId5" imgW="1167893" imgH="901309" progId="Equation.DSMT4">
                  <p:embed/>
                  <p:pic>
                    <p:nvPicPr>
                      <p:cNvPr id="0" name="对象 3246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3513" y="2565400"/>
                        <a:ext cx="2406650"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8" name="灯片编号占位符 1">
            <a:extLst>
              <a:ext uri="{FF2B5EF4-FFF2-40B4-BE49-F238E27FC236}">
                <a16:creationId xmlns:a16="http://schemas.microsoft.com/office/drawing/2014/main" id="{BB651CA8-802D-4CEC-B992-3DD5AA80FA4C}"/>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8E788CA8-DDAA-471E-90F3-D899C500B309}" type="slidenum">
              <a:rPr lang="zh-CN" altLang="en-US" sz="1400"/>
              <a:pPr algn="r" eaLnBrk="1" hangingPunct="1">
                <a:lnSpc>
                  <a:spcPct val="100000"/>
                </a:lnSpc>
                <a:spcBef>
                  <a:spcPct val="0"/>
                </a:spcBef>
                <a:buClrTx/>
                <a:buFont typeface="Arial" panose="020B0604020202020204" pitchFamily="34" charset="0"/>
                <a:buNone/>
              </a:pPr>
              <a:t>37</a:t>
            </a:fld>
            <a:endParaRPr lang="zh-CN" altLang="en-US" sz="1400"/>
          </a:p>
        </p:txBody>
      </p:sp>
      <p:sp>
        <p:nvSpPr>
          <p:cNvPr id="40969" name="矩形 134145">
            <a:extLst>
              <a:ext uri="{FF2B5EF4-FFF2-40B4-BE49-F238E27FC236}">
                <a16:creationId xmlns:a16="http://schemas.microsoft.com/office/drawing/2014/main" id="{F87972CB-8743-4DBB-BD5B-6C6812B99066}"/>
              </a:ext>
            </a:extLst>
          </p:cNvPr>
          <p:cNvSpPr>
            <a:spLocks noGrp="1" noChangeArrowheads="1"/>
          </p:cNvSpPr>
          <p:nvPr/>
        </p:nvSpPr>
        <p:spPr bwMode="auto">
          <a:xfrm>
            <a:off x="1963738" y="188913"/>
            <a:ext cx="51117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848E23E-D86B-4F18-85AF-C59E3ACB7B46}"/>
              </a:ext>
            </a:extLst>
          </p:cNvPr>
          <p:cNvSpPr/>
          <p:nvPr/>
        </p:nvSpPr>
        <p:spPr>
          <a:xfrm>
            <a:off x="899592" y="592663"/>
            <a:ext cx="8064896" cy="3778022"/>
          </a:xfrm>
          <a:prstGeom prst="rect">
            <a:avLst/>
          </a:prstGeom>
        </p:spPr>
        <p:txBody>
          <a:bodyPr wrap="square">
            <a:spAutoFit/>
          </a:bodyPr>
          <a:lstStyle/>
          <a:p>
            <a:pPr eaLnBrk="1" hangingPunct="1">
              <a:lnSpc>
                <a:spcPct val="150000"/>
              </a:lnSpc>
            </a:pPr>
            <a:r>
              <a:rPr lang="zh-CN" altLang="en-US" b="1" dirty="0"/>
              <a:t>系统的瞬态响应性能主要体现在以下两个方面：</a:t>
            </a:r>
            <a:endParaRPr lang="en-US" altLang="zh-CN" b="1" dirty="0"/>
          </a:p>
          <a:p>
            <a:pPr eaLnBrk="1" hangingPunct="1">
              <a:lnSpc>
                <a:spcPct val="150000"/>
              </a:lnSpc>
            </a:pPr>
            <a:r>
              <a:rPr lang="en-US" altLang="zh-CN" b="1" dirty="0"/>
              <a:t>1</a:t>
            </a:r>
            <a:r>
              <a:rPr lang="zh-CN" altLang="en-US" b="1" dirty="0"/>
              <a:t>、响应的快速性，由上升时间和峰值时间表征。</a:t>
            </a:r>
            <a:endParaRPr lang="en-US" altLang="zh-CN" b="1" dirty="0"/>
          </a:p>
          <a:p>
            <a:pPr eaLnBrk="1" hangingPunct="1">
              <a:lnSpc>
                <a:spcPct val="150000"/>
              </a:lnSpc>
            </a:pPr>
            <a:r>
              <a:rPr lang="en-US" altLang="zh-CN" b="1" dirty="0"/>
              <a:t>2</a:t>
            </a:r>
            <a:r>
              <a:rPr lang="zh-CN" altLang="en-US" b="1" dirty="0"/>
              <a:t>、实际响应对预期响应的逼近程度，由超调量和调节时间表征。</a:t>
            </a:r>
            <a:endParaRPr lang="en-US" altLang="zh-CN" b="1" dirty="0"/>
          </a:p>
          <a:p>
            <a:pPr eaLnBrk="1" hangingPunct="1">
              <a:lnSpc>
                <a:spcPct val="150000"/>
              </a:lnSpc>
            </a:pPr>
            <a:r>
              <a:rPr lang="zh-CN" altLang="en-US" b="1" dirty="0"/>
              <a:t>实际上，这两个方面的指标往往是彼此冲突的，必须进行折中处理。</a:t>
            </a:r>
            <a:endParaRPr lang="en-US" altLang="zh-CN" b="1" dirty="0"/>
          </a:p>
          <a:p>
            <a:pPr eaLnBrk="1" hangingPunct="1">
              <a:lnSpc>
                <a:spcPct val="150000"/>
              </a:lnSpc>
            </a:pPr>
            <a:r>
              <a:rPr lang="zh-CN" altLang="en-US" b="1" dirty="0"/>
              <a:t>求解</a:t>
            </a:r>
            <a:r>
              <a:rPr lang="zh-CN" altLang="en-US" b="1" dirty="0">
                <a:solidFill>
                  <a:srgbClr val="FF0000"/>
                </a:solidFill>
              </a:rPr>
              <a:t>欠阻尼系统</a:t>
            </a:r>
            <a:r>
              <a:rPr lang="zh-CN" altLang="en-US" b="1" dirty="0"/>
              <a:t>峰值       和峰值时间      与阻尼比      之间的函数关系：</a:t>
            </a:r>
            <a:endParaRPr lang="en-US" altLang="zh-CN" b="1" dirty="0"/>
          </a:p>
          <a:p>
            <a:pPr eaLnBrk="1" hangingPunct="1">
              <a:lnSpc>
                <a:spcPct val="150000"/>
              </a:lnSpc>
            </a:pPr>
            <a:r>
              <a:rPr lang="zh-CN" altLang="en-US" b="1" dirty="0"/>
              <a:t>方法</a:t>
            </a:r>
            <a:r>
              <a:rPr lang="en-US" altLang="zh-CN" b="1" dirty="0"/>
              <a:t>1</a:t>
            </a:r>
            <a:r>
              <a:rPr lang="zh-CN" altLang="en-US" b="1" dirty="0"/>
              <a:t>：对式（</a:t>
            </a:r>
            <a:r>
              <a:rPr lang="en-US" altLang="zh-CN" b="1" dirty="0"/>
              <a:t>5.9</a:t>
            </a:r>
            <a:r>
              <a:rPr lang="zh-CN" altLang="en-US" b="1" dirty="0"/>
              <a:t>）单位阶跃响应求微分令其为零</a:t>
            </a:r>
            <a:endParaRPr lang="en-US" altLang="zh-CN" b="1" dirty="0"/>
          </a:p>
          <a:p>
            <a:pPr eaLnBrk="1" hangingPunct="1">
              <a:lnSpc>
                <a:spcPct val="150000"/>
              </a:lnSpc>
            </a:pPr>
            <a:endParaRPr lang="en-US" altLang="zh-CN" b="1" dirty="0"/>
          </a:p>
          <a:p>
            <a:pPr eaLnBrk="1" hangingPunct="1">
              <a:lnSpc>
                <a:spcPct val="150000"/>
              </a:lnSpc>
            </a:pPr>
            <a:endParaRPr lang="en-US" altLang="zh-CN" b="1" dirty="0"/>
          </a:p>
          <a:p>
            <a:pPr eaLnBrk="1" hangingPunct="1">
              <a:lnSpc>
                <a:spcPct val="150000"/>
              </a:lnSpc>
            </a:pPr>
            <a:r>
              <a:rPr lang="zh-CN" altLang="en-US" b="1" dirty="0"/>
              <a:t>方法</a:t>
            </a:r>
            <a:r>
              <a:rPr lang="en-US" altLang="zh-CN" b="1" dirty="0"/>
              <a:t>2</a:t>
            </a:r>
            <a:r>
              <a:rPr lang="zh-CN" altLang="en-US" b="1" dirty="0"/>
              <a:t>：利用拉普拉斯变换的微分特性：</a:t>
            </a:r>
            <a:endParaRPr lang="en-US" altLang="zh-CN" b="1" dirty="0"/>
          </a:p>
        </p:txBody>
      </p:sp>
      <p:sp>
        <p:nvSpPr>
          <p:cNvPr id="3" name="矩形 134145">
            <a:extLst>
              <a:ext uri="{FF2B5EF4-FFF2-40B4-BE49-F238E27FC236}">
                <a16:creationId xmlns:a16="http://schemas.microsoft.com/office/drawing/2014/main" id="{A091EA38-9AE3-4994-9384-757799B17A10}"/>
              </a:ext>
            </a:extLst>
          </p:cNvPr>
          <p:cNvSpPr>
            <a:spLocks noGrp="1" noChangeArrowheads="1"/>
          </p:cNvSpPr>
          <p:nvPr/>
        </p:nvSpPr>
        <p:spPr bwMode="auto">
          <a:xfrm>
            <a:off x="1980121" y="89005"/>
            <a:ext cx="51117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b="1" dirty="0">
                <a:solidFill>
                  <a:schemeClr val="tx2"/>
                </a:solidFill>
                <a:latin typeface="Times New Roman" panose="02020603050405020304" pitchFamily="18" charset="0"/>
              </a:rPr>
              <a:t>5.</a:t>
            </a:r>
            <a:r>
              <a:rPr lang="en-US" altLang="zh-CN" b="1" dirty="0">
                <a:solidFill>
                  <a:schemeClr val="tx2"/>
                </a:solidFill>
                <a:latin typeface="Times New Roman" panose="02020603050405020304" pitchFamily="18" charset="0"/>
              </a:rPr>
              <a:t>3  </a:t>
            </a:r>
            <a:r>
              <a:rPr lang="zh-CN" altLang="en-US" b="1" dirty="0">
                <a:solidFill>
                  <a:schemeClr val="tx2"/>
                </a:solidFill>
              </a:rPr>
              <a:t>二阶系统的性能</a:t>
            </a:r>
            <a:endParaRPr lang="zh-CN" altLang="zh-CN" b="1" dirty="0">
              <a:solidFill>
                <a:schemeClr val="tx2"/>
              </a:solidFill>
            </a:endParaRPr>
          </a:p>
        </p:txBody>
      </p:sp>
      <p:sp>
        <p:nvSpPr>
          <p:cNvPr id="4" name="灯片编号占位符 1">
            <a:extLst>
              <a:ext uri="{FF2B5EF4-FFF2-40B4-BE49-F238E27FC236}">
                <a16:creationId xmlns:a16="http://schemas.microsoft.com/office/drawing/2014/main" id="{C50595CF-6DBC-41AC-9BE0-0C2A57D87C7D}"/>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AA2B10AC-CB99-4CA7-AA9C-97B7F21993E6}" type="slidenum">
              <a:rPr lang="zh-CN" altLang="en-US" sz="1400"/>
              <a:pPr algn="r" eaLnBrk="1" hangingPunct="1">
                <a:lnSpc>
                  <a:spcPct val="100000"/>
                </a:lnSpc>
                <a:spcBef>
                  <a:spcPct val="0"/>
                </a:spcBef>
                <a:buClrTx/>
                <a:buFont typeface="Arial" panose="020B0604020202020204" pitchFamily="34" charset="0"/>
                <a:buNone/>
              </a:pPr>
              <a:t>38</a:t>
            </a:fld>
            <a:endParaRPr lang="zh-CN" altLang="en-US" sz="1400" dirty="0"/>
          </a:p>
        </p:txBody>
      </p:sp>
      <p:graphicFrame>
        <p:nvGraphicFramePr>
          <p:cNvPr id="5" name="对象 4">
            <a:extLst>
              <a:ext uri="{FF2B5EF4-FFF2-40B4-BE49-F238E27FC236}">
                <a16:creationId xmlns:a16="http://schemas.microsoft.com/office/drawing/2014/main" id="{B3095163-FA07-4F70-8F14-F26DCC05F860}"/>
              </a:ext>
            </a:extLst>
          </p:cNvPr>
          <p:cNvGraphicFramePr>
            <a:graphicFrameLocks noChangeAspect="1"/>
          </p:cNvGraphicFramePr>
          <p:nvPr>
            <p:extLst>
              <p:ext uri="{D42A27DB-BD31-4B8C-83A1-F6EECF244321}">
                <p14:modId xmlns:p14="http://schemas.microsoft.com/office/powerpoint/2010/main" val="1711711013"/>
              </p:ext>
            </p:extLst>
          </p:nvPr>
        </p:nvGraphicFramePr>
        <p:xfrm>
          <a:off x="3059832" y="2336456"/>
          <a:ext cx="432048" cy="360040"/>
        </p:xfrm>
        <a:graphic>
          <a:graphicData uri="http://schemas.openxmlformats.org/presentationml/2006/ole">
            <mc:AlternateContent xmlns:mc="http://schemas.openxmlformats.org/markup-compatibility/2006">
              <mc:Choice xmlns:v="urn:schemas-microsoft-com:vml" Requires="v">
                <p:oleObj name="Equation" r:id="rId2" imgW="304560" imgH="253800" progId="Equation.DSMT4">
                  <p:embed/>
                </p:oleObj>
              </mc:Choice>
              <mc:Fallback>
                <p:oleObj name="Equation" r:id="rId2" imgW="304560" imgH="253800" progId="Equation.DSMT4">
                  <p:embed/>
                  <p:pic>
                    <p:nvPicPr>
                      <p:cNvPr id="0" name=""/>
                      <p:cNvPicPr/>
                      <p:nvPr/>
                    </p:nvPicPr>
                    <p:blipFill>
                      <a:blip r:embed="rId3"/>
                      <a:stretch>
                        <a:fillRect/>
                      </a:stretch>
                    </p:blipFill>
                    <p:spPr>
                      <a:xfrm>
                        <a:off x="3059832" y="2336456"/>
                        <a:ext cx="432048" cy="36004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9C0A240C-371B-4E0B-803F-1C2C4EB90038}"/>
              </a:ext>
            </a:extLst>
          </p:cNvPr>
          <p:cNvGraphicFramePr>
            <a:graphicFrameLocks noChangeAspect="1"/>
          </p:cNvGraphicFramePr>
          <p:nvPr>
            <p:extLst>
              <p:ext uri="{D42A27DB-BD31-4B8C-83A1-F6EECF244321}">
                <p14:modId xmlns:p14="http://schemas.microsoft.com/office/powerpoint/2010/main" val="2863840086"/>
              </p:ext>
            </p:extLst>
          </p:nvPr>
        </p:nvGraphicFramePr>
        <p:xfrm>
          <a:off x="4727016" y="2348321"/>
          <a:ext cx="266031" cy="354708"/>
        </p:xfrm>
        <a:graphic>
          <a:graphicData uri="http://schemas.openxmlformats.org/presentationml/2006/ole">
            <mc:AlternateContent xmlns:mc="http://schemas.openxmlformats.org/markup-compatibility/2006">
              <mc:Choice xmlns:v="urn:schemas-microsoft-com:vml" Requires="v">
                <p:oleObj name="Equation" r:id="rId4" imgW="190440" imgH="253800" progId="Equation.DSMT4">
                  <p:embed/>
                </p:oleObj>
              </mc:Choice>
              <mc:Fallback>
                <p:oleObj name="Equation" r:id="rId4" imgW="190440" imgH="253800" progId="Equation.DSMT4">
                  <p:embed/>
                  <p:pic>
                    <p:nvPicPr>
                      <p:cNvPr id="0" name=""/>
                      <p:cNvPicPr/>
                      <p:nvPr/>
                    </p:nvPicPr>
                    <p:blipFill>
                      <a:blip r:embed="rId5"/>
                      <a:stretch>
                        <a:fillRect/>
                      </a:stretch>
                    </p:blipFill>
                    <p:spPr>
                      <a:xfrm>
                        <a:off x="4727016" y="2348321"/>
                        <a:ext cx="266031" cy="354708"/>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697A34F9-A406-4CE8-9DDA-8995C0223994}"/>
              </a:ext>
            </a:extLst>
          </p:cNvPr>
          <p:cNvGraphicFramePr>
            <a:graphicFrameLocks noChangeAspect="1"/>
          </p:cNvGraphicFramePr>
          <p:nvPr>
            <p:extLst>
              <p:ext uri="{D42A27DB-BD31-4B8C-83A1-F6EECF244321}">
                <p14:modId xmlns:p14="http://schemas.microsoft.com/office/powerpoint/2010/main" val="1885844288"/>
              </p:ext>
            </p:extLst>
          </p:nvPr>
        </p:nvGraphicFramePr>
        <p:xfrm>
          <a:off x="6012160" y="2306864"/>
          <a:ext cx="292224" cy="389632"/>
        </p:xfrm>
        <a:graphic>
          <a:graphicData uri="http://schemas.openxmlformats.org/presentationml/2006/ole">
            <mc:AlternateContent xmlns:mc="http://schemas.openxmlformats.org/markup-compatibility/2006">
              <mc:Choice xmlns:v="urn:schemas-microsoft-com:vml" Requires="v">
                <p:oleObj name="Equation" r:id="rId6" imgW="152280" imgH="203040" progId="Equation.DSMT4">
                  <p:embed/>
                </p:oleObj>
              </mc:Choice>
              <mc:Fallback>
                <p:oleObj name="Equation" r:id="rId6" imgW="152280" imgH="203040" progId="Equation.DSMT4">
                  <p:embed/>
                  <p:pic>
                    <p:nvPicPr>
                      <p:cNvPr id="0" name=""/>
                      <p:cNvPicPr/>
                      <p:nvPr/>
                    </p:nvPicPr>
                    <p:blipFill>
                      <a:blip r:embed="rId7"/>
                      <a:stretch>
                        <a:fillRect/>
                      </a:stretch>
                    </p:blipFill>
                    <p:spPr>
                      <a:xfrm>
                        <a:off x="6012160" y="2306864"/>
                        <a:ext cx="292224" cy="389632"/>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FE8B5952-D57F-445B-97DE-F4F203079855}"/>
              </a:ext>
            </a:extLst>
          </p:cNvPr>
          <p:cNvGraphicFramePr>
            <a:graphicFrameLocks noChangeAspect="1"/>
          </p:cNvGraphicFramePr>
          <p:nvPr>
            <p:extLst>
              <p:ext uri="{D42A27DB-BD31-4B8C-83A1-F6EECF244321}">
                <p14:modId xmlns:p14="http://schemas.microsoft.com/office/powerpoint/2010/main" val="3511162037"/>
              </p:ext>
            </p:extLst>
          </p:nvPr>
        </p:nvGraphicFramePr>
        <p:xfrm>
          <a:off x="2519363" y="3249613"/>
          <a:ext cx="3651250" cy="573087"/>
        </p:xfrm>
        <a:graphic>
          <a:graphicData uri="http://schemas.openxmlformats.org/presentationml/2006/ole">
            <mc:AlternateContent xmlns:mc="http://schemas.openxmlformats.org/markup-compatibility/2006">
              <mc:Choice xmlns:v="urn:schemas-microsoft-com:vml" Requires="v">
                <p:oleObj name="Equation" r:id="rId8" imgW="2666880" imgH="419040" progId="Equation.DSMT4">
                  <p:embed/>
                </p:oleObj>
              </mc:Choice>
              <mc:Fallback>
                <p:oleObj name="Equation" r:id="rId8" imgW="2666880" imgH="419040" progId="Equation.DSMT4">
                  <p:embed/>
                  <p:pic>
                    <p:nvPicPr>
                      <p:cNvPr id="0" name=""/>
                      <p:cNvPicPr/>
                      <p:nvPr/>
                    </p:nvPicPr>
                    <p:blipFill>
                      <a:blip r:embed="rId9"/>
                      <a:stretch>
                        <a:fillRect/>
                      </a:stretch>
                    </p:blipFill>
                    <p:spPr>
                      <a:xfrm>
                        <a:off x="2519363" y="3249613"/>
                        <a:ext cx="3651250" cy="573087"/>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19D47335-5C35-4BC0-A08C-2E651617D389}"/>
              </a:ext>
            </a:extLst>
          </p:cNvPr>
          <p:cNvGraphicFramePr>
            <a:graphicFrameLocks noChangeAspect="1"/>
          </p:cNvGraphicFramePr>
          <p:nvPr>
            <p:extLst>
              <p:ext uri="{D42A27DB-BD31-4B8C-83A1-F6EECF244321}">
                <p14:modId xmlns:p14="http://schemas.microsoft.com/office/powerpoint/2010/main" val="1496352245"/>
              </p:ext>
            </p:extLst>
          </p:nvPr>
        </p:nvGraphicFramePr>
        <p:xfrm>
          <a:off x="1043608" y="5240886"/>
          <a:ext cx="7272807" cy="644695"/>
        </p:xfrm>
        <a:graphic>
          <a:graphicData uri="http://schemas.openxmlformats.org/presentationml/2006/ole">
            <mc:AlternateContent xmlns:mc="http://schemas.openxmlformats.org/markup-compatibility/2006">
              <mc:Choice xmlns:v="urn:schemas-microsoft-com:vml" Requires="v">
                <p:oleObj name="Equation" r:id="rId10" imgW="5448240" imgH="482400" progId="Equation.DSMT4">
                  <p:embed/>
                </p:oleObj>
              </mc:Choice>
              <mc:Fallback>
                <p:oleObj name="Equation" r:id="rId10" imgW="5448240" imgH="482400" progId="Equation.DSMT4">
                  <p:embed/>
                  <p:pic>
                    <p:nvPicPr>
                      <p:cNvPr id="0" name=""/>
                      <p:cNvPicPr/>
                      <p:nvPr/>
                    </p:nvPicPr>
                    <p:blipFill>
                      <a:blip r:embed="rId11"/>
                      <a:stretch>
                        <a:fillRect/>
                      </a:stretch>
                    </p:blipFill>
                    <p:spPr>
                      <a:xfrm>
                        <a:off x="1043608" y="5240886"/>
                        <a:ext cx="7272807" cy="644695"/>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1910F3EC-CE5A-4ABD-B79E-469899788518}"/>
              </a:ext>
            </a:extLst>
          </p:cNvPr>
          <p:cNvGraphicFramePr>
            <a:graphicFrameLocks noChangeAspect="1"/>
          </p:cNvGraphicFramePr>
          <p:nvPr>
            <p:extLst>
              <p:ext uri="{D42A27DB-BD31-4B8C-83A1-F6EECF244321}">
                <p14:modId xmlns:p14="http://schemas.microsoft.com/office/powerpoint/2010/main" val="3513042367"/>
              </p:ext>
            </p:extLst>
          </p:nvPr>
        </p:nvGraphicFramePr>
        <p:xfrm>
          <a:off x="1876277" y="4404080"/>
          <a:ext cx="4968552" cy="671904"/>
        </p:xfrm>
        <a:graphic>
          <a:graphicData uri="http://schemas.openxmlformats.org/presentationml/2006/ole">
            <mc:AlternateContent xmlns:mc="http://schemas.openxmlformats.org/markup-compatibility/2006">
              <mc:Choice xmlns:v="urn:schemas-microsoft-com:vml" Requires="v">
                <p:oleObj name="Equation" r:id="rId12" imgW="3568680" imgH="482400" progId="Equation.DSMT4">
                  <p:embed/>
                </p:oleObj>
              </mc:Choice>
              <mc:Fallback>
                <p:oleObj name="Equation" r:id="rId12" imgW="3568680" imgH="482400" progId="Equation.DSMT4">
                  <p:embed/>
                  <p:pic>
                    <p:nvPicPr>
                      <p:cNvPr id="0" name=""/>
                      <p:cNvPicPr/>
                      <p:nvPr/>
                    </p:nvPicPr>
                    <p:blipFill>
                      <a:blip r:embed="rId13"/>
                      <a:stretch>
                        <a:fillRect/>
                      </a:stretch>
                    </p:blipFill>
                    <p:spPr>
                      <a:xfrm>
                        <a:off x="1876277" y="4404080"/>
                        <a:ext cx="4968552" cy="671904"/>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02666F87-A69F-4454-A879-5A4EB996EC26}"/>
              </a:ext>
            </a:extLst>
          </p:cNvPr>
          <p:cNvGraphicFramePr>
            <a:graphicFrameLocks noChangeAspect="1"/>
          </p:cNvGraphicFramePr>
          <p:nvPr>
            <p:extLst>
              <p:ext uri="{D42A27DB-BD31-4B8C-83A1-F6EECF244321}">
                <p14:modId xmlns:p14="http://schemas.microsoft.com/office/powerpoint/2010/main" val="2444427194"/>
              </p:ext>
            </p:extLst>
          </p:nvPr>
        </p:nvGraphicFramePr>
        <p:xfrm>
          <a:off x="1043608" y="6080502"/>
          <a:ext cx="6907320" cy="635609"/>
        </p:xfrm>
        <a:graphic>
          <a:graphicData uri="http://schemas.openxmlformats.org/presentationml/2006/ole">
            <mc:AlternateContent xmlns:mc="http://schemas.openxmlformats.org/markup-compatibility/2006">
              <mc:Choice xmlns:v="urn:schemas-microsoft-com:vml" Requires="v">
                <p:oleObj name="Equation" r:id="rId14" imgW="5244840" imgH="482400" progId="Equation.DSMT4">
                  <p:embed/>
                </p:oleObj>
              </mc:Choice>
              <mc:Fallback>
                <p:oleObj name="Equation" r:id="rId14" imgW="5244840" imgH="482400" progId="Equation.DSMT4">
                  <p:embed/>
                  <p:pic>
                    <p:nvPicPr>
                      <p:cNvPr id="0" name=""/>
                      <p:cNvPicPr/>
                      <p:nvPr/>
                    </p:nvPicPr>
                    <p:blipFill>
                      <a:blip r:embed="rId15"/>
                      <a:stretch>
                        <a:fillRect/>
                      </a:stretch>
                    </p:blipFill>
                    <p:spPr>
                      <a:xfrm>
                        <a:off x="1043608" y="6080502"/>
                        <a:ext cx="6907320" cy="635609"/>
                      </a:xfrm>
                      <a:prstGeom prst="rect">
                        <a:avLst/>
                      </a:prstGeom>
                    </p:spPr>
                  </p:pic>
                </p:oleObj>
              </mc:Fallback>
            </mc:AlternateContent>
          </a:graphicData>
        </a:graphic>
      </p:graphicFrame>
      <p:sp>
        <p:nvSpPr>
          <p:cNvPr id="12" name="文本占位符 321537">
            <a:extLst>
              <a:ext uri="{FF2B5EF4-FFF2-40B4-BE49-F238E27FC236}">
                <a16:creationId xmlns:a16="http://schemas.microsoft.com/office/drawing/2014/main" id="{80C3D6C7-7B38-41D0-BD1B-2E2C30E19C4A}"/>
              </a:ext>
            </a:extLst>
          </p:cNvPr>
          <p:cNvSpPr txBox="1">
            <a:spLocks noChangeArrowheads="1"/>
          </p:cNvSpPr>
          <p:nvPr/>
        </p:nvSpPr>
        <p:spPr>
          <a:xfrm>
            <a:off x="467544" y="3122487"/>
            <a:ext cx="1944216" cy="768297"/>
          </a:xfrm>
          <a:prstGeom prst="rect">
            <a:avLst/>
          </a:prstGeom>
        </p:spPr>
        <p:txBody>
          <a:bodyPr/>
          <a:lstStyle>
            <a:lvl1pPr marL="342900" indent="-342900" algn="l" rtl="0" eaLnBrk="0" fontAlgn="base" hangingPunct="0">
              <a:lnSpc>
                <a:spcPct val="125000"/>
              </a:lnSpc>
              <a:spcBef>
                <a:spcPct val="20000"/>
              </a:spcBef>
              <a:spcAft>
                <a:spcPct val="0"/>
              </a:spcAft>
              <a:buClr>
                <a:srgbClr val="FF0000"/>
              </a:buClr>
              <a:buFont typeface="Wingdings" panose="05000000000000000000" pitchFamily="2" charset="2"/>
              <a:buChar char="Ø"/>
              <a:defRPr sz="2800" kern="1200">
                <a:solidFill>
                  <a:schemeClr val="tx1"/>
                </a:solidFill>
                <a:latin typeface="+mn-lt"/>
                <a:ea typeface="+mn-ea"/>
                <a:cs typeface="+mn-cs"/>
              </a:defRPr>
            </a:lvl1pPr>
            <a:lvl2pPr marL="742950" lvl="1" indent="-285750" algn="l" rtl="0" eaLnBrk="0" fontAlgn="base" hangingPunct="0">
              <a:lnSpc>
                <a:spcPct val="125000"/>
              </a:lnSpc>
              <a:spcBef>
                <a:spcPct val="20000"/>
              </a:spcBef>
              <a:spcAft>
                <a:spcPct val="0"/>
              </a:spcAft>
              <a:buClr>
                <a:srgbClr val="FF0000"/>
              </a:buClr>
              <a:buFont typeface="Wingdings" panose="05000000000000000000" pitchFamily="2" charset="2"/>
              <a:buChar char="Ø"/>
              <a:defRPr sz="2800" kern="1200">
                <a:solidFill>
                  <a:schemeClr val="tx1"/>
                </a:solidFill>
                <a:latin typeface="+mn-lt"/>
                <a:ea typeface="+mn-ea"/>
                <a:cs typeface="+mn-cs"/>
              </a:defRPr>
            </a:lvl2pPr>
            <a:lvl3pPr marL="1143000" lvl="2" indent="-228600" algn="l" rtl="0" eaLnBrk="0" fontAlgn="base" hangingPunct="0">
              <a:lnSpc>
                <a:spcPct val="125000"/>
              </a:lnSpc>
              <a:spcBef>
                <a:spcPct val="20000"/>
              </a:spcBef>
              <a:spcAft>
                <a:spcPct val="0"/>
              </a:spcAft>
              <a:buClr>
                <a:srgbClr val="FF0000"/>
              </a:buClr>
              <a:buFont typeface="Wingdings" panose="05000000000000000000" pitchFamily="2" charset="2"/>
              <a:buChar char="Ø"/>
              <a:defRPr sz="2800" kern="1200">
                <a:solidFill>
                  <a:schemeClr val="tx1"/>
                </a:solidFill>
                <a:latin typeface="+mn-lt"/>
                <a:ea typeface="+mn-ea"/>
                <a:cs typeface="+mn-cs"/>
              </a:defRPr>
            </a:lvl3pPr>
            <a:lvl4pPr marL="1600200" lvl="3" indent="-228600" algn="l" rtl="0" eaLnBrk="0" fontAlgn="base" hangingPunct="0">
              <a:lnSpc>
                <a:spcPct val="125000"/>
              </a:lnSpc>
              <a:spcBef>
                <a:spcPct val="20000"/>
              </a:spcBef>
              <a:spcAft>
                <a:spcPct val="0"/>
              </a:spcAft>
              <a:buClr>
                <a:srgbClr val="FF0000"/>
              </a:buClr>
              <a:buFont typeface="Wingdings" panose="05000000000000000000" pitchFamily="2" charset="2"/>
              <a:buChar char="Ø"/>
              <a:defRPr sz="2800" kern="1200">
                <a:solidFill>
                  <a:schemeClr val="tx1"/>
                </a:solidFill>
                <a:latin typeface="+mn-lt"/>
                <a:ea typeface="+mn-ea"/>
                <a:cs typeface="+mn-cs"/>
              </a:defRPr>
            </a:lvl4pPr>
            <a:lvl5pPr marL="2057400" lvl="4" indent="-228600" algn="l" rtl="0" eaLnBrk="0" fontAlgn="base" hangingPunct="0">
              <a:lnSpc>
                <a:spcPct val="125000"/>
              </a:lnSpc>
              <a:spcBef>
                <a:spcPct val="20000"/>
              </a:spcBef>
              <a:spcAft>
                <a:spcPct val="0"/>
              </a:spcAft>
              <a:buClr>
                <a:srgbClr val="FF0000"/>
              </a:buClr>
              <a:buFont typeface="Wingdings" panose="05000000000000000000" pitchFamily="2" charset="2"/>
              <a:buChar char="Ø"/>
              <a:defRPr sz="2800" kern="1200">
                <a:solidFill>
                  <a:schemeClr val="tx1"/>
                </a:solidFill>
                <a:latin typeface="+mn-lt"/>
                <a:ea typeface="+mn-ea"/>
                <a:cs typeface="+mn-cs"/>
              </a:defRPr>
            </a:lvl5pPr>
            <a:lvl6pPr marL="2514600" lvl="5"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800" b="0" i="0" u="none" kern="1200" baseline="0">
                <a:solidFill>
                  <a:schemeClr val="tx1"/>
                </a:solidFill>
                <a:latin typeface="+mn-lt"/>
                <a:ea typeface="+mn-ea"/>
                <a:cs typeface="+mn-cs"/>
              </a:defRPr>
            </a:lvl6pPr>
            <a:lvl7pPr marL="2971800" lvl="6"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800" b="0" i="0" u="none" kern="1200" baseline="0">
                <a:solidFill>
                  <a:schemeClr val="tx1"/>
                </a:solidFill>
                <a:latin typeface="+mn-lt"/>
                <a:ea typeface="+mn-ea"/>
                <a:cs typeface="+mn-cs"/>
              </a:defRPr>
            </a:lvl7pPr>
            <a:lvl8pPr marL="3429000" lvl="7"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800" b="0" i="0" u="none" kern="1200" baseline="0">
                <a:solidFill>
                  <a:schemeClr val="tx1"/>
                </a:solidFill>
                <a:latin typeface="+mn-lt"/>
                <a:ea typeface="+mn-ea"/>
                <a:cs typeface="+mn-cs"/>
              </a:defRPr>
            </a:lvl8pPr>
            <a:lvl9pPr marL="3886200" lvl="8"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800" b="0" i="0" u="none" kern="1200" baseline="0">
                <a:solidFill>
                  <a:schemeClr val="tx1"/>
                </a:solidFill>
                <a:latin typeface="+mn-lt"/>
                <a:ea typeface="+mn-ea"/>
                <a:cs typeface="+mn-cs"/>
              </a:defRPr>
            </a:lvl9pPr>
          </a:lstStyle>
          <a:p>
            <a:pPr marL="0" indent="0" eaLnBrk="1" hangingPunct="1">
              <a:lnSpc>
                <a:spcPct val="100000"/>
              </a:lnSpc>
              <a:buNone/>
            </a:pPr>
            <a:r>
              <a:rPr lang="zh-CN" altLang="en-US" sz="2200" b="1" dirty="0">
                <a:solidFill>
                  <a:srgbClr val="FF0000"/>
                </a:solidFill>
              </a:rPr>
              <a:t>欠阻尼二阶系统，峰值时间</a:t>
            </a:r>
            <a:endParaRPr lang="zh-CN" altLang="zh-CN" sz="2200" b="1" dirty="0"/>
          </a:p>
        </p:txBody>
      </p:sp>
    </p:spTree>
    <p:extLst>
      <p:ext uri="{BB962C8B-B14F-4D97-AF65-F5344CB8AC3E}">
        <p14:creationId xmlns:p14="http://schemas.microsoft.com/office/powerpoint/2010/main" val="682053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文本占位符 321537">
            <a:extLst>
              <a:ext uri="{FF2B5EF4-FFF2-40B4-BE49-F238E27FC236}">
                <a16:creationId xmlns:a16="http://schemas.microsoft.com/office/drawing/2014/main" id="{FF34544C-0B1A-424A-872C-FC5656A78717}"/>
              </a:ext>
            </a:extLst>
          </p:cNvPr>
          <p:cNvSpPr>
            <a:spLocks noGrp="1" noChangeArrowheads="1"/>
          </p:cNvSpPr>
          <p:nvPr>
            <p:ph type="body" idx="1"/>
          </p:nvPr>
        </p:nvSpPr>
        <p:spPr>
          <a:xfrm>
            <a:off x="1042988" y="981075"/>
            <a:ext cx="6049292" cy="574675"/>
          </a:xfrm>
        </p:spPr>
        <p:txBody>
          <a:bodyPr/>
          <a:lstStyle/>
          <a:p>
            <a:pPr eaLnBrk="1" hangingPunct="1">
              <a:lnSpc>
                <a:spcPct val="150000"/>
              </a:lnSpc>
            </a:pPr>
            <a:r>
              <a:rPr lang="zh-CN" altLang="en-US" b="1" dirty="0">
                <a:solidFill>
                  <a:srgbClr val="FF0000"/>
                </a:solidFill>
              </a:rPr>
              <a:t>欠阻尼二阶系统，峰值与超调量</a:t>
            </a:r>
            <a:endParaRPr lang="zh-CN" altLang="zh-CN" b="1" dirty="0"/>
          </a:p>
        </p:txBody>
      </p:sp>
      <p:sp>
        <p:nvSpPr>
          <p:cNvPr id="41988" name="灯片编号占位符 1">
            <a:extLst>
              <a:ext uri="{FF2B5EF4-FFF2-40B4-BE49-F238E27FC236}">
                <a16:creationId xmlns:a16="http://schemas.microsoft.com/office/drawing/2014/main" id="{A21119E9-9C3B-492C-9B01-FF49071A4470}"/>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92BB2D7B-87EF-4B73-AAAB-4E04DE6265AF}" type="slidenum">
              <a:rPr lang="zh-CN" altLang="en-US" sz="1400"/>
              <a:pPr algn="r" eaLnBrk="1" hangingPunct="1">
                <a:lnSpc>
                  <a:spcPct val="100000"/>
                </a:lnSpc>
                <a:spcBef>
                  <a:spcPct val="0"/>
                </a:spcBef>
                <a:buClrTx/>
                <a:buFont typeface="Arial" panose="020B0604020202020204" pitchFamily="34" charset="0"/>
                <a:buNone/>
              </a:pPr>
              <a:t>39</a:t>
            </a:fld>
            <a:endParaRPr lang="zh-CN" altLang="en-US" sz="1400"/>
          </a:p>
        </p:txBody>
      </p:sp>
      <p:sp>
        <p:nvSpPr>
          <p:cNvPr id="41989" name="矩形 134145">
            <a:extLst>
              <a:ext uri="{FF2B5EF4-FFF2-40B4-BE49-F238E27FC236}">
                <a16:creationId xmlns:a16="http://schemas.microsoft.com/office/drawing/2014/main" id="{734644EB-32B7-4B97-850D-AC3F84B72A5C}"/>
              </a:ext>
            </a:extLst>
          </p:cNvPr>
          <p:cNvSpPr>
            <a:spLocks noGrp="1" noChangeArrowheads="1"/>
          </p:cNvSpPr>
          <p:nvPr/>
        </p:nvSpPr>
        <p:spPr bwMode="auto">
          <a:xfrm>
            <a:off x="1963738" y="260350"/>
            <a:ext cx="51117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sp>
        <p:nvSpPr>
          <p:cNvPr id="4" name="矩形 3">
            <a:extLst>
              <a:ext uri="{FF2B5EF4-FFF2-40B4-BE49-F238E27FC236}">
                <a16:creationId xmlns:a16="http://schemas.microsoft.com/office/drawing/2014/main" id="{58C1D0C0-10C2-4EF4-A9D7-9C1DAEC8CFC5}"/>
              </a:ext>
            </a:extLst>
          </p:cNvPr>
          <p:cNvSpPr/>
          <p:nvPr/>
        </p:nvSpPr>
        <p:spPr>
          <a:xfrm>
            <a:off x="971600" y="1772816"/>
            <a:ext cx="5153975" cy="369332"/>
          </a:xfrm>
          <a:prstGeom prst="rect">
            <a:avLst/>
          </a:prstGeom>
        </p:spPr>
        <p:txBody>
          <a:bodyPr wrap="none">
            <a:spAutoFit/>
          </a:bodyPr>
          <a:lstStyle/>
          <a:p>
            <a:r>
              <a:rPr lang="zh-CN" altLang="en-US" b="1" dirty="0"/>
              <a:t>将上式代入式（</a:t>
            </a:r>
            <a:r>
              <a:rPr lang="en-US" altLang="zh-CN" b="1" dirty="0"/>
              <a:t>5.9</a:t>
            </a:r>
            <a:r>
              <a:rPr lang="zh-CN" altLang="en-US" b="1" dirty="0"/>
              <a:t>）中，可以得到响应峰值为：</a:t>
            </a:r>
            <a:endParaRPr lang="zh-CN" altLang="en-US" dirty="0"/>
          </a:p>
        </p:txBody>
      </p:sp>
      <p:graphicFrame>
        <p:nvGraphicFramePr>
          <p:cNvPr id="5" name="对象 4">
            <a:extLst>
              <a:ext uri="{FF2B5EF4-FFF2-40B4-BE49-F238E27FC236}">
                <a16:creationId xmlns:a16="http://schemas.microsoft.com/office/drawing/2014/main" id="{418BFF76-933B-4946-8220-15CEDCFFEB70}"/>
              </a:ext>
            </a:extLst>
          </p:cNvPr>
          <p:cNvGraphicFramePr>
            <a:graphicFrameLocks noChangeAspect="1"/>
          </p:cNvGraphicFramePr>
          <p:nvPr>
            <p:extLst>
              <p:ext uri="{D42A27DB-BD31-4B8C-83A1-F6EECF244321}">
                <p14:modId xmlns:p14="http://schemas.microsoft.com/office/powerpoint/2010/main" val="3824168893"/>
              </p:ext>
            </p:extLst>
          </p:nvPr>
        </p:nvGraphicFramePr>
        <p:xfrm>
          <a:off x="1412649" y="2359214"/>
          <a:ext cx="6318702" cy="3888432"/>
        </p:xfrm>
        <a:graphic>
          <a:graphicData uri="http://schemas.openxmlformats.org/presentationml/2006/ole">
            <mc:AlternateContent xmlns:mc="http://schemas.openxmlformats.org/markup-compatibility/2006">
              <mc:Choice xmlns:v="urn:schemas-microsoft-com:vml" Requires="v">
                <p:oleObj name="Equation" r:id="rId2" imgW="3797280" imgH="2336760" progId="Equation.DSMT4">
                  <p:embed/>
                </p:oleObj>
              </mc:Choice>
              <mc:Fallback>
                <p:oleObj name="Equation" r:id="rId2" imgW="3797280" imgH="2336760" progId="Equation.DSMT4">
                  <p:embed/>
                  <p:pic>
                    <p:nvPicPr>
                      <p:cNvPr id="0" name=""/>
                      <p:cNvPicPr/>
                      <p:nvPr/>
                    </p:nvPicPr>
                    <p:blipFill>
                      <a:blip r:embed="rId3"/>
                      <a:stretch>
                        <a:fillRect/>
                      </a:stretch>
                    </p:blipFill>
                    <p:spPr>
                      <a:xfrm>
                        <a:off x="1412649" y="2359214"/>
                        <a:ext cx="6318702" cy="3888432"/>
                      </a:xfrm>
                      <a:prstGeom prst="rect">
                        <a:avLst/>
                      </a:prstGeom>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8193">
            <a:extLst>
              <a:ext uri="{FF2B5EF4-FFF2-40B4-BE49-F238E27FC236}">
                <a16:creationId xmlns:a16="http://schemas.microsoft.com/office/drawing/2014/main" id="{26ECA2CE-139B-4DF9-A072-C683B4AEA61E}"/>
              </a:ext>
            </a:extLst>
          </p:cNvPr>
          <p:cNvSpPr>
            <a:spLocks noGrp="1" noChangeArrowheads="1"/>
          </p:cNvSpPr>
          <p:nvPr>
            <p:ph type="title"/>
          </p:nvPr>
        </p:nvSpPr>
        <p:spPr>
          <a:xfrm>
            <a:off x="539750" y="260350"/>
            <a:ext cx="8229600" cy="620713"/>
          </a:xfrm>
        </p:spPr>
        <p:txBody>
          <a:bodyPr/>
          <a:lstStyle/>
          <a:p>
            <a:pPr eaLnBrk="1" hangingPunct="1"/>
            <a:r>
              <a:rPr lang="en-US" altLang="zh-CN" sz="3400" b="1">
                <a:latin typeface="Times New Roman" panose="02020603050405020304" pitchFamily="18" charset="0"/>
              </a:rPr>
              <a:t>5.1 </a:t>
            </a:r>
            <a:r>
              <a:rPr lang="zh-CN" altLang="en-US" sz="3400" b="1"/>
              <a:t>引论</a:t>
            </a:r>
          </a:p>
        </p:txBody>
      </p:sp>
      <p:sp>
        <p:nvSpPr>
          <p:cNvPr id="7171" name="文本占位符 8194">
            <a:extLst>
              <a:ext uri="{FF2B5EF4-FFF2-40B4-BE49-F238E27FC236}">
                <a16:creationId xmlns:a16="http://schemas.microsoft.com/office/drawing/2014/main" id="{D8991DBA-8350-426F-9284-AB3474699398}"/>
              </a:ext>
            </a:extLst>
          </p:cNvPr>
          <p:cNvSpPr>
            <a:spLocks noGrp="1" noChangeArrowheads="1"/>
          </p:cNvSpPr>
          <p:nvPr>
            <p:ph type="body" idx="1"/>
          </p:nvPr>
        </p:nvSpPr>
        <p:spPr>
          <a:xfrm>
            <a:off x="323850" y="981075"/>
            <a:ext cx="8507413" cy="5616575"/>
          </a:xfrm>
        </p:spPr>
        <p:txBody>
          <a:bodyPr/>
          <a:lstStyle/>
          <a:p>
            <a:pPr eaLnBrk="1" hangingPunct="1">
              <a:lnSpc>
                <a:spcPct val="150000"/>
              </a:lnSpc>
              <a:spcBef>
                <a:spcPct val="0"/>
              </a:spcBef>
            </a:pPr>
            <a:r>
              <a:rPr lang="zh-CN" altLang="en-US" sz="2400" b="1" dirty="0"/>
              <a:t>为了分析、设计控制系统，必须定义并测量控制系统的性能。根据对闭环控制系统的期望性能，调节系统参数，得到期望的响应</a:t>
            </a:r>
          </a:p>
          <a:p>
            <a:pPr eaLnBrk="1" hangingPunct="1">
              <a:lnSpc>
                <a:spcPct val="150000"/>
              </a:lnSpc>
              <a:spcBef>
                <a:spcPct val="0"/>
              </a:spcBef>
            </a:pPr>
            <a:r>
              <a:rPr lang="zh-CN" altLang="en-US" sz="2400" b="1" dirty="0"/>
              <a:t>由于系统有惯性，包含有储能元件，因此系统是动态的，在设定值信号、扰动信号作用下，具有瞬态响应过程，要从瞬态响应、稳态响应两个方面确定控制系统的性能</a:t>
            </a:r>
          </a:p>
          <a:p>
            <a:pPr eaLnBrk="1" hangingPunct="1">
              <a:lnSpc>
                <a:spcPct val="150000"/>
              </a:lnSpc>
              <a:spcBef>
                <a:spcPct val="0"/>
              </a:spcBef>
            </a:pPr>
            <a:r>
              <a:rPr lang="zh-CN" altLang="en-US" sz="2400" b="1" dirty="0"/>
              <a:t>控制系统设计指标包括对某个指定输入信号的几种时域响应指标，以及期望的稳态精度</a:t>
            </a:r>
          </a:p>
          <a:p>
            <a:pPr eaLnBrk="1" hangingPunct="1">
              <a:lnSpc>
                <a:spcPct val="150000"/>
              </a:lnSpc>
              <a:spcBef>
                <a:spcPct val="0"/>
              </a:spcBef>
            </a:pPr>
            <a:r>
              <a:rPr lang="zh-CN" altLang="en-US" sz="2400" b="1" dirty="0"/>
              <a:t>给出设计指标的目的是为获得期望的性能，因此设计指标并不是刚性的，常常需要在若干个设计指标之间折衷考虑</a:t>
            </a:r>
          </a:p>
        </p:txBody>
      </p:sp>
      <p:sp>
        <p:nvSpPr>
          <p:cNvPr id="7172" name="灯片编号占位符 1">
            <a:extLst>
              <a:ext uri="{FF2B5EF4-FFF2-40B4-BE49-F238E27FC236}">
                <a16:creationId xmlns:a16="http://schemas.microsoft.com/office/drawing/2014/main" id="{D3496D1C-1F83-49F8-A521-FA81C173A5E1}"/>
              </a:ext>
            </a:extLst>
          </p:cNvPr>
          <p:cNvSpPr txBox="1">
            <a:spLocks/>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189A2F5C-CAE6-459E-97BF-D8BFDB6B83C8}" type="slidenum">
              <a:rPr lang="zh-CN" altLang="en-US" sz="1400"/>
              <a:pPr algn="r" eaLnBrk="1" hangingPunct="1">
                <a:lnSpc>
                  <a:spcPct val="100000"/>
                </a:lnSpc>
                <a:spcBef>
                  <a:spcPct val="0"/>
                </a:spcBef>
                <a:buClrTx/>
                <a:buFont typeface="Arial" panose="020B0604020202020204" pitchFamily="34" charset="0"/>
                <a:buNone/>
              </a:pPr>
              <a:t>4</a:t>
            </a:fld>
            <a:endParaRPr lang="zh-CN" altLang="en-US" sz="1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矩形 145410">
            <a:extLst>
              <a:ext uri="{FF2B5EF4-FFF2-40B4-BE49-F238E27FC236}">
                <a16:creationId xmlns:a16="http://schemas.microsoft.com/office/drawing/2014/main" id="{D156EA4B-6B38-452A-9970-D7DA86610DB8}"/>
              </a:ext>
            </a:extLst>
          </p:cNvPr>
          <p:cNvSpPr>
            <a:spLocks noGrp="1" noChangeArrowheads="1"/>
          </p:cNvSpPr>
          <p:nvPr/>
        </p:nvSpPr>
        <p:spPr bwMode="auto">
          <a:xfrm>
            <a:off x="611560" y="1089819"/>
            <a:ext cx="8249989"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buNone/>
            </a:pPr>
            <a:r>
              <a:rPr lang="zh-CN" altLang="en-US" sz="2600" b="1" dirty="0"/>
              <a:t>二阶系统超调量和标准化峰值时间       与阻尼比的关系</a:t>
            </a:r>
          </a:p>
        </p:txBody>
      </p:sp>
      <p:graphicFrame>
        <p:nvGraphicFramePr>
          <p:cNvPr id="44035" name="对象 145412">
            <a:extLst>
              <a:ext uri="{FF2B5EF4-FFF2-40B4-BE49-F238E27FC236}">
                <a16:creationId xmlns:a16="http://schemas.microsoft.com/office/drawing/2014/main" id="{B0572C62-DB2F-4B6B-AB10-7B471D5E5212}"/>
              </a:ext>
            </a:extLst>
          </p:cNvPr>
          <p:cNvGraphicFramePr>
            <a:graphicFrameLocks noChangeAspect="1"/>
          </p:cNvGraphicFramePr>
          <p:nvPr>
            <p:extLst>
              <p:ext uri="{D42A27DB-BD31-4B8C-83A1-F6EECF244321}">
                <p14:modId xmlns:p14="http://schemas.microsoft.com/office/powerpoint/2010/main" val="2678442138"/>
              </p:ext>
            </p:extLst>
          </p:nvPr>
        </p:nvGraphicFramePr>
        <p:xfrm>
          <a:off x="5724128" y="1234058"/>
          <a:ext cx="647700" cy="463550"/>
        </p:xfrm>
        <a:graphic>
          <a:graphicData uri="http://schemas.openxmlformats.org/presentationml/2006/ole">
            <mc:AlternateContent xmlns:mc="http://schemas.openxmlformats.org/markup-compatibility/2006">
              <mc:Choice xmlns:v="urn:schemas-microsoft-com:vml" Requires="v">
                <p:oleObj r:id="rId2" imgW="355909" imgH="254221" progId="Equation.DSMT4">
                  <p:embed/>
                </p:oleObj>
              </mc:Choice>
              <mc:Fallback>
                <p:oleObj r:id="rId2" imgW="355909" imgH="254221" progId="Equation.DSMT4">
                  <p:embed/>
                  <p:pic>
                    <p:nvPicPr>
                      <p:cNvPr id="0" name="对象 1454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1234058"/>
                        <a:ext cx="6477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4036" name="图片 145413" descr="图片6">
            <a:extLst>
              <a:ext uri="{FF2B5EF4-FFF2-40B4-BE49-F238E27FC236}">
                <a16:creationId xmlns:a16="http://schemas.microsoft.com/office/drawing/2014/main" id="{CD54680A-7659-45E8-A752-FF0227649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7550" y="1919288"/>
            <a:ext cx="5548313" cy="465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灯片编号占位符 1">
            <a:extLst>
              <a:ext uri="{FF2B5EF4-FFF2-40B4-BE49-F238E27FC236}">
                <a16:creationId xmlns:a16="http://schemas.microsoft.com/office/drawing/2014/main" id="{6AD7722C-E91A-4342-A2CE-BACD636E0F89}"/>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B1806712-D7AC-4973-AACB-7D0AC9DCAD6A}" type="slidenum">
              <a:rPr lang="zh-CN" altLang="en-US" sz="1400"/>
              <a:pPr algn="r" eaLnBrk="1" hangingPunct="1">
                <a:lnSpc>
                  <a:spcPct val="100000"/>
                </a:lnSpc>
                <a:spcBef>
                  <a:spcPct val="0"/>
                </a:spcBef>
                <a:buClrTx/>
                <a:buFont typeface="Arial" panose="020B0604020202020204" pitchFamily="34" charset="0"/>
                <a:buNone/>
              </a:pPr>
              <a:t>40</a:t>
            </a:fld>
            <a:endParaRPr lang="zh-CN" altLang="en-US" sz="1400"/>
          </a:p>
        </p:txBody>
      </p:sp>
      <p:sp>
        <p:nvSpPr>
          <p:cNvPr id="44038" name="矩形 134145">
            <a:extLst>
              <a:ext uri="{FF2B5EF4-FFF2-40B4-BE49-F238E27FC236}">
                <a16:creationId xmlns:a16="http://schemas.microsoft.com/office/drawing/2014/main" id="{C295D95D-2526-4225-82E7-EAB9252B23E1}"/>
              </a:ext>
            </a:extLst>
          </p:cNvPr>
          <p:cNvSpPr>
            <a:spLocks noGrp="1" noChangeArrowheads="1"/>
          </p:cNvSpPr>
          <p:nvPr/>
        </p:nvSpPr>
        <p:spPr bwMode="auto">
          <a:xfrm>
            <a:off x="1963738" y="333375"/>
            <a:ext cx="51117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文本占位符 146434">
            <a:extLst>
              <a:ext uri="{FF2B5EF4-FFF2-40B4-BE49-F238E27FC236}">
                <a16:creationId xmlns:a16="http://schemas.microsoft.com/office/drawing/2014/main" id="{510CC589-7E6E-47AB-887E-121D4C0D9381}"/>
              </a:ext>
            </a:extLst>
          </p:cNvPr>
          <p:cNvSpPr>
            <a:spLocks noGrp="1" noChangeArrowheads="1"/>
          </p:cNvSpPr>
          <p:nvPr>
            <p:ph type="body" idx="1"/>
          </p:nvPr>
        </p:nvSpPr>
        <p:spPr>
          <a:xfrm>
            <a:off x="263525" y="1047750"/>
            <a:ext cx="8229600" cy="654050"/>
          </a:xfrm>
        </p:spPr>
        <p:txBody>
          <a:bodyPr/>
          <a:lstStyle/>
          <a:p>
            <a:pPr eaLnBrk="1" hangingPunct="1">
              <a:lnSpc>
                <a:spcPct val="150000"/>
              </a:lnSpc>
            </a:pPr>
            <a:r>
              <a:rPr lang="zh-CN" altLang="zh-CN" sz="2400" b="1"/>
              <a:t>超调量</a:t>
            </a:r>
            <a:r>
              <a:rPr lang="zh-CN" altLang="en-US" sz="2400" b="1"/>
              <a:t>与</a:t>
            </a:r>
            <a:r>
              <a:rPr lang="zh-CN" altLang="zh-CN" sz="2400" b="1"/>
              <a:t>阻尼</a:t>
            </a:r>
            <a:r>
              <a:rPr lang="zh-CN" altLang="en-US" sz="2400" b="1"/>
              <a:t>比：</a:t>
            </a:r>
            <a:endParaRPr lang="zh-CN" altLang="zh-CN" sz="2400" b="1"/>
          </a:p>
        </p:txBody>
      </p:sp>
      <p:graphicFrame>
        <p:nvGraphicFramePr>
          <p:cNvPr id="146499" name="内容占位符 146498">
            <a:extLst>
              <a:ext uri="{FF2B5EF4-FFF2-40B4-BE49-F238E27FC236}">
                <a16:creationId xmlns:a16="http://schemas.microsoft.com/office/drawing/2014/main" id="{DBF87DED-64B1-4912-958F-13791217DF8A}"/>
              </a:ext>
            </a:extLst>
          </p:cNvPr>
          <p:cNvGraphicFramePr>
            <a:graphicFrameLocks noGrp="1"/>
          </p:cNvGraphicFramePr>
          <p:nvPr>
            <p:ph sz="half" idx="4294967295"/>
          </p:nvPr>
        </p:nvGraphicFramePr>
        <p:xfrm>
          <a:off x="323850" y="1628775"/>
          <a:ext cx="8220075" cy="1028700"/>
        </p:xfrm>
        <a:graphic>
          <a:graphicData uri="http://schemas.openxmlformats.org/drawingml/2006/table">
            <a:tbl>
              <a:tblPr/>
              <a:tblGrid>
                <a:gridCol w="1531938">
                  <a:extLst>
                    <a:ext uri="{9D8B030D-6E8A-4147-A177-3AD203B41FA5}">
                      <a16:colId xmlns:a16="http://schemas.microsoft.com/office/drawing/2014/main" val="20000"/>
                    </a:ext>
                  </a:extLst>
                </a:gridCol>
                <a:gridCol w="1038225">
                  <a:extLst>
                    <a:ext uri="{9D8B030D-6E8A-4147-A177-3AD203B41FA5}">
                      <a16:colId xmlns:a16="http://schemas.microsoft.com/office/drawing/2014/main" val="20001"/>
                    </a:ext>
                  </a:extLst>
                </a:gridCol>
                <a:gridCol w="981075">
                  <a:extLst>
                    <a:ext uri="{9D8B030D-6E8A-4147-A177-3AD203B41FA5}">
                      <a16:colId xmlns:a16="http://schemas.microsoft.com/office/drawing/2014/main" val="20002"/>
                    </a:ext>
                  </a:extLst>
                </a:gridCol>
                <a:gridCol w="996950">
                  <a:extLst>
                    <a:ext uri="{9D8B030D-6E8A-4147-A177-3AD203B41FA5}">
                      <a16:colId xmlns:a16="http://schemas.microsoft.com/office/drawing/2014/main" val="20003"/>
                    </a:ext>
                  </a:extLst>
                </a:gridCol>
                <a:gridCol w="1008062">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871538">
                  <a:extLst>
                    <a:ext uri="{9D8B030D-6E8A-4147-A177-3AD203B41FA5}">
                      <a16:colId xmlns:a16="http://schemas.microsoft.com/office/drawing/2014/main" val="20006"/>
                    </a:ext>
                  </a:extLst>
                </a:gridCol>
                <a:gridCol w="881062">
                  <a:extLst>
                    <a:ext uri="{9D8B030D-6E8A-4147-A177-3AD203B41FA5}">
                      <a16:colId xmlns:a16="http://schemas.microsoft.com/office/drawing/2014/main" val="20007"/>
                    </a:ext>
                  </a:extLst>
                </a:gridCol>
              </a:tblGrid>
              <a:tr h="510304">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1800" b="1" dirty="0">
                          <a:solidFill>
                            <a:srgbClr val="000000"/>
                          </a:solidFill>
                          <a:latin typeface="Calibri" panose="020F0502020204030204" pitchFamily="34" charset="0"/>
                        </a:rPr>
                        <a:t>阻尼</a:t>
                      </a:r>
                      <a:r>
                        <a:rPr lang="zh-CN" altLang="en-US" sz="1800" b="1" dirty="0">
                          <a:solidFill>
                            <a:srgbClr val="000000"/>
                          </a:solidFill>
                          <a:latin typeface="Calibri" panose="020F0502020204030204" pitchFamily="34" charset="0"/>
                        </a:rPr>
                        <a:t>比</a:t>
                      </a:r>
                      <a:endParaRPr lang="zh-CN" altLang="x-none" sz="1800" b="1" dirty="0">
                        <a:solidFill>
                          <a:srgbClr val="000000"/>
                        </a:solidFill>
                        <a:latin typeface="Calibri" panose="020F0502020204030204" pitchFamily="34" charset="0"/>
                      </a:endParaRPr>
                    </a:p>
                  </a:txBody>
                  <a:tcPr marT="45791" marB="45791">
                    <a:lnL cap="flat">
                      <a:noFill/>
                    </a:lnL>
                    <a:lnR cap="flat">
                      <a:noFill/>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1800" b="1" dirty="0">
                          <a:solidFill>
                            <a:srgbClr val="000000"/>
                          </a:solidFill>
                          <a:latin typeface="Calibri" panose="020F0502020204030204" pitchFamily="34" charset="0"/>
                        </a:rPr>
                        <a:t>0.9</a:t>
                      </a:r>
                    </a:p>
                  </a:txBody>
                  <a:tcPr marT="45791" marB="45791">
                    <a:lnL cap="flat">
                      <a:noFill/>
                    </a:lnL>
                    <a:lnR cap="flat">
                      <a:noFill/>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1800" b="1" dirty="0">
                          <a:solidFill>
                            <a:srgbClr val="000000"/>
                          </a:solidFill>
                          <a:latin typeface="Calibri" panose="020F0502020204030204" pitchFamily="34" charset="0"/>
                        </a:rPr>
                        <a:t>0.8</a:t>
                      </a:r>
                    </a:p>
                  </a:txBody>
                  <a:tcPr marT="45791" marB="45791">
                    <a:lnL cap="flat">
                      <a:noFill/>
                    </a:lnL>
                    <a:lnR cap="flat">
                      <a:noFill/>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1800" b="1" dirty="0">
                          <a:solidFill>
                            <a:srgbClr val="000000"/>
                          </a:solidFill>
                          <a:latin typeface="Calibri" panose="020F0502020204030204" pitchFamily="34" charset="0"/>
                        </a:rPr>
                        <a:t>0.7</a:t>
                      </a:r>
                    </a:p>
                  </a:txBody>
                  <a:tcPr marT="45791" marB="45791">
                    <a:lnL cap="flat">
                      <a:noFill/>
                    </a:lnL>
                    <a:lnR cap="flat">
                      <a:noFill/>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1800" b="1" dirty="0">
                          <a:solidFill>
                            <a:srgbClr val="000000"/>
                          </a:solidFill>
                          <a:latin typeface="Calibri" panose="020F0502020204030204" pitchFamily="34" charset="0"/>
                        </a:rPr>
                        <a:t>0.6</a:t>
                      </a:r>
                    </a:p>
                  </a:txBody>
                  <a:tcPr marT="45791" marB="45791">
                    <a:lnL cap="flat">
                      <a:noFill/>
                    </a:lnL>
                    <a:lnR cap="flat">
                      <a:noFill/>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1800" b="1" dirty="0">
                          <a:solidFill>
                            <a:srgbClr val="000000"/>
                          </a:solidFill>
                          <a:latin typeface="Calibri" panose="020F0502020204030204" pitchFamily="34" charset="0"/>
                        </a:rPr>
                        <a:t>0.5</a:t>
                      </a:r>
                    </a:p>
                  </a:txBody>
                  <a:tcPr marT="45791" marB="45791">
                    <a:lnL cap="flat">
                      <a:noFill/>
                    </a:lnL>
                    <a:lnR cap="flat">
                      <a:noFill/>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1800" b="1" dirty="0">
                          <a:solidFill>
                            <a:srgbClr val="000000"/>
                          </a:solidFill>
                          <a:latin typeface="Calibri" panose="020F0502020204030204" pitchFamily="34" charset="0"/>
                        </a:rPr>
                        <a:t>0.4</a:t>
                      </a:r>
                    </a:p>
                  </a:txBody>
                  <a:tcPr marT="45791" marB="45791">
                    <a:lnL cap="flat">
                      <a:noFill/>
                    </a:lnL>
                    <a:lnR cap="flat">
                      <a:noFill/>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1800" b="1" dirty="0">
                          <a:solidFill>
                            <a:srgbClr val="000000"/>
                          </a:solidFill>
                          <a:latin typeface="Calibri" panose="020F0502020204030204" pitchFamily="34" charset="0"/>
                        </a:rPr>
                        <a:t>0.3</a:t>
                      </a:r>
                    </a:p>
                  </a:txBody>
                  <a:tcPr marT="45791" marB="45791">
                    <a:lnL cap="flat">
                      <a:noFill/>
                    </a:lnL>
                    <a:lnR cap="flat">
                      <a:noFill/>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396">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1800" b="1" dirty="0">
                          <a:solidFill>
                            <a:srgbClr val="000000"/>
                          </a:solidFill>
                          <a:latin typeface="Calibri" panose="020F0502020204030204" pitchFamily="34" charset="0"/>
                        </a:rPr>
                        <a:t>超调量</a:t>
                      </a:r>
                    </a:p>
                  </a:txBody>
                  <a:tcPr marT="45791" marB="45791">
                    <a:lnL cap="flat">
                      <a:noFill/>
                    </a:lnL>
                    <a:lnR cap="flat">
                      <a:noFill/>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1800" b="1" dirty="0">
                          <a:solidFill>
                            <a:srgbClr val="000000"/>
                          </a:solidFill>
                          <a:latin typeface="Calibri" panose="020F0502020204030204" pitchFamily="34" charset="0"/>
                        </a:rPr>
                        <a:t>0.2</a:t>
                      </a:r>
                    </a:p>
                  </a:txBody>
                  <a:tcPr marT="45791" marB="45791">
                    <a:lnL cap="flat">
                      <a:noFill/>
                    </a:lnL>
                    <a:lnR cap="flat">
                      <a:noFill/>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1800" b="1" dirty="0">
                          <a:solidFill>
                            <a:srgbClr val="000000"/>
                          </a:solidFill>
                          <a:latin typeface="Calibri" panose="020F0502020204030204" pitchFamily="34" charset="0"/>
                        </a:rPr>
                        <a:t>1.5</a:t>
                      </a:r>
                    </a:p>
                  </a:txBody>
                  <a:tcPr marT="45791" marB="45791">
                    <a:lnL cap="flat">
                      <a:noFill/>
                    </a:lnL>
                    <a:lnR cap="flat">
                      <a:noFill/>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1800" b="1" dirty="0">
                          <a:solidFill>
                            <a:srgbClr val="000000"/>
                          </a:solidFill>
                          <a:latin typeface="Calibri" panose="020F0502020204030204" pitchFamily="34" charset="0"/>
                        </a:rPr>
                        <a:t>4.6</a:t>
                      </a:r>
                    </a:p>
                  </a:txBody>
                  <a:tcPr marT="45791" marB="45791">
                    <a:lnL cap="flat">
                      <a:noFill/>
                    </a:lnL>
                    <a:lnR cap="flat">
                      <a:noFill/>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1800" b="1" dirty="0">
                          <a:solidFill>
                            <a:srgbClr val="000000"/>
                          </a:solidFill>
                          <a:latin typeface="Calibri" panose="020F0502020204030204" pitchFamily="34" charset="0"/>
                        </a:rPr>
                        <a:t>9.5</a:t>
                      </a:r>
                    </a:p>
                  </a:txBody>
                  <a:tcPr marT="45791" marB="45791">
                    <a:lnL cap="flat">
                      <a:noFill/>
                    </a:lnL>
                    <a:lnR cap="flat">
                      <a:noFill/>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1800" b="1" dirty="0">
                          <a:solidFill>
                            <a:srgbClr val="000000"/>
                          </a:solidFill>
                          <a:latin typeface="Calibri" panose="020F0502020204030204" pitchFamily="34" charset="0"/>
                        </a:rPr>
                        <a:t>16.3</a:t>
                      </a:r>
                    </a:p>
                  </a:txBody>
                  <a:tcPr marT="45791" marB="45791">
                    <a:lnL cap="flat">
                      <a:noFill/>
                    </a:lnL>
                    <a:lnR cap="flat">
                      <a:noFill/>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1800" b="1" dirty="0">
                          <a:solidFill>
                            <a:srgbClr val="000000"/>
                          </a:solidFill>
                          <a:latin typeface="Calibri" panose="020F0502020204030204" pitchFamily="34" charset="0"/>
                        </a:rPr>
                        <a:t>25.4</a:t>
                      </a:r>
                    </a:p>
                  </a:txBody>
                  <a:tcPr marT="45791" marB="45791">
                    <a:lnL cap="flat">
                      <a:noFill/>
                    </a:lnL>
                    <a:lnR cap="flat">
                      <a:noFill/>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1800" b="1" dirty="0">
                          <a:solidFill>
                            <a:srgbClr val="000000"/>
                          </a:solidFill>
                          <a:latin typeface="Calibri" panose="020F0502020204030204" pitchFamily="34" charset="0"/>
                        </a:rPr>
                        <a:t>37.2</a:t>
                      </a:r>
                    </a:p>
                  </a:txBody>
                  <a:tcPr marT="45791" marB="45791">
                    <a:lnL cap="flat">
                      <a:noFill/>
                    </a:lnL>
                    <a:lnR cap="flat">
                      <a:noFill/>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extLst>
                  <a:ext uri="{0D108BD9-81ED-4DB2-BD59-A6C34878D82A}">
                    <a16:rowId xmlns:a16="http://schemas.microsoft.com/office/drawing/2014/main" val="10001"/>
                  </a:ext>
                </a:extLst>
              </a:tr>
            </a:tbl>
          </a:graphicData>
        </a:graphic>
      </p:graphicFrame>
      <p:sp>
        <p:nvSpPr>
          <p:cNvPr id="45079" name="矩形 146494">
            <a:extLst>
              <a:ext uri="{FF2B5EF4-FFF2-40B4-BE49-F238E27FC236}">
                <a16:creationId xmlns:a16="http://schemas.microsoft.com/office/drawing/2014/main" id="{B2D9DEA9-8305-465F-9EA5-B9EA7BEC9E8D}"/>
              </a:ext>
            </a:extLst>
          </p:cNvPr>
          <p:cNvSpPr>
            <a:spLocks noGrp="1" noChangeArrowheads="1"/>
          </p:cNvSpPr>
          <p:nvPr/>
        </p:nvSpPr>
        <p:spPr bwMode="auto">
          <a:xfrm>
            <a:off x="277813" y="2852738"/>
            <a:ext cx="867727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t>阻尼比越大，超调量越小，说明系统响应对预期响应的逼近程度越好；但峰值时间随之增加，说明系统响应的快速性有所减弱。响应的快速性和较小的超调量存在冲突</a:t>
            </a:r>
            <a:r>
              <a:rPr lang="zh-CN" altLang="zh-CN" sz="2400" b="1"/>
              <a:t>，需要折衷</a:t>
            </a:r>
            <a:endParaRPr lang="zh-CN" altLang="en-US" sz="2400" b="1"/>
          </a:p>
          <a:p>
            <a:pPr lvl="1" eaLnBrk="1" hangingPunct="1">
              <a:lnSpc>
                <a:spcPct val="150000"/>
              </a:lnSpc>
              <a:buClr>
                <a:srgbClr val="00FF00"/>
              </a:buClr>
              <a:buFont typeface="Wingdings" panose="05000000000000000000" pitchFamily="2" charset="2"/>
              <a:buChar char="n"/>
            </a:pPr>
            <a:r>
              <a:rPr lang="zh-CN" altLang="en-US" sz="2400" b="1"/>
              <a:t>阻尼比在</a:t>
            </a:r>
            <a:r>
              <a:rPr lang="en-US" altLang="zh-CN" sz="2400" b="1">
                <a:latin typeface="Times New Roman" panose="02020603050405020304" pitchFamily="18" charset="0"/>
              </a:rPr>
              <a:t>0.4~0.8</a:t>
            </a:r>
            <a:r>
              <a:rPr lang="zh-CN" altLang="en-US" sz="2400" b="1">
                <a:latin typeface="Times New Roman" panose="02020603050405020304" pitchFamily="18" charset="0"/>
              </a:rPr>
              <a:t>之间可以获得比较好的瞬态响应</a:t>
            </a:r>
          </a:p>
          <a:p>
            <a:pPr lvl="1" eaLnBrk="1" hangingPunct="1">
              <a:lnSpc>
                <a:spcPct val="150000"/>
              </a:lnSpc>
              <a:buClr>
                <a:srgbClr val="00FF00"/>
              </a:buClr>
              <a:buFont typeface="Wingdings" panose="05000000000000000000" pitchFamily="2" charset="2"/>
              <a:buChar char="n"/>
            </a:pPr>
            <a:r>
              <a:rPr lang="zh-CN" altLang="en-US" sz="2400" b="1">
                <a:latin typeface="Times New Roman" panose="02020603050405020304" pitchFamily="18" charset="0"/>
              </a:rPr>
              <a:t>阻尼比过小会造成瞬态响应严重过调</a:t>
            </a:r>
          </a:p>
          <a:p>
            <a:pPr lvl="1" eaLnBrk="1" hangingPunct="1">
              <a:lnSpc>
                <a:spcPct val="150000"/>
              </a:lnSpc>
              <a:buClr>
                <a:srgbClr val="00FF00"/>
              </a:buClr>
              <a:buFont typeface="Wingdings" panose="05000000000000000000" pitchFamily="2" charset="2"/>
              <a:buChar char="n"/>
            </a:pPr>
            <a:r>
              <a:rPr lang="zh-CN" altLang="en-US" sz="2400" b="1">
                <a:latin typeface="Times New Roman" panose="02020603050405020304" pitchFamily="18" charset="0"/>
              </a:rPr>
              <a:t>阻尼比过大会使瞬态响应速度缓慢</a:t>
            </a:r>
            <a:endParaRPr lang="zh-CN" altLang="zh-CN" sz="2400" b="1">
              <a:latin typeface="Times New Roman" panose="02020603050405020304" pitchFamily="18" charset="0"/>
            </a:endParaRPr>
          </a:p>
        </p:txBody>
      </p:sp>
      <p:sp>
        <p:nvSpPr>
          <p:cNvPr id="45080" name="灯片编号占位符 1">
            <a:extLst>
              <a:ext uri="{FF2B5EF4-FFF2-40B4-BE49-F238E27FC236}">
                <a16:creationId xmlns:a16="http://schemas.microsoft.com/office/drawing/2014/main" id="{5A6A36CE-20A1-4366-A942-8B9BEA1BDF82}"/>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50B22B5D-77BB-4314-8704-43F657CACE63}" type="slidenum">
              <a:rPr lang="zh-CN" altLang="en-US" sz="1400"/>
              <a:pPr algn="r" eaLnBrk="1" hangingPunct="1">
                <a:lnSpc>
                  <a:spcPct val="100000"/>
                </a:lnSpc>
                <a:spcBef>
                  <a:spcPct val="0"/>
                </a:spcBef>
                <a:buClrTx/>
                <a:buFont typeface="Arial" panose="020B0604020202020204" pitchFamily="34" charset="0"/>
                <a:buNone/>
              </a:pPr>
              <a:t>41</a:t>
            </a:fld>
            <a:endParaRPr lang="zh-CN" altLang="en-US" sz="1400"/>
          </a:p>
        </p:txBody>
      </p:sp>
      <p:sp>
        <p:nvSpPr>
          <p:cNvPr id="45081" name="矩形 134145">
            <a:extLst>
              <a:ext uri="{FF2B5EF4-FFF2-40B4-BE49-F238E27FC236}">
                <a16:creationId xmlns:a16="http://schemas.microsoft.com/office/drawing/2014/main" id="{DEDAD0AA-0114-48A5-BC70-78E9026E834B}"/>
              </a:ext>
            </a:extLst>
          </p:cNvPr>
          <p:cNvSpPr>
            <a:spLocks noGrp="1" noChangeArrowheads="1"/>
          </p:cNvSpPr>
          <p:nvPr/>
        </p:nvSpPr>
        <p:spPr bwMode="auto">
          <a:xfrm>
            <a:off x="1963738" y="260350"/>
            <a:ext cx="51117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文本占位符 358401">
            <a:extLst>
              <a:ext uri="{FF2B5EF4-FFF2-40B4-BE49-F238E27FC236}">
                <a16:creationId xmlns:a16="http://schemas.microsoft.com/office/drawing/2014/main" id="{FFBD65D7-16C6-47BC-956B-F8BBB5CC490C}"/>
              </a:ext>
            </a:extLst>
          </p:cNvPr>
          <p:cNvSpPr>
            <a:spLocks noGrp="1" noChangeArrowheads="1"/>
          </p:cNvSpPr>
          <p:nvPr>
            <p:ph type="body" idx="1"/>
          </p:nvPr>
        </p:nvSpPr>
        <p:spPr>
          <a:xfrm>
            <a:off x="552450" y="854889"/>
            <a:ext cx="5267325" cy="574675"/>
          </a:xfrm>
        </p:spPr>
        <p:txBody>
          <a:bodyPr/>
          <a:lstStyle/>
          <a:p>
            <a:pPr eaLnBrk="1" hangingPunct="1">
              <a:lnSpc>
                <a:spcPct val="150000"/>
              </a:lnSpc>
            </a:pPr>
            <a:r>
              <a:rPr lang="zh-CN" altLang="en-US" b="1" dirty="0">
                <a:solidFill>
                  <a:srgbClr val="FF0000"/>
                </a:solidFill>
              </a:rPr>
              <a:t>欠阻尼二阶系统，衰减比</a:t>
            </a:r>
            <a:endParaRPr lang="zh-CN" altLang="zh-CN" b="1" dirty="0"/>
          </a:p>
        </p:txBody>
      </p:sp>
      <p:graphicFrame>
        <p:nvGraphicFramePr>
          <p:cNvPr id="46083" name="内容占位符 358402">
            <a:extLst>
              <a:ext uri="{FF2B5EF4-FFF2-40B4-BE49-F238E27FC236}">
                <a16:creationId xmlns:a16="http://schemas.microsoft.com/office/drawing/2014/main" id="{5220B84A-36C7-4708-B471-B149D4C7EB23}"/>
              </a:ext>
            </a:extLst>
          </p:cNvPr>
          <p:cNvGraphicFramePr>
            <a:graphicFrameLocks noGrp="1" noChangeAspect="1"/>
          </p:cNvGraphicFramePr>
          <p:nvPr>
            <p:ph sz="half" idx="1"/>
            <p:extLst>
              <p:ext uri="{D42A27DB-BD31-4B8C-83A1-F6EECF244321}">
                <p14:modId xmlns:p14="http://schemas.microsoft.com/office/powerpoint/2010/main" val="2374550308"/>
              </p:ext>
            </p:extLst>
          </p:nvPr>
        </p:nvGraphicFramePr>
        <p:xfrm>
          <a:off x="683568" y="1482130"/>
          <a:ext cx="7934325" cy="5197475"/>
        </p:xfrm>
        <a:graphic>
          <a:graphicData uri="http://schemas.openxmlformats.org/presentationml/2006/ole">
            <mc:AlternateContent xmlns:mc="http://schemas.openxmlformats.org/markup-compatibility/2006">
              <mc:Choice xmlns:v="urn:schemas-microsoft-com:vml" Requires="v">
                <p:oleObj name="Equation" r:id="rId2" imgW="4013200" imgH="2628900" progId="Equation.DSMT4">
                  <p:embed/>
                </p:oleObj>
              </mc:Choice>
              <mc:Fallback>
                <p:oleObj name="Equation" r:id="rId2" imgW="4013200" imgH="2628900" progId="Equation.DSMT4">
                  <p:embed/>
                  <p:pic>
                    <p:nvPicPr>
                      <p:cNvPr id="0" name="内容占位符 3584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482130"/>
                        <a:ext cx="7934325"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4" name="灯片编号占位符 1">
            <a:extLst>
              <a:ext uri="{FF2B5EF4-FFF2-40B4-BE49-F238E27FC236}">
                <a16:creationId xmlns:a16="http://schemas.microsoft.com/office/drawing/2014/main" id="{47E794EE-1F47-4551-AB43-C2451C4419CF}"/>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3549F0A1-C9A5-4E20-975D-43253FC81382}" type="slidenum">
              <a:rPr lang="zh-CN" altLang="en-US" sz="1400"/>
              <a:pPr algn="r" eaLnBrk="1" hangingPunct="1">
                <a:lnSpc>
                  <a:spcPct val="100000"/>
                </a:lnSpc>
                <a:spcBef>
                  <a:spcPct val="0"/>
                </a:spcBef>
                <a:buClrTx/>
                <a:buFont typeface="Arial" panose="020B0604020202020204" pitchFamily="34" charset="0"/>
                <a:buNone/>
              </a:pPr>
              <a:t>42</a:t>
            </a:fld>
            <a:endParaRPr lang="zh-CN" altLang="en-US" sz="1400"/>
          </a:p>
        </p:txBody>
      </p:sp>
      <p:sp>
        <p:nvSpPr>
          <p:cNvPr id="46085" name="矩形 134145">
            <a:extLst>
              <a:ext uri="{FF2B5EF4-FFF2-40B4-BE49-F238E27FC236}">
                <a16:creationId xmlns:a16="http://schemas.microsoft.com/office/drawing/2014/main" id="{D53FD14F-7AB7-4CB9-AFA6-B7517A649F41}"/>
              </a:ext>
            </a:extLst>
          </p:cNvPr>
          <p:cNvSpPr>
            <a:spLocks noGrp="1" noChangeArrowheads="1"/>
          </p:cNvSpPr>
          <p:nvPr/>
        </p:nvSpPr>
        <p:spPr bwMode="auto">
          <a:xfrm>
            <a:off x="1963738" y="188913"/>
            <a:ext cx="51117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矩形 148482">
            <a:extLst>
              <a:ext uri="{FF2B5EF4-FFF2-40B4-BE49-F238E27FC236}">
                <a16:creationId xmlns:a16="http://schemas.microsoft.com/office/drawing/2014/main" id="{E39E0274-095D-4EE0-816F-0AE410D37682}"/>
              </a:ext>
            </a:extLst>
          </p:cNvPr>
          <p:cNvSpPr>
            <a:spLocks noChangeArrowheads="1"/>
          </p:cNvSpPr>
          <p:nvPr/>
        </p:nvSpPr>
        <p:spPr bwMode="auto">
          <a:xfrm>
            <a:off x="1476375" y="944563"/>
            <a:ext cx="65420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1"/>
              <a:t>阻尼比</a:t>
            </a:r>
            <a:r>
              <a:rPr lang="zh-CN" altLang="zh-CN" b="1"/>
              <a:t>    </a:t>
            </a:r>
            <a:r>
              <a:rPr lang="zh-CN" altLang="en-US" b="1"/>
              <a:t>确定后，</a:t>
            </a:r>
            <a:r>
              <a:rPr lang="zh-CN" altLang="zh-CN" b="1"/>
              <a:t>   越大，响应越快</a:t>
            </a:r>
          </a:p>
        </p:txBody>
      </p:sp>
      <p:sp>
        <p:nvSpPr>
          <p:cNvPr id="47107" name="矩形 148483">
            <a:extLst>
              <a:ext uri="{FF2B5EF4-FFF2-40B4-BE49-F238E27FC236}">
                <a16:creationId xmlns:a16="http://schemas.microsoft.com/office/drawing/2014/main" id="{8670489E-E33A-4538-8E9C-41D45DC7F9E1}"/>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47108" name="对象 148484">
            <a:extLst>
              <a:ext uri="{FF2B5EF4-FFF2-40B4-BE49-F238E27FC236}">
                <a16:creationId xmlns:a16="http://schemas.microsoft.com/office/drawing/2014/main" id="{5CC09F76-B36D-47CB-AB9E-E87B0166B509}"/>
              </a:ext>
            </a:extLst>
          </p:cNvPr>
          <p:cNvGraphicFramePr>
            <a:graphicFrameLocks noChangeAspect="1"/>
          </p:cNvGraphicFramePr>
          <p:nvPr/>
        </p:nvGraphicFramePr>
        <p:xfrm>
          <a:off x="2992438" y="1096963"/>
          <a:ext cx="377825" cy="485775"/>
        </p:xfrm>
        <a:graphic>
          <a:graphicData uri="http://schemas.openxmlformats.org/presentationml/2006/ole">
            <mc:AlternateContent xmlns:mc="http://schemas.openxmlformats.org/markup-compatibility/2006">
              <mc:Choice xmlns:v="urn:schemas-microsoft-com:vml" Requires="v">
                <p:oleObj r:id="rId2" imgW="152798" imgH="203731" progId="Equation.DSMT4">
                  <p:embed/>
                </p:oleObj>
              </mc:Choice>
              <mc:Fallback>
                <p:oleObj r:id="rId2" imgW="152798" imgH="203731" progId="Equation.DSMT4">
                  <p:embed/>
                  <p:pic>
                    <p:nvPicPr>
                      <p:cNvPr id="0" name="对象 1484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2438" y="1096963"/>
                        <a:ext cx="3778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09" name="矩形 148485">
            <a:extLst>
              <a:ext uri="{FF2B5EF4-FFF2-40B4-BE49-F238E27FC236}">
                <a16:creationId xmlns:a16="http://schemas.microsoft.com/office/drawing/2014/main" id="{D25305F6-8F4B-4141-998F-7B50315087F8}"/>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47110" name="对象 148486">
            <a:extLst>
              <a:ext uri="{FF2B5EF4-FFF2-40B4-BE49-F238E27FC236}">
                <a16:creationId xmlns:a16="http://schemas.microsoft.com/office/drawing/2014/main" id="{CA785482-5118-4BEA-8D60-A839B43894E4}"/>
              </a:ext>
            </a:extLst>
          </p:cNvPr>
          <p:cNvGraphicFramePr>
            <a:graphicFrameLocks noChangeAspect="1"/>
          </p:cNvGraphicFramePr>
          <p:nvPr/>
        </p:nvGraphicFramePr>
        <p:xfrm>
          <a:off x="4592638" y="1011238"/>
          <a:ext cx="512762" cy="571500"/>
        </p:xfrm>
        <a:graphic>
          <a:graphicData uri="http://schemas.openxmlformats.org/presentationml/2006/ole">
            <mc:AlternateContent xmlns:mc="http://schemas.openxmlformats.org/markup-compatibility/2006">
              <mc:Choice xmlns:v="urn:schemas-microsoft-com:vml" Requires="v">
                <p:oleObj r:id="rId4" imgW="203553" imgH="228998" progId="Equation.DSMT4">
                  <p:embed/>
                </p:oleObj>
              </mc:Choice>
              <mc:Fallback>
                <p:oleObj r:id="rId4" imgW="203553" imgH="228998" progId="Equation.DSMT4">
                  <p:embed/>
                  <p:pic>
                    <p:nvPicPr>
                      <p:cNvPr id="0" name="对象 1484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2638" y="1011238"/>
                        <a:ext cx="51276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1" name="矩形 148487">
            <a:extLst>
              <a:ext uri="{FF2B5EF4-FFF2-40B4-BE49-F238E27FC236}">
                <a16:creationId xmlns:a16="http://schemas.microsoft.com/office/drawing/2014/main" id="{8EEC7949-6366-4CFB-9458-5D7180B28D85}"/>
              </a:ext>
            </a:extLst>
          </p:cNvPr>
          <p:cNvSpPr>
            <a:spLocks noChangeArrowheads="1"/>
          </p:cNvSpPr>
          <p:nvPr/>
        </p:nvSpPr>
        <p:spPr bwMode="auto">
          <a:xfrm>
            <a:off x="0" y="3284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pic>
        <p:nvPicPr>
          <p:cNvPr id="47112" name="图片 148489" descr="图片8">
            <a:extLst>
              <a:ext uri="{FF2B5EF4-FFF2-40B4-BE49-F238E27FC236}">
                <a16:creationId xmlns:a16="http://schemas.microsoft.com/office/drawing/2014/main" id="{F30B8188-123D-40E2-A234-F7733F1ED5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1844675"/>
            <a:ext cx="6480175" cy="474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3" name="灯片编号占位符 1">
            <a:extLst>
              <a:ext uri="{FF2B5EF4-FFF2-40B4-BE49-F238E27FC236}">
                <a16:creationId xmlns:a16="http://schemas.microsoft.com/office/drawing/2014/main" id="{2079E4C2-25AD-4B72-95EA-988456888343}"/>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1D9E2E1D-0378-4376-971D-E2B24650D421}" type="slidenum">
              <a:rPr lang="zh-CN" altLang="en-US" sz="1400"/>
              <a:pPr algn="r" eaLnBrk="1" hangingPunct="1">
                <a:lnSpc>
                  <a:spcPct val="100000"/>
                </a:lnSpc>
                <a:spcBef>
                  <a:spcPct val="0"/>
                </a:spcBef>
                <a:buClrTx/>
                <a:buFont typeface="Arial" panose="020B0604020202020204" pitchFamily="34" charset="0"/>
                <a:buNone/>
              </a:pPr>
              <a:t>43</a:t>
            </a:fld>
            <a:endParaRPr lang="zh-CN" altLang="en-US" sz="1400"/>
          </a:p>
        </p:txBody>
      </p:sp>
      <p:sp>
        <p:nvSpPr>
          <p:cNvPr id="47114" name="矩形 134145">
            <a:extLst>
              <a:ext uri="{FF2B5EF4-FFF2-40B4-BE49-F238E27FC236}">
                <a16:creationId xmlns:a16="http://schemas.microsoft.com/office/drawing/2014/main" id="{64BA3F06-F610-43BA-B6C5-D342AC436E90}"/>
              </a:ext>
            </a:extLst>
          </p:cNvPr>
          <p:cNvSpPr>
            <a:spLocks noGrp="1" noChangeArrowheads="1"/>
          </p:cNvSpPr>
          <p:nvPr/>
        </p:nvSpPr>
        <p:spPr bwMode="auto">
          <a:xfrm>
            <a:off x="1963738" y="188913"/>
            <a:ext cx="51117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矩形 149506">
            <a:extLst>
              <a:ext uri="{FF2B5EF4-FFF2-40B4-BE49-F238E27FC236}">
                <a16:creationId xmlns:a16="http://schemas.microsoft.com/office/drawing/2014/main" id="{25B49431-F3FD-404F-BA5B-9DED025D5E24}"/>
              </a:ext>
            </a:extLst>
          </p:cNvPr>
          <p:cNvSpPr>
            <a:spLocks noChangeArrowheads="1"/>
          </p:cNvSpPr>
          <p:nvPr/>
        </p:nvSpPr>
        <p:spPr bwMode="auto">
          <a:xfrm>
            <a:off x="971550" y="1089025"/>
            <a:ext cx="7200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r>
              <a:rPr lang="en-US" altLang="zh-CN" b="1"/>
              <a:t>    </a:t>
            </a:r>
            <a:r>
              <a:rPr lang="zh-CN" altLang="en-US" sz="2600" b="1"/>
              <a:t>确定后，   越小，响应越快，超调量增大</a:t>
            </a:r>
          </a:p>
        </p:txBody>
      </p:sp>
      <p:sp>
        <p:nvSpPr>
          <p:cNvPr id="48131" name="矩形 149507">
            <a:extLst>
              <a:ext uri="{FF2B5EF4-FFF2-40B4-BE49-F238E27FC236}">
                <a16:creationId xmlns:a16="http://schemas.microsoft.com/office/drawing/2014/main" id="{26111DE7-D08D-450D-B8A0-4E1469726F4A}"/>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48132" name="对象 149508">
            <a:extLst>
              <a:ext uri="{FF2B5EF4-FFF2-40B4-BE49-F238E27FC236}">
                <a16:creationId xmlns:a16="http://schemas.microsoft.com/office/drawing/2014/main" id="{7F750F92-9C9C-4388-AD6E-2B10D9354AEA}"/>
              </a:ext>
            </a:extLst>
          </p:cNvPr>
          <p:cNvGraphicFramePr>
            <a:graphicFrameLocks noChangeAspect="1"/>
          </p:cNvGraphicFramePr>
          <p:nvPr/>
        </p:nvGraphicFramePr>
        <p:xfrm>
          <a:off x="1341438" y="1160463"/>
          <a:ext cx="452437" cy="504825"/>
        </p:xfrm>
        <a:graphic>
          <a:graphicData uri="http://schemas.openxmlformats.org/presentationml/2006/ole">
            <mc:AlternateContent xmlns:mc="http://schemas.openxmlformats.org/markup-compatibility/2006">
              <mc:Choice xmlns:v="urn:schemas-microsoft-com:vml" Requires="v">
                <p:oleObj r:id="rId2" imgW="203553" imgH="228998" progId="Equation.DSMT4">
                  <p:embed/>
                </p:oleObj>
              </mc:Choice>
              <mc:Fallback>
                <p:oleObj r:id="rId2" imgW="203553" imgH="228998" progId="Equation.DSMT4">
                  <p:embed/>
                  <p:pic>
                    <p:nvPicPr>
                      <p:cNvPr id="0" name="对象 1495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438" y="1160463"/>
                        <a:ext cx="4524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3" name="矩形 149509">
            <a:extLst>
              <a:ext uri="{FF2B5EF4-FFF2-40B4-BE49-F238E27FC236}">
                <a16:creationId xmlns:a16="http://schemas.microsoft.com/office/drawing/2014/main" id="{DE068D41-D91B-4DAA-8893-EF4D45413281}"/>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48134" name="对象 149510">
            <a:extLst>
              <a:ext uri="{FF2B5EF4-FFF2-40B4-BE49-F238E27FC236}">
                <a16:creationId xmlns:a16="http://schemas.microsoft.com/office/drawing/2014/main" id="{02E59E90-F563-4C28-83FC-402D54E9F56E}"/>
              </a:ext>
            </a:extLst>
          </p:cNvPr>
          <p:cNvGraphicFramePr>
            <a:graphicFrameLocks noChangeAspect="1"/>
          </p:cNvGraphicFramePr>
          <p:nvPr/>
        </p:nvGraphicFramePr>
        <p:xfrm>
          <a:off x="3087688" y="1193800"/>
          <a:ext cx="334962" cy="433388"/>
        </p:xfrm>
        <a:graphic>
          <a:graphicData uri="http://schemas.openxmlformats.org/presentationml/2006/ole">
            <mc:AlternateContent xmlns:mc="http://schemas.openxmlformats.org/markup-compatibility/2006">
              <mc:Choice xmlns:v="urn:schemas-microsoft-com:vml" Requires="v">
                <p:oleObj r:id="rId4" imgW="152798" imgH="203731" progId="Equation.DSMT4">
                  <p:embed/>
                </p:oleObj>
              </mc:Choice>
              <mc:Fallback>
                <p:oleObj r:id="rId4" imgW="152798" imgH="203731" progId="Equation.DSMT4">
                  <p:embed/>
                  <p:pic>
                    <p:nvPicPr>
                      <p:cNvPr id="0" name="对象 1495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7688" y="1193800"/>
                        <a:ext cx="334962"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8135" name="图片 149511" descr="5">
            <a:extLst>
              <a:ext uri="{FF2B5EF4-FFF2-40B4-BE49-F238E27FC236}">
                <a16:creationId xmlns:a16="http://schemas.microsoft.com/office/drawing/2014/main" id="{6CB92DA7-B2DF-4825-ACBB-E7C3F638A9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7300" y="1785938"/>
            <a:ext cx="648335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灯片编号占位符 1">
            <a:extLst>
              <a:ext uri="{FF2B5EF4-FFF2-40B4-BE49-F238E27FC236}">
                <a16:creationId xmlns:a16="http://schemas.microsoft.com/office/drawing/2014/main" id="{76338A31-E654-46AF-9B62-EF522A0B2678}"/>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61E23FC6-47FC-485C-A7DA-AA4B733EC956}" type="slidenum">
              <a:rPr lang="zh-CN" altLang="en-US" sz="1400"/>
              <a:pPr algn="r" eaLnBrk="1" hangingPunct="1">
                <a:lnSpc>
                  <a:spcPct val="100000"/>
                </a:lnSpc>
                <a:spcBef>
                  <a:spcPct val="0"/>
                </a:spcBef>
                <a:buClrTx/>
                <a:buFont typeface="Arial" panose="020B0604020202020204" pitchFamily="34" charset="0"/>
                <a:buNone/>
              </a:pPr>
              <a:t>44</a:t>
            </a:fld>
            <a:endParaRPr lang="zh-CN" altLang="en-US" sz="1400"/>
          </a:p>
        </p:txBody>
      </p:sp>
      <p:sp>
        <p:nvSpPr>
          <p:cNvPr id="48137" name="矩形 134145">
            <a:extLst>
              <a:ext uri="{FF2B5EF4-FFF2-40B4-BE49-F238E27FC236}">
                <a16:creationId xmlns:a16="http://schemas.microsoft.com/office/drawing/2014/main" id="{DC683AFC-B4FF-4479-A1E6-3D3D426156CE}"/>
              </a:ext>
            </a:extLst>
          </p:cNvPr>
          <p:cNvSpPr>
            <a:spLocks noGrp="1" noChangeArrowheads="1"/>
          </p:cNvSpPr>
          <p:nvPr/>
        </p:nvSpPr>
        <p:spPr bwMode="auto">
          <a:xfrm>
            <a:off x="1971675" y="333375"/>
            <a:ext cx="51117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a:t>
            </a:r>
            <a:r>
              <a:rPr lang="en-US" altLang="zh-CN" sz="3200" b="1">
                <a:solidFill>
                  <a:schemeClr val="tx2"/>
                </a:solidFill>
                <a:latin typeface="Times New Roman" panose="02020603050405020304" pitchFamily="18" charset="0"/>
              </a:rPr>
              <a:t>3  </a:t>
            </a:r>
            <a:r>
              <a:rPr lang="zh-CN" altLang="en-US" sz="3200" b="1">
                <a:solidFill>
                  <a:schemeClr val="tx2"/>
                </a:solidFill>
              </a:rPr>
              <a:t>二阶系统的性能</a:t>
            </a:r>
            <a:endParaRPr lang="zh-CN" altLang="zh-CN" sz="3200" b="1">
              <a:solidFill>
                <a:schemeClr val="tx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矩形 150530">
            <a:extLst>
              <a:ext uri="{FF2B5EF4-FFF2-40B4-BE49-F238E27FC236}">
                <a16:creationId xmlns:a16="http://schemas.microsoft.com/office/drawing/2014/main" id="{A44657B4-874B-44FF-A039-5055AB18286B}"/>
              </a:ext>
            </a:extLst>
          </p:cNvPr>
          <p:cNvSpPr>
            <a:spLocks noChangeArrowheads="1"/>
          </p:cNvSpPr>
          <p:nvPr/>
        </p:nvSpPr>
        <p:spPr bwMode="auto">
          <a:xfrm>
            <a:off x="827088" y="885825"/>
            <a:ext cx="62642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1">
                <a:latin typeface="Times New Roman" panose="02020603050405020304" pitchFamily="18" charset="0"/>
              </a:rPr>
              <a:t>归一化</a:t>
            </a:r>
            <a:r>
              <a:rPr lang="zh-CN" altLang="zh-CN" b="1">
                <a:latin typeface="Times New Roman" panose="02020603050405020304" pitchFamily="18" charset="0"/>
              </a:rPr>
              <a:t>三阶系统的闭环传递函数：</a:t>
            </a:r>
          </a:p>
        </p:txBody>
      </p:sp>
      <p:sp>
        <p:nvSpPr>
          <p:cNvPr id="76803" name="矩形 150531">
            <a:extLst>
              <a:ext uri="{FF2B5EF4-FFF2-40B4-BE49-F238E27FC236}">
                <a16:creationId xmlns:a16="http://schemas.microsoft.com/office/drawing/2014/main" id="{CD2413F8-47C1-47D9-A45A-7C55EDA439BA}"/>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76804" name="对象 150532">
            <a:extLst>
              <a:ext uri="{FF2B5EF4-FFF2-40B4-BE49-F238E27FC236}">
                <a16:creationId xmlns:a16="http://schemas.microsoft.com/office/drawing/2014/main" id="{1A3DA598-1831-4DC3-A23B-7DEA05FCE1FA}"/>
              </a:ext>
            </a:extLst>
          </p:cNvPr>
          <p:cNvGraphicFramePr>
            <a:graphicFrameLocks noChangeAspect="1"/>
          </p:cNvGraphicFramePr>
          <p:nvPr/>
        </p:nvGraphicFramePr>
        <p:xfrm>
          <a:off x="1162050" y="1701800"/>
          <a:ext cx="6251575" cy="1511300"/>
        </p:xfrm>
        <a:graphic>
          <a:graphicData uri="http://schemas.openxmlformats.org/presentationml/2006/ole">
            <mc:AlternateContent xmlns:mc="http://schemas.openxmlformats.org/markup-compatibility/2006">
              <mc:Choice xmlns:v="urn:schemas-microsoft-com:vml" Requires="v">
                <p:oleObj name="Equation" r:id="rId2" imgW="3162300" imgH="762000" progId="Equation.DSMT4">
                  <p:embed/>
                </p:oleObj>
              </mc:Choice>
              <mc:Fallback>
                <p:oleObj name="Equation" r:id="rId2" imgW="3162300" imgH="762000" progId="Equation.DSMT4">
                  <p:embed/>
                  <p:pic>
                    <p:nvPicPr>
                      <p:cNvPr id="0" name="对象 1505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050" y="1701800"/>
                        <a:ext cx="6251575"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805" name="矩形 150533">
            <a:extLst>
              <a:ext uri="{FF2B5EF4-FFF2-40B4-BE49-F238E27FC236}">
                <a16:creationId xmlns:a16="http://schemas.microsoft.com/office/drawing/2014/main" id="{1144B83D-D3DF-4F2E-9A2C-F174A8C1745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sp>
        <p:nvSpPr>
          <p:cNvPr id="76806" name="矩形 150535">
            <a:extLst>
              <a:ext uri="{FF2B5EF4-FFF2-40B4-BE49-F238E27FC236}">
                <a16:creationId xmlns:a16="http://schemas.microsoft.com/office/drawing/2014/main" id="{1298A36F-DADC-4292-AFF1-E1E220164E5C}"/>
              </a:ext>
            </a:extLst>
          </p:cNvPr>
          <p:cNvSpPr>
            <a:spLocks noGrp="1" noChangeArrowheads="1"/>
          </p:cNvSpPr>
          <p:nvPr/>
        </p:nvSpPr>
        <p:spPr bwMode="auto">
          <a:xfrm>
            <a:off x="457200" y="200025"/>
            <a:ext cx="82296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000" b="1" dirty="0">
                <a:solidFill>
                  <a:schemeClr val="tx2"/>
                </a:solidFill>
                <a:latin typeface="Times New Roman" panose="02020603050405020304" pitchFamily="18" charset="0"/>
              </a:rPr>
              <a:t>5.4</a:t>
            </a:r>
            <a:r>
              <a:rPr lang="en-US" altLang="zh-CN" sz="3000" b="1" dirty="0">
                <a:solidFill>
                  <a:schemeClr val="tx2"/>
                </a:solidFill>
                <a:latin typeface="Times New Roman" panose="02020603050405020304" pitchFamily="18" charset="0"/>
              </a:rPr>
              <a:t>  </a:t>
            </a:r>
            <a:r>
              <a:rPr lang="zh-CN" altLang="zh-CN" sz="3000" b="1" dirty="0">
                <a:solidFill>
                  <a:schemeClr val="tx2"/>
                </a:solidFill>
              </a:rPr>
              <a:t>零点</a:t>
            </a:r>
            <a:r>
              <a:rPr lang="zh-CN" altLang="en-US" sz="3000" b="1" dirty="0">
                <a:solidFill>
                  <a:schemeClr val="tx2"/>
                </a:solidFill>
              </a:rPr>
              <a:t>和第三个极点</a:t>
            </a:r>
            <a:r>
              <a:rPr lang="zh-CN" altLang="zh-CN" sz="3000" b="1" dirty="0">
                <a:solidFill>
                  <a:schemeClr val="tx2"/>
                </a:solidFill>
              </a:rPr>
              <a:t>对二阶系统响应的影响</a:t>
            </a:r>
          </a:p>
        </p:txBody>
      </p:sp>
      <p:pic>
        <p:nvPicPr>
          <p:cNvPr id="76807" name="图片 150536" descr="图片10">
            <a:extLst>
              <a:ext uri="{FF2B5EF4-FFF2-40B4-BE49-F238E27FC236}">
                <a16:creationId xmlns:a16="http://schemas.microsoft.com/office/drawing/2014/main" id="{D34CD33D-D30B-4C45-A590-886E613CB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7838" y="2636838"/>
            <a:ext cx="4640262" cy="402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8" name="灯片编号占位符 1">
            <a:extLst>
              <a:ext uri="{FF2B5EF4-FFF2-40B4-BE49-F238E27FC236}">
                <a16:creationId xmlns:a16="http://schemas.microsoft.com/office/drawing/2014/main" id="{7DDC3391-2442-4827-A477-A8E16BA94B95}"/>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5D6F5754-F8CA-43DD-B16F-D16A46FE821D}" type="slidenum">
              <a:rPr lang="zh-CN" altLang="en-US" sz="1400"/>
              <a:pPr algn="r" eaLnBrk="1" hangingPunct="1">
                <a:lnSpc>
                  <a:spcPct val="100000"/>
                </a:lnSpc>
                <a:spcBef>
                  <a:spcPct val="0"/>
                </a:spcBef>
                <a:buClrTx/>
                <a:buFont typeface="Arial" panose="020B0604020202020204" pitchFamily="34" charset="0"/>
                <a:buNone/>
              </a:pPr>
              <a:t>45</a:t>
            </a:fld>
            <a:endParaRPr lang="zh-CN" altLang="en-US" sz="1400"/>
          </a:p>
        </p:txBody>
      </p:sp>
      <p:pic>
        <p:nvPicPr>
          <p:cNvPr id="76809" name="图片 2">
            <a:extLst>
              <a:ext uri="{FF2B5EF4-FFF2-40B4-BE49-F238E27FC236}">
                <a16:creationId xmlns:a16="http://schemas.microsoft.com/office/drawing/2014/main" id="{437FB7CA-3590-427C-9D19-BA4A88083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900" y="3522663"/>
            <a:ext cx="4089400"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矩形 152578">
            <a:extLst>
              <a:ext uri="{FF2B5EF4-FFF2-40B4-BE49-F238E27FC236}">
                <a16:creationId xmlns:a16="http://schemas.microsoft.com/office/drawing/2014/main" id="{BBB56848-29A0-46AE-B62F-27942704C1CA}"/>
              </a:ext>
            </a:extLst>
          </p:cNvPr>
          <p:cNvSpPr>
            <a:spLocks noChangeArrowheads="1"/>
          </p:cNvSpPr>
          <p:nvPr/>
        </p:nvSpPr>
        <p:spPr bwMode="auto">
          <a:xfrm>
            <a:off x="539750" y="1052513"/>
            <a:ext cx="7931150" cy="554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600" b="1" dirty="0">
                <a:latin typeface="Times New Roman" panose="02020603050405020304" pitchFamily="18" charset="0"/>
              </a:rPr>
              <a:t>第三个极点是稳定的负实极点，它使</a:t>
            </a:r>
            <a:r>
              <a:rPr lang="zh-CN" altLang="zh-CN" sz="2600" b="1" dirty="0">
                <a:latin typeface="Times New Roman" panose="02020603050405020304" pitchFamily="18" charset="0"/>
              </a:rPr>
              <a:t>系统的</a:t>
            </a:r>
            <a:r>
              <a:rPr lang="zh-CN" altLang="en-US" sz="2600" b="1" dirty="0">
                <a:latin typeface="Times New Roman" panose="02020603050405020304" pitchFamily="18" charset="0"/>
              </a:rPr>
              <a:t>响应更加平缓，响应速度减慢，超调量减小，过渡过程时间延长</a:t>
            </a:r>
            <a:endParaRPr lang="zh-CN" altLang="en-US" sz="2600" b="1" dirty="0"/>
          </a:p>
          <a:p>
            <a:pPr eaLnBrk="1" hangingPunct="1">
              <a:lnSpc>
                <a:spcPct val="150000"/>
              </a:lnSpc>
              <a:spcBef>
                <a:spcPct val="0"/>
              </a:spcBef>
            </a:pPr>
            <a:r>
              <a:rPr lang="zh-CN" altLang="en-US" sz="2600" b="1" dirty="0"/>
              <a:t>当</a:t>
            </a:r>
            <a:r>
              <a:rPr lang="zh-CN" altLang="zh-CN" sz="2600" b="1" dirty="0"/>
              <a:t>                 </a:t>
            </a:r>
            <a:r>
              <a:rPr lang="zh-CN" altLang="en-US" sz="2600" b="1" dirty="0"/>
              <a:t>      </a:t>
            </a:r>
            <a:r>
              <a:rPr lang="zh-CN" altLang="zh-CN" sz="2600" b="1" dirty="0"/>
              <a:t>时</a:t>
            </a:r>
            <a:r>
              <a:rPr lang="zh-CN" altLang="en-US" sz="2600" b="1" dirty="0"/>
              <a:t>， 共轭复</a:t>
            </a:r>
            <a:r>
              <a:rPr lang="zh-CN" altLang="zh-CN" sz="2600" b="1" dirty="0"/>
              <a:t>极点的实部小于</a:t>
            </a:r>
            <a:r>
              <a:rPr lang="zh-CN" altLang="en-US" sz="2600" b="1" dirty="0"/>
              <a:t>负实极点</a:t>
            </a:r>
            <a:r>
              <a:rPr lang="zh-CN" altLang="zh-CN" sz="2600" b="1" dirty="0"/>
              <a:t>实部的</a:t>
            </a:r>
            <a:r>
              <a:rPr lang="zh-CN" altLang="zh-CN" sz="2600" b="1" i="1" dirty="0"/>
              <a:t>1/10</a:t>
            </a:r>
            <a:r>
              <a:rPr lang="zh-CN" altLang="zh-CN" sz="2600" b="1" dirty="0"/>
              <a:t>，</a:t>
            </a:r>
            <a:r>
              <a:rPr lang="zh-CN" altLang="en-US" sz="2600" b="1" dirty="0"/>
              <a:t>共轭复</a:t>
            </a:r>
            <a:r>
              <a:rPr lang="zh-CN" altLang="zh-CN" sz="2600" b="1" dirty="0"/>
              <a:t>极点</a:t>
            </a:r>
            <a:r>
              <a:rPr lang="zh-CN" altLang="en-US" sz="2600" b="1" dirty="0"/>
              <a:t>是一对主导极点</a:t>
            </a:r>
            <a:r>
              <a:rPr lang="zh-CN" altLang="en-US" sz="2600" dirty="0"/>
              <a:t>。</a:t>
            </a:r>
            <a:r>
              <a:rPr lang="zh-CN" altLang="en-US" sz="2600" b="1" dirty="0"/>
              <a:t>此时，</a:t>
            </a:r>
            <a:r>
              <a:rPr lang="zh-CN" altLang="zh-CN" sz="2600" b="1" dirty="0"/>
              <a:t>三阶系统可</a:t>
            </a:r>
            <a:r>
              <a:rPr lang="zh-CN" altLang="en-US" sz="2600" b="1" dirty="0"/>
              <a:t>以近似为</a:t>
            </a:r>
            <a:r>
              <a:rPr lang="zh-CN" altLang="zh-CN" sz="2600" b="1" dirty="0"/>
              <a:t>主导极点表示的二阶系统</a:t>
            </a:r>
            <a:r>
              <a:rPr lang="zh-CN" altLang="en-US" sz="2600" b="1" dirty="0"/>
              <a:t>， </a:t>
            </a:r>
            <a:r>
              <a:rPr lang="zh-CN" altLang="zh-CN" sz="2600" b="1" dirty="0"/>
              <a:t>三阶系统的响应可用主导极点表示的二阶系统的响应来近似</a:t>
            </a:r>
            <a:r>
              <a:rPr lang="zh-CN" altLang="en-US" sz="2600" b="1" dirty="0"/>
              <a:t>，</a:t>
            </a:r>
            <a:r>
              <a:rPr lang="zh-CN" altLang="zh-CN" sz="2600" b="1" dirty="0"/>
              <a:t>系统的性能指标</a:t>
            </a:r>
            <a:r>
              <a:rPr lang="zh-CN" altLang="en-US" sz="2600" b="1" dirty="0"/>
              <a:t>（</a:t>
            </a:r>
            <a:r>
              <a:rPr lang="zh-CN" altLang="zh-CN" sz="2600" b="1" dirty="0"/>
              <a:t>超调量，</a:t>
            </a:r>
            <a:r>
              <a:rPr lang="zh-CN" altLang="en-US" sz="2600" b="1" dirty="0"/>
              <a:t>调节</a:t>
            </a:r>
            <a:r>
              <a:rPr lang="zh-CN" altLang="zh-CN" sz="2600" b="1" dirty="0"/>
              <a:t>时间</a:t>
            </a:r>
            <a:r>
              <a:rPr lang="zh-CN" altLang="en-US" sz="2600" b="1" dirty="0"/>
              <a:t>等）</a:t>
            </a:r>
            <a:r>
              <a:rPr lang="zh-CN" altLang="zh-CN" sz="2600" b="1" dirty="0"/>
              <a:t>可用二阶系统曲线来表示</a:t>
            </a:r>
          </a:p>
        </p:txBody>
      </p:sp>
      <p:sp>
        <p:nvSpPr>
          <p:cNvPr id="77827" name="矩形 152579">
            <a:extLst>
              <a:ext uri="{FF2B5EF4-FFF2-40B4-BE49-F238E27FC236}">
                <a16:creationId xmlns:a16="http://schemas.microsoft.com/office/drawing/2014/main" id="{EF8F66A6-2BF5-4135-A191-B0EC8716122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77828" name="对象 152580">
            <a:extLst>
              <a:ext uri="{FF2B5EF4-FFF2-40B4-BE49-F238E27FC236}">
                <a16:creationId xmlns:a16="http://schemas.microsoft.com/office/drawing/2014/main" id="{AA13F495-4102-458D-944B-93DD5E5A6F3B}"/>
              </a:ext>
            </a:extLst>
          </p:cNvPr>
          <p:cNvGraphicFramePr>
            <a:graphicFrameLocks noChangeAspect="1"/>
          </p:cNvGraphicFramePr>
          <p:nvPr/>
        </p:nvGraphicFramePr>
        <p:xfrm>
          <a:off x="1487488" y="2932113"/>
          <a:ext cx="1751012" cy="500062"/>
        </p:xfrm>
        <a:graphic>
          <a:graphicData uri="http://schemas.openxmlformats.org/presentationml/2006/ole">
            <mc:AlternateContent xmlns:mc="http://schemas.openxmlformats.org/markup-compatibility/2006">
              <mc:Choice xmlns:v="urn:schemas-microsoft-com:vml" Requires="v">
                <p:oleObj r:id="rId2" imgW="900918" imgH="253780" progId="Equation.DSMT4">
                  <p:embed/>
                </p:oleObj>
              </mc:Choice>
              <mc:Fallback>
                <p:oleObj r:id="rId2" imgW="900918" imgH="253780" progId="Equation.DSMT4">
                  <p:embed/>
                  <p:pic>
                    <p:nvPicPr>
                      <p:cNvPr id="0" name="对象 1525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2932113"/>
                        <a:ext cx="175101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29" name="灯片编号占位符 1">
            <a:extLst>
              <a:ext uri="{FF2B5EF4-FFF2-40B4-BE49-F238E27FC236}">
                <a16:creationId xmlns:a16="http://schemas.microsoft.com/office/drawing/2014/main" id="{FBD93972-D62C-4A05-942B-32C4F2700EC9}"/>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05458B15-57AE-4ED3-83DD-8EBB5C17E2F5}" type="slidenum">
              <a:rPr lang="zh-CN" altLang="en-US" sz="1400"/>
              <a:pPr algn="r" eaLnBrk="1" hangingPunct="1">
                <a:lnSpc>
                  <a:spcPct val="100000"/>
                </a:lnSpc>
                <a:spcBef>
                  <a:spcPct val="0"/>
                </a:spcBef>
                <a:buClrTx/>
                <a:buFont typeface="Arial" panose="020B0604020202020204" pitchFamily="34" charset="0"/>
                <a:buNone/>
              </a:pPr>
              <a:t>46</a:t>
            </a:fld>
            <a:endParaRPr lang="zh-CN" altLang="en-US" sz="1400"/>
          </a:p>
        </p:txBody>
      </p:sp>
      <p:sp>
        <p:nvSpPr>
          <p:cNvPr id="77830" name="矩形 150535">
            <a:extLst>
              <a:ext uri="{FF2B5EF4-FFF2-40B4-BE49-F238E27FC236}">
                <a16:creationId xmlns:a16="http://schemas.microsoft.com/office/drawing/2014/main" id="{16233929-EEF7-40DF-8230-335CB3DB1065}"/>
              </a:ext>
            </a:extLst>
          </p:cNvPr>
          <p:cNvSpPr>
            <a:spLocks noGrp="1" noChangeArrowheads="1"/>
          </p:cNvSpPr>
          <p:nvPr/>
        </p:nvSpPr>
        <p:spPr bwMode="auto">
          <a:xfrm>
            <a:off x="457200" y="260350"/>
            <a:ext cx="82296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dirty="0">
                <a:solidFill>
                  <a:schemeClr val="tx2"/>
                </a:solidFill>
                <a:latin typeface="Times New Roman" panose="02020603050405020304" pitchFamily="18" charset="0"/>
              </a:rPr>
              <a:t>5.4</a:t>
            </a:r>
            <a:r>
              <a:rPr lang="zh-CN" altLang="zh-CN" sz="3200" b="1" dirty="0">
                <a:solidFill>
                  <a:schemeClr val="tx2"/>
                </a:solidFill>
              </a:rPr>
              <a:t>零点</a:t>
            </a:r>
            <a:r>
              <a:rPr lang="zh-CN" altLang="en-US" sz="3200" b="1" dirty="0">
                <a:solidFill>
                  <a:schemeClr val="tx2"/>
                </a:solidFill>
              </a:rPr>
              <a:t>和第三个极点</a:t>
            </a:r>
            <a:r>
              <a:rPr lang="zh-CN" altLang="zh-CN" sz="3200" b="1" dirty="0">
                <a:solidFill>
                  <a:schemeClr val="tx2"/>
                </a:solidFill>
              </a:rPr>
              <a:t>对二阶系统响应的影响</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文本占位符 153602">
            <a:extLst>
              <a:ext uri="{FF2B5EF4-FFF2-40B4-BE49-F238E27FC236}">
                <a16:creationId xmlns:a16="http://schemas.microsoft.com/office/drawing/2014/main" id="{69060EEB-065E-4803-9BB8-97848E1BB28B}"/>
              </a:ext>
            </a:extLst>
          </p:cNvPr>
          <p:cNvSpPr>
            <a:spLocks noGrp="1" noChangeArrowheads="1"/>
          </p:cNvSpPr>
          <p:nvPr>
            <p:ph type="body" idx="1"/>
          </p:nvPr>
        </p:nvSpPr>
        <p:spPr>
          <a:xfrm>
            <a:off x="1042988" y="846138"/>
            <a:ext cx="4173537" cy="720725"/>
          </a:xfrm>
        </p:spPr>
        <p:txBody>
          <a:bodyPr/>
          <a:lstStyle/>
          <a:p>
            <a:pPr eaLnBrk="1" hangingPunct="1">
              <a:lnSpc>
                <a:spcPct val="150000"/>
              </a:lnSpc>
            </a:pPr>
            <a:r>
              <a:rPr lang="en-US" altLang="zh-CN" sz="2500" b="1"/>
              <a:t>             </a:t>
            </a:r>
            <a:r>
              <a:rPr lang="zh-CN" altLang="en-US" sz="2500" b="1"/>
              <a:t>时附加极点影响</a:t>
            </a:r>
            <a:r>
              <a:rPr lang="zh-CN" altLang="en-US" b="1"/>
              <a:t>：</a:t>
            </a:r>
          </a:p>
        </p:txBody>
      </p:sp>
      <p:graphicFrame>
        <p:nvGraphicFramePr>
          <p:cNvPr id="78851" name="内容占位符 153603">
            <a:extLst>
              <a:ext uri="{FF2B5EF4-FFF2-40B4-BE49-F238E27FC236}">
                <a16:creationId xmlns:a16="http://schemas.microsoft.com/office/drawing/2014/main" id="{F5E75C82-4A84-444A-B9CB-6009FF7782F8}"/>
              </a:ext>
            </a:extLst>
          </p:cNvPr>
          <p:cNvGraphicFramePr>
            <a:graphicFrameLocks noGrp="1" noChangeAspect="1"/>
          </p:cNvGraphicFramePr>
          <p:nvPr>
            <p:ph idx="1"/>
          </p:nvPr>
        </p:nvGraphicFramePr>
        <p:xfrm>
          <a:off x="1409700" y="1073150"/>
          <a:ext cx="1135063" cy="409575"/>
        </p:xfrm>
        <a:graphic>
          <a:graphicData uri="http://schemas.openxmlformats.org/presentationml/2006/ole">
            <mc:AlternateContent xmlns:mc="http://schemas.openxmlformats.org/markup-compatibility/2006">
              <mc:Choice xmlns:v="urn:schemas-microsoft-com:vml" Requires="v">
                <p:oleObj r:id="rId2" imgW="558315" imgH="203024" progId="Equation.DSMT4">
                  <p:embed/>
                </p:oleObj>
              </mc:Choice>
              <mc:Fallback>
                <p:oleObj r:id="rId2" imgW="558315" imgH="203024" progId="Equation.DSMT4">
                  <p:embed/>
                  <p:pic>
                    <p:nvPicPr>
                      <p:cNvPr id="0" name="内容占位符 1536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1073150"/>
                        <a:ext cx="1135063"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graphicFrame>
            <p:nvGraphicFramePr>
              <p:cNvPr id="153605" name="内容占位符 153604">
                <a:extLst>
                  <a:ext uri="{FF2B5EF4-FFF2-40B4-BE49-F238E27FC236}">
                    <a16:creationId xmlns:a16="http://schemas.microsoft.com/office/drawing/2014/main" id="{46EA4E86-F7DF-4766-ADE6-EC562F5111D8}"/>
                  </a:ext>
                </a:extLst>
              </p:cNvPr>
              <p:cNvGraphicFramePr>
                <a:graphicFrameLocks noGrp="1"/>
              </p:cNvGraphicFramePr>
              <p:nvPr>
                <p:ph sz="half" idx="4294967295"/>
                <p:extLst>
                  <p:ext uri="{D42A27DB-BD31-4B8C-83A1-F6EECF244321}">
                    <p14:modId xmlns:p14="http://schemas.microsoft.com/office/powerpoint/2010/main" val="3453509112"/>
                  </p:ext>
                </p:extLst>
              </p:nvPr>
            </p:nvGraphicFramePr>
            <p:xfrm>
              <a:off x="323850" y="2176463"/>
              <a:ext cx="7162799" cy="3916364"/>
            </p:xfrm>
            <a:graphic>
              <a:graphicData uri="http://schemas.openxmlformats.org/drawingml/2006/table">
                <a:tbl>
                  <a:tblPr/>
                  <a:tblGrid>
                    <a:gridCol w="2161496">
                      <a:extLst>
                        <a:ext uri="{9D8B030D-6E8A-4147-A177-3AD203B41FA5}">
                          <a16:colId xmlns:a16="http://schemas.microsoft.com/office/drawing/2014/main" val="20000"/>
                        </a:ext>
                      </a:extLst>
                    </a:gridCol>
                    <a:gridCol w="1678069">
                      <a:extLst>
                        <a:ext uri="{9D8B030D-6E8A-4147-A177-3AD203B41FA5}">
                          <a16:colId xmlns:a16="http://schemas.microsoft.com/office/drawing/2014/main" val="20001"/>
                        </a:ext>
                      </a:extLst>
                    </a:gridCol>
                    <a:gridCol w="1678069">
                      <a:extLst>
                        <a:ext uri="{9D8B030D-6E8A-4147-A177-3AD203B41FA5}">
                          <a16:colId xmlns:a16="http://schemas.microsoft.com/office/drawing/2014/main" val="20002"/>
                        </a:ext>
                      </a:extLst>
                    </a:gridCol>
                    <a:gridCol w="1645165">
                      <a:extLst>
                        <a:ext uri="{9D8B030D-6E8A-4147-A177-3AD203B41FA5}">
                          <a16:colId xmlns:a16="http://schemas.microsoft.com/office/drawing/2014/main" val="20003"/>
                        </a:ext>
                      </a:extLst>
                    </a:gridCol>
                  </a:tblGrid>
                  <a:tr h="576081">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14:m>
                            <m:oMathPara xmlns:m="http://schemas.openxmlformats.org/officeDocument/2006/math">
                              <m:oMathParaPr>
                                <m:jc m:val="centerGroup"/>
                              </m:oMathParaPr>
                              <m:oMath xmlns:m="http://schemas.openxmlformats.org/officeDocument/2006/math">
                                <m:r>
                                  <a:rPr lang="zh-CN" altLang="en-US" sz="2400" b="0" i="1" u="none" kern="1200" baseline="0" smtClean="0">
                                    <a:solidFill>
                                      <a:schemeClr val="tx1"/>
                                    </a:solidFill>
                                    <a:latin typeface="Cambria Math" panose="02040503050406030204" pitchFamily="18" charset="0"/>
                                    <a:ea typeface="宋体" panose="02010600030101010101" pitchFamily="2" charset="-122"/>
                                    <a:cs typeface="+mn-cs"/>
                                  </a:rPr>
                                  <m:t>𝛾</m:t>
                                </m:r>
                              </m:oMath>
                            </m:oMathPara>
                          </a14:m>
                          <a:endParaRPr lang="zh-CN" altLang="x-none" sz="2500" b="1" dirty="0">
                            <a:solidFill>
                              <a:srgbClr val="000000"/>
                            </a:solidFill>
                            <a:latin typeface="Calibri" panose="020F0502020204030204" pitchFamily="34" charset="0"/>
                          </a:endParaRP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254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1/</a:t>
                          </a:r>
                          <a14:m>
                            <m:oMath xmlns:m="http://schemas.openxmlformats.org/officeDocument/2006/math">
                              <m:r>
                                <a:rPr lang="zh-CN" altLang="en-US" sz="2400" b="0" i="1" u="none" kern="1200" baseline="0" smtClean="0">
                                  <a:solidFill>
                                    <a:schemeClr val="tx1"/>
                                  </a:solidFill>
                                  <a:latin typeface="Cambria Math" panose="02040503050406030204" pitchFamily="18" charset="0"/>
                                  <a:ea typeface="宋体" panose="02010600030101010101" pitchFamily="2" charset="-122"/>
                                  <a:cs typeface="+mn-cs"/>
                                </a:rPr>
                                <m:t>𝛾</m:t>
                              </m:r>
                            </m:oMath>
                          </a14:m>
                          <a:endParaRPr lang="zh-CN" altLang="x-none" sz="2500" b="1" dirty="0">
                            <a:solidFill>
                              <a:srgbClr val="000000"/>
                            </a:solidFill>
                            <a:latin typeface="Calibri" panose="020F0502020204030204" pitchFamily="34" charset="0"/>
                          </a:endParaRP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254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超调量</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254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500" b="1" dirty="0">
                              <a:solidFill>
                                <a:srgbClr val="000000"/>
                              </a:solidFill>
                              <a:latin typeface="Calibri" panose="020F0502020204030204" pitchFamily="34" charset="0"/>
                            </a:rPr>
                            <a:t>调节</a:t>
                          </a:r>
                          <a:r>
                            <a:rPr lang="zh-CN" altLang="x-none" sz="2500" b="1" dirty="0">
                              <a:solidFill>
                                <a:srgbClr val="000000"/>
                              </a:solidFill>
                              <a:latin typeface="Calibri" panose="020F0502020204030204" pitchFamily="34" charset="0"/>
                            </a:rPr>
                            <a:t>时间</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25400" cap="flat" cmpd="sng">
                          <a:solidFill>
                            <a:srgbClr val="4BACC6"/>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6080">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2.25</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254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0.444</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254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0</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254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9.63</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254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extLst>
                      <a:ext uri="{0D108BD9-81ED-4DB2-BD59-A6C34878D82A}">
                        <a16:rowId xmlns:a16="http://schemas.microsoft.com/office/drawing/2014/main" val="10001"/>
                      </a:ext>
                    </a:extLst>
                  </a:tr>
                  <a:tr h="576080">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1.5</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0.666</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3.9</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6.3</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6080">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0.9</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1.111</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12.3</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8.81</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extLst>
                      <a:ext uri="{0D108BD9-81ED-4DB2-BD59-A6C34878D82A}">
                        <a16:rowId xmlns:a16="http://schemas.microsoft.com/office/drawing/2014/main" val="10003"/>
                      </a:ext>
                    </a:extLst>
                  </a:tr>
                  <a:tr h="531893">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0.4</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2.50</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18.6</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8.67</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8257">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0.05</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20.0</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20.5</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8.37</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extLst>
                      <a:ext uri="{0D108BD9-81ED-4DB2-BD59-A6C34878D82A}">
                        <a16:rowId xmlns:a16="http://schemas.microsoft.com/office/drawing/2014/main" val="10005"/>
                      </a:ext>
                    </a:extLst>
                  </a:tr>
                  <a:tr h="531893">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0</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无穷大</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20.5</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8.24</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Choice>
        <mc:Fallback xmlns="">
          <p:graphicFrame>
            <p:nvGraphicFramePr>
              <p:cNvPr id="153605" name="内容占位符 153604">
                <a:extLst>
                  <a:ext uri="{FF2B5EF4-FFF2-40B4-BE49-F238E27FC236}">
                    <a16:creationId xmlns:a16="http://schemas.microsoft.com/office/drawing/2014/main" id="{46EA4E86-F7DF-4766-ADE6-EC562F5111D8}"/>
                  </a:ext>
                </a:extLst>
              </p:cNvPr>
              <p:cNvGraphicFramePr>
                <a:graphicFrameLocks noGrp="1"/>
              </p:cNvGraphicFramePr>
              <p:nvPr>
                <p:ph sz="half" idx="4294967295"/>
                <p:extLst>
                  <p:ext uri="{D42A27DB-BD31-4B8C-83A1-F6EECF244321}">
                    <p14:modId xmlns:p14="http://schemas.microsoft.com/office/powerpoint/2010/main" val="3453509112"/>
                  </p:ext>
                </p:extLst>
              </p:nvPr>
            </p:nvGraphicFramePr>
            <p:xfrm>
              <a:off x="323850" y="2176463"/>
              <a:ext cx="7162799" cy="3916364"/>
            </p:xfrm>
            <a:graphic>
              <a:graphicData uri="http://schemas.openxmlformats.org/drawingml/2006/table">
                <a:tbl>
                  <a:tblPr/>
                  <a:tblGrid>
                    <a:gridCol w="2161496">
                      <a:extLst>
                        <a:ext uri="{9D8B030D-6E8A-4147-A177-3AD203B41FA5}">
                          <a16:colId xmlns:a16="http://schemas.microsoft.com/office/drawing/2014/main" val="20000"/>
                        </a:ext>
                      </a:extLst>
                    </a:gridCol>
                    <a:gridCol w="1678069">
                      <a:extLst>
                        <a:ext uri="{9D8B030D-6E8A-4147-A177-3AD203B41FA5}">
                          <a16:colId xmlns:a16="http://schemas.microsoft.com/office/drawing/2014/main" val="20001"/>
                        </a:ext>
                      </a:extLst>
                    </a:gridCol>
                    <a:gridCol w="1678069">
                      <a:extLst>
                        <a:ext uri="{9D8B030D-6E8A-4147-A177-3AD203B41FA5}">
                          <a16:colId xmlns:a16="http://schemas.microsoft.com/office/drawing/2014/main" val="20002"/>
                        </a:ext>
                      </a:extLst>
                    </a:gridCol>
                    <a:gridCol w="1645165">
                      <a:extLst>
                        <a:ext uri="{9D8B030D-6E8A-4147-A177-3AD203B41FA5}">
                          <a16:colId xmlns:a16="http://schemas.microsoft.com/office/drawing/2014/main" val="20003"/>
                        </a:ext>
                      </a:extLst>
                    </a:gridCol>
                  </a:tblGrid>
                  <a:tr h="576081">
                    <a:tc>
                      <a:txBody>
                        <a:bodyPr/>
                        <a:lstStyle/>
                        <a:p>
                          <a:endParaRPr lang="zh-CN"/>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25400" cap="flat" cmpd="sng">
                          <a:solidFill>
                            <a:srgbClr val="4BACC6"/>
                          </a:solidFill>
                          <a:prstDash val="solid"/>
                          <a:headEnd type="none" w="med" len="med"/>
                          <a:tailEnd type="none" w="med" len="med"/>
                        </a:lnB>
                        <a:lnTlToBr>
                          <a:noFill/>
                        </a:lnTlToBr>
                        <a:lnBlToTr>
                          <a:noFill/>
                        </a:lnBlToTr>
                        <a:blipFill>
                          <a:blip r:embed="rId5"/>
                          <a:stretch>
                            <a:fillRect l="-282" t="-4211" r="-232113" b="-602105"/>
                          </a:stretch>
                        </a:blipFill>
                      </a:tcPr>
                    </a:tc>
                    <a:tc>
                      <a:txBody>
                        <a:bodyPr/>
                        <a:lstStyle/>
                        <a:p>
                          <a:endParaRPr lang="zh-CN"/>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25400" cap="flat" cmpd="sng">
                          <a:solidFill>
                            <a:srgbClr val="4BACC6"/>
                          </a:solidFill>
                          <a:prstDash val="solid"/>
                          <a:headEnd type="none" w="med" len="med"/>
                          <a:tailEnd type="none" w="med" len="med"/>
                        </a:lnB>
                        <a:lnTlToBr>
                          <a:noFill/>
                        </a:lnTlToBr>
                        <a:lnBlToTr>
                          <a:noFill/>
                        </a:lnBlToTr>
                        <a:blipFill>
                          <a:blip r:embed="rId5"/>
                          <a:stretch>
                            <a:fillRect l="-129455" t="-4211" r="-199636" b="-602105"/>
                          </a:stretch>
                        </a:blip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超调量</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254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500" b="1" dirty="0">
                              <a:solidFill>
                                <a:srgbClr val="000000"/>
                              </a:solidFill>
                              <a:latin typeface="Calibri" panose="020F0502020204030204" pitchFamily="34" charset="0"/>
                            </a:rPr>
                            <a:t>调节</a:t>
                          </a:r>
                          <a:r>
                            <a:rPr lang="zh-CN" altLang="x-none" sz="2500" b="1" dirty="0">
                              <a:solidFill>
                                <a:srgbClr val="000000"/>
                              </a:solidFill>
                              <a:latin typeface="Calibri" panose="020F0502020204030204" pitchFamily="34" charset="0"/>
                            </a:rPr>
                            <a:t>时间</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25400" cap="flat" cmpd="sng">
                          <a:solidFill>
                            <a:srgbClr val="4BACC6"/>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6080">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2.25</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254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0.444</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254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0</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254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9.63</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254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extLst>
                      <a:ext uri="{0D108BD9-81ED-4DB2-BD59-A6C34878D82A}">
                        <a16:rowId xmlns:a16="http://schemas.microsoft.com/office/drawing/2014/main" val="10001"/>
                      </a:ext>
                    </a:extLst>
                  </a:tr>
                  <a:tr h="576080">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1.5</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0.666</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3.9</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6.3</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6080">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0.9</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1.111</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12.3</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8.81</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extLst>
                      <a:ext uri="{0D108BD9-81ED-4DB2-BD59-A6C34878D82A}">
                        <a16:rowId xmlns:a16="http://schemas.microsoft.com/office/drawing/2014/main" val="10003"/>
                      </a:ext>
                    </a:extLst>
                  </a:tr>
                  <a:tr h="531893">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0.4</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2.50</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18.6</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8.67</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8257">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0.05</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20.0</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20.5</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8.37</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solidFill>
                          <a:srgbClr val="4BACC6">
                            <a:alpha val="20000"/>
                          </a:srgbClr>
                        </a:solidFill>
                      </a:tcPr>
                    </a:tc>
                    <a:extLst>
                      <a:ext uri="{0D108BD9-81ED-4DB2-BD59-A6C34878D82A}">
                        <a16:rowId xmlns:a16="http://schemas.microsoft.com/office/drawing/2014/main" val="10005"/>
                      </a:ext>
                    </a:extLst>
                  </a:tr>
                  <a:tr h="531893">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0</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无穷大</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20.5</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500" b="1" dirty="0">
                              <a:solidFill>
                                <a:srgbClr val="000000"/>
                              </a:solidFill>
                              <a:latin typeface="Calibri" panose="020F0502020204030204" pitchFamily="34" charset="0"/>
                            </a:rPr>
                            <a:t>8.24</a:t>
                          </a:r>
                        </a:p>
                      </a:txBody>
                      <a:tcPr marT="45436" marB="45436">
                        <a:lnL w="12700" cap="flat" cmpd="sng">
                          <a:solidFill>
                            <a:srgbClr val="4BACC6"/>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Fallback>
      </mc:AlternateContent>
      <p:sp>
        <p:nvSpPr>
          <p:cNvPr id="78894" name="文本框 153700">
            <a:extLst>
              <a:ext uri="{FF2B5EF4-FFF2-40B4-BE49-F238E27FC236}">
                <a16:creationId xmlns:a16="http://schemas.microsoft.com/office/drawing/2014/main" id="{2805B5C8-1F86-4AFD-B94D-B8A3BA3E1800}"/>
              </a:ext>
            </a:extLst>
          </p:cNvPr>
          <p:cNvSpPr txBox="1">
            <a:spLocks noChangeArrowheads="1"/>
          </p:cNvSpPr>
          <p:nvPr/>
        </p:nvSpPr>
        <p:spPr bwMode="auto">
          <a:xfrm>
            <a:off x="701675" y="6210300"/>
            <a:ext cx="6407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r>
              <a:rPr lang="zh-CN" altLang="en-US" sz="2400" b="1" u="sng"/>
              <a:t>归一化调节时间        ，</a:t>
            </a:r>
            <a:r>
              <a:rPr lang="en-US" altLang="zh-CN" sz="2400" b="1" u="sng"/>
              <a:t>2%</a:t>
            </a:r>
            <a:r>
              <a:rPr lang="zh-CN" altLang="en-US" sz="2400" b="1" u="sng"/>
              <a:t>允许误差准则</a:t>
            </a:r>
          </a:p>
        </p:txBody>
      </p:sp>
      <p:graphicFrame>
        <p:nvGraphicFramePr>
          <p:cNvPr id="78895" name="对象 153701">
            <a:extLst>
              <a:ext uri="{FF2B5EF4-FFF2-40B4-BE49-F238E27FC236}">
                <a16:creationId xmlns:a16="http://schemas.microsoft.com/office/drawing/2014/main" id="{03069C73-02B4-4DC2-A3F7-11AB3681596F}"/>
              </a:ext>
            </a:extLst>
          </p:cNvPr>
          <p:cNvGraphicFramePr>
            <a:graphicFrameLocks noChangeAspect="1"/>
          </p:cNvGraphicFramePr>
          <p:nvPr/>
        </p:nvGraphicFramePr>
        <p:xfrm>
          <a:off x="2971800" y="6208713"/>
          <a:ext cx="649288" cy="442912"/>
        </p:xfrm>
        <a:graphic>
          <a:graphicData uri="http://schemas.openxmlformats.org/presentationml/2006/ole">
            <mc:AlternateContent xmlns:mc="http://schemas.openxmlformats.org/markup-compatibility/2006">
              <mc:Choice xmlns:v="urn:schemas-microsoft-com:vml" Requires="v">
                <p:oleObj r:id="rId6" imgW="330200" imgH="228600" progId="Equation.DSMT4">
                  <p:embed/>
                </p:oleObj>
              </mc:Choice>
              <mc:Fallback>
                <p:oleObj r:id="rId6" imgW="330200" imgH="228600" progId="Equation.DSMT4">
                  <p:embed/>
                  <p:pic>
                    <p:nvPicPr>
                      <p:cNvPr id="0" name="对象 1537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6208713"/>
                        <a:ext cx="64928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96" name="灯片编号占位符 1">
            <a:extLst>
              <a:ext uri="{FF2B5EF4-FFF2-40B4-BE49-F238E27FC236}">
                <a16:creationId xmlns:a16="http://schemas.microsoft.com/office/drawing/2014/main" id="{585ED2D8-299A-4C78-B464-3C36E21551C9}"/>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F7871C80-C3A7-4C6F-B07A-87AC457EC5AD}" type="slidenum">
              <a:rPr lang="zh-CN" altLang="en-US" sz="1400"/>
              <a:pPr algn="r" eaLnBrk="1" hangingPunct="1">
                <a:lnSpc>
                  <a:spcPct val="100000"/>
                </a:lnSpc>
                <a:spcBef>
                  <a:spcPct val="0"/>
                </a:spcBef>
                <a:buClrTx/>
                <a:buFont typeface="Arial" panose="020B0604020202020204" pitchFamily="34" charset="0"/>
                <a:buNone/>
              </a:pPr>
              <a:t>47</a:t>
            </a:fld>
            <a:endParaRPr lang="zh-CN" altLang="en-US" sz="1400"/>
          </a:p>
        </p:txBody>
      </p:sp>
      <p:sp>
        <p:nvSpPr>
          <p:cNvPr id="78897" name="矩形 150535">
            <a:extLst>
              <a:ext uri="{FF2B5EF4-FFF2-40B4-BE49-F238E27FC236}">
                <a16:creationId xmlns:a16="http://schemas.microsoft.com/office/drawing/2014/main" id="{690A1449-C684-46CB-AC06-460E7F10FED0}"/>
              </a:ext>
            </a:extLst>
          </p:cNvPr>
          <p:cNvSpPr>
            <a:spLocks noGrp="1" noChangeArrowheads="1"/>
          </p:cNvSpPr>
          <p:nvPr/>
        </p:nvSpPr>
        <p:spPr bwMode="auto">
          <a:xfrm>
            <a:off x="465138" y="1857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dirty="0">
                <a:solidFill>
                  <a:schemeClr val="tx2"/>
                </a:solidFill>
                <a:latin typeface="Times New Roman" panose="02020603050405020304" pitchFamily="18" charset="0"/>
              </a:rPr>
              <a:t>5.4</a:t>
            </a:r>
            <a:r>
              <a:rPr lang="zh-CN" altLang="zh-CN" sz="3200" b="1" dirty="0">
                <a:solidFill>
                  <a:schemeClr val="tx2"/>
                </a:solidFill>
              </a:rPr>
              <a:t>零点</a:t>
            </a:r>
            <a:r>
              <a:rPr lang="zh-CN" altLang="en-US" sz="3200" b="1" dirty="0">
                <a:solidFill>
                  <a:schemeClr val="tx2"/>
                </a:solidFill>
              </a:rPr>
              <a:t>和第三个极点</a:t>
            </a:r>
            <a:r>
              <a:rPr lang="zh-CN" altLang="zh-CN" sz="3200" b="1" dirty="0">
                <a:solidFill>
                  <a:schemeClr val="tx2"/>
                </a:solidFill>
              </a:rPr>
              <a:t>对二阶系统响应的影响</a:t>
            </a:r>
          </a:p>
        </p:txBody>
      </p:sp>
      <p:graphicFrame>
        <p:nvGraphicFramePr>
          <p:cNvPr id="78898" name="对象 152580">
            <a:extLst>
              <a:ext uri="{FF2B5EF4-FFF2-40B4-BE49-F238E27FC236}">
                <a16:creationId xmlns:a16="http://schemas.microsoft.com/office/drawing/2014/main" id="{56156604-594F-43C2-AF13-D2AA08A0FEC5}"/>
              </a:ext>
            </a:extLst>
          </p:cNvPr>
          <p:cNvGraphicFramePr>
            <a:graphicFrameLocks noChangeAspect="1"/>
          </p:cNvGraphicFramePr>
          <p:nvPr>
            <p:extLst>
              <p:ext uri="{D42A27DB-BD31-4B8C-83A1-F6EECF244321}">
                <p14:modId xmlns:p14="http://schemas.microsoft.com/office/powerpoint/2010/main" val="2684847558"/>
              </p:ext>
            </p:extLst>
          </p:nvPr>
        </p:nvGraphicFramePr>
        <p:xfrm>
          <a:off x="1427163" y="1543050"/>
          <a:ext cx="4660900" cy="500063"/>
        </p:xfrm>
        <a:graphic>
          <a:graphicData uri="http://schemas.openxmlformats.org/presentationml/2006/ole">
            <mc:AlternateContent xmlns:mc="http://schemas.openxmlformats.org/markup-compatibility/2006">
              <mc:Choice xmlns:v="urn:schemas-microsoft-com:vml" Requires="v">
                <p:oleObj name="Equation" r:id="rId8" imgW="2400300" imgH="254000" progId="Equation.DSMT4">
                  <p:embed/>
                </p:oleObj>
              </mc:Choice>
              <mc:Fallback>
                <p:oleObj name="Equation" r:id="rId8" imgW="2400300" imgH="254000" progId="Equation.DSMT4">
                  <p:embed/>
                  <p:pic>
                    <p:nvPicPr>
                      <p:cNvPr id="0" name="对象 1525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7163" y="1543050"/>
                        <a:ext cx="46609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99" name="矩形 1">
            <a:extLst>
              <a:ext uri="{FF2B5EF4-FFF2-40B4-BE49-F238E27FC236}">
                <a16:creationId xmlns:a16="http://schemas.microsoft.com/office/drawing/2014/main" id="{09AB6DAA-77EF-4AB8-937A-E2E72B9203E8}"/>
              </a:ext>
            </a:extLst>
          </p:cNvPr>
          <p:cNvSpPr>
            <a:spLocks noChangeArrowheads="1"/>
          </p:cNvSpPr>
          <p:nvPr/>
        </p:nvSpPr>
        <p:spPr bwMode="auto">
          <a:xfrm>
            <a:off x="7529513" y="5157788"/>
            <a:ext cx="15636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r>
              <a:rPr lang="zh-CN" altLang="en-US" sz="1800" b="1"/>
              <a:t>公式（</a:t>
            </a:r>
            <a:r>
              <a:rPr lang="en-US" altLang="zh-CN" sz="1800" b="1"/>
              <a:t>5.16</a:t>
            </a:r>
            <a:r>
              <a:rPr lang="zh-CN" altLang="en-US" sz="1800" b="1"/>
              <a:t>）</a:t>
            </a:r>
            <a:endParaRPr lang="zh-CN" altLang="en-US" sz="1800"/>
          </a:p>
        </p:txBody>
      </p:sp>
      <p:sp>
        <p:nvSpPr>
          <p:cNvPr id="2" name="矩形 1">
            <a:extLst>
              <a:ext uri="{FF2B5EF4-FFF2-40B4-BE49-F238E27FC236}">
                <a16:creationId xmlns:a16="http://schemas.microsoft.com/office/drawing/2014/main" id="{D053BE2F-6055-4CC1-B8E9-42340B883706}"/>
              </a:ext>
            </a:extLst>
          </p:cNvPr>
          <p:cNvSpPr>
            <a:spLocks noRot="1" noChangeAspect="1" noMove="1" noResize="1" noEditPoints="1" noAdjustHandles="1" noChangeArrowheads="1" noChangeShapeType="1" noTextEdit="1"/>
          </p:cNvSpPr>
          <p:nvPr/>
        </p:nvSpPr>
        <p:spPr>
          <a:xfrm>
            <a:off x="7848128" y="3140968"/>
            <a:ext cx="792088" cy="369332"/>
          </a:xfrm>
          <a:prstGeom prst="rect">
            <a:avLst/>
          </a:prstGeom>
          <a:blipFill rotWithShape="1">
            <a:blip r:embed="rId10"/>
            <a:stretch>
              <a:fillRect t="-8197" b="-24590"/>
            </a:stretch>
          </a:blipFill>
        </p:spPr>
        <p:txBody>
          <a:bodyPr/>
          <a:lstStyle/>
          <a:p>
            <a:pPr>
              <a:defRPr/>
            </a:pPr>
            <a:r>
              <a:rPr lang="zh-CN" altLang="en-US">
                <a:noFill/>
              </a:rPr>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文本占位符 154626">
            <a:extLst>
              <a:ext uri="{FF2B5EF4-FFF2-40B4-BE49-F238E27FC236}">
                <a16:creationId xmlns:a16="http://schemas.microsoft.com/office/drawing/2014/main" id="{A1626D13-7824-4837-8075-F3EE28AD26D7}"/>
              </a:ext>
            </a:extLst>
          </p:cNvPr>
          <p:cNvSpPr>
            <a:spLocks noGrp="1" noChangeArrowheads="1"/>
          </p:cNvSpPr>
          <p:nvPr>
            <p:ph type="body" idx="1"/>
          </p:nvPr>
        </p:nvSpPr>
        <p:spPr>
          <a:xfrm>
            <a:off x="457200" y="620713"/>
            <a:ext cx="8188325" cy="2160587"/>
          </a:xfrm>
        </p:spPr>
        <p:txBody>
          <a:bodyPr/>
          <a:lstStyle/>
          <a:p>
            <a:pPr eaLnBrk="1" hangingPunct="1">
              <a:lnSpc>
                <a:spcPct val="150000"/>
              </a:lnSpc>
              <a:spcBef>
                <a:spcPct val="0"/>
              </a:spcBef>
            </a:pPr>
            <a:r>
              <a:rPr lang="zh-CN" altLang="en-US" sz="2400" b="1"/>
              <a:t>若系统具有有限大小的零点，并且位于主导复极点附近，则零点对系统瞬态响应的影响很大</a:t>
            </a:r>
          </a:p>
          <a:p>
            <a:pPr eaLnBrk="1" hangingPunct="1">
              <a:lnSpc>
                <a:spcPct val="150000"/>
              </a:lnSpc>
              <a:spcBef>
                <a:spcPct val="0"/>
              </a:spcBef>
            </a:pPr>
            <a:r>
              <a:rPr lang="zh-CN" altLang="en-US" sz="2400" b="1"/>
              <a:t>具有一个零点、两个极点的系统，其瞬态响应受零点位置的影响：</a:t>
            </a:r>
          </a:p>
        </p:txBody>
      </p:sp>
      <p:graphicFrame>
        <p:nvGraphicFramePr>
          <p:cNvPr id="79875" name="对象 154627">
            <a:extLst>
              <a:ext uri="{FF2B5EF4-FFF2-40B4-BE49-F238E27FC236}">
                <a16:creationId xmlns:a16="http://schemas.microsoft.com/office/drawing/2014/main" id="{C87453FA-5C1A-4C0B-BA1C-1823E67CF7AA}"/>
              </a:ext>
            </a:extLst>
          </p:cNvPr>
          <p:cNvGraphicFramePr>
            <a:graphicFrameLocks noChangeAspect="1"/>
          </p:cNvGraphicFramePr>
          <p:nvPr/>
        </p:nvGraphicFramePr>
        <p:xfrm>
          <a:off x="1835150" y="2882900"/>
          <a:ext cx="5834063" cy="2276475"/>
        </p:xfrm>
        <a:graphic>
          <a:graphicData uri="http://schemas.openxmlformats.org/presentationml/2006/ole">
            <mc:AlternateContent xmlns:mc="http://schemas.openxmlformats.org/markup-compatibility/2006">
              <mc:Choice xmlns:v="urn:schemas-microsoft-com:vml" Requires="v">
                <p:oleObj r:id="rId2" imgW="2743200" imgH="1066800" progId="Equation.DSMT4">
                  <p:embed/>
                </p:oleObj>
              </mc:Choice>
              <mc:Fallback>
                <p:oleObj r:id="rId2" imgW="2743200" imgH="1066800" progId="Equation.DSMT4">
                  <p:embed/>
                  <p:pic>
                    <p:nvPicPr>
                      <p:cNvPr id="0" name="对象 1546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2882900"/>
                        <a:ext cx="5834063"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29" name="矩形 154631">
            <a:extLst>
              <a:ext uri="{FF2B5EF4-FFF2-40B4-BE49-F238E27FC236}">
                <a16:creationId xmlns:a16="http://schemas.microsoft.com/office/drawing/2014/main" id="{387965B5-1B9D-4385-A7E1-C51FFA1FC784}"/>
              </a:ext>
            </a:extLst>
          </p:cNvPr>
          <p:cNvSpPr>
            <a:spLocks noChangeArrowheads="1"/>
          </p:cNvSpPr>
          <p:nvPr/>
        </p:nvSpPr>
        <p:spPr bwMode="auto">
          <a:xfrm>
            <a:off x="827088" y="5170488"/>
            <a:ext cx="7704137" cy="158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Clr>
                <a:srgbClr val="FF0000"/>
              </a:buClr>
              <a:buFont typeface="Wingdings" panose="05000000000000000000" pitchFamily="2" charset="2"/>
              <a:buChar char="Ø"/>
              <a:defRPr/>
            </a:pPr>
            <a:r>
              <a:rPr lang="zh-CN" altLang="en-US" sz="2400" b="1" dirty="0">
                <a:latin typeface="+mn-lt"/>
                <a:ea typeface="+mn-ea"/>
              </a:rPr>
              <a:t>系统的零点离原点越近，即</a:t>
            </a:r>
            <a:r>
              <a:rPr lang="en-US" altLang="zh-CN" sz="2400" b="1" dirty="0">
                <a:latin typeface="+mn-lt"/>
                <a:ea typeface="+mn-ea"/>
              </a:rPr>
              <a:t>a</a:t>
            </a:r>
            <a:r>
              <a:rPr lang="zh-CN" altLang="en-US" sz="2400" b="1" dirty="0">
                <a:latin typeface="+mn-lt"/>
                <a:ea typeface="+mn-ea"/>
              </a:rPr>
              <a:t>越小，零点对系统瞬态响应的影响越大</a:t>
            </a:r>
          </a:p>
          <a:p>
            <a:pPr eaLnBrk="1" hangingPunct="1">
              <a:lnSpc>
                <a:spcPct val="150000"/>
              </a:lnSpc>
              <a:buClr>
                <a:srgbClr val="FF0000"/>
              </a:buClr>
              <a:buFont typeface="Wingdings" panose="05000000000000000000" pitchFamily="2" charset="2"/>
              <a:buChar char="Ø"/>
              <a:defRPr/>
            </a:pPr>
            <a:r>
              <a:rPr lang="zh-CN" altLang="en-US" sz="2400" b="1" dirty="0">
                <a:latin typeface="+mn-lt"/>
                <a:ea typeface="+mn-ea"/>
              </a:rPr>
              <a:t>无穷远处的零点对瞬态响应几乎没有影响</a:t>
            </a:r>
          </a:p>
        </p:txBody>
      </p:sp>
      <p:sp>
        <p:nvSpPr>
          <p:cNvPr id="79877" name="灯片编号占位符 1">
            <a:extLst>
              <a:ext uri="{FF2B5EF4-FFF2-40B4-BE49-F238E27FC236}">
                <a16:creationId xmlns:a16="http://schemas.microsoft.com/office/drawing/2014/main" id="{94B72973-5BFC-4771-9A9F-AADCB570FDEE}"/>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60AB7D97-3FC4-4F40-8E2F-E87D11CE3F88}" type="slidenum">
              <a:rPr lang="zh-CN" altLang="en-US" sz="1400"/>
              <a:pPr algn="r" eaLnBrk="1" hangingPunct="1">
                <a:lnSpc>
                  <a:spcPct val="100000"/>
                </a:lnSpc>
                <a:spcBef>
                  <a:spcPct val="0"/>
                </a:spcBef>
                <a:buClrTx/>
                <a:buFont typeface="Arial" panose="020B0604020202020204" pitchFamily="34" charset="0"/>
                <a:buNone/>
              </a:pPr>
              <a:t>48</a:t>
            </a:fld>
            <a:endParaRPr lang="zh-CN" altLang="en-US" sz="1400"/>
          </a:p>
        </p:txBody>
      </p:sp>
      <p:sp>
        <p:nvSpPr>
          <p:cNvPr id="79878" name="矩形 150535">
            <a:extLst>
              <a:ext uri="{FF2B5EF4-FFF2-40B4-BE49-F238E27FC236}">
                <a16:creationId xmlns:a16="http://schemas.microsoft.com/office/drawing/2014/main" id="{60039AEA-9892-4EA0-A5B5-38CDAE7CB73A}"/>
              </a:ext>
            </a:extLst>
          </p:cNvPr>
          <p:cNvSpPr>
            <a:spLocks noGrp="1" noChangeArrowheads="1"/>
          </p:cNvSpPr>
          <p:nvPr/>
        </p:nvSpPr>
        <p:spPr bwMode="auto">
          <a:xfrm>
            <a:off x="457200" y="11588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000" b="1" dirty="0">
                <a:solidFill>
                  <a:schemeClr val="tx2"/>
                </a:solidFill>
                <a:latin typeface="Times New Roman" panose="02020603050405020304" pitchFamily="18" charset="0"/>
              </a:rPr>
              <a:t>5.4</a:t>
            </a:r>
            <a:r>
              <a:rPr lang="en-US" altLang="zh-CN" sz="3000" b="1" dirty="0">
                <a:solidFill>
                  <a:schemeClr val="tx2"/>
                </a:solidFill>
                <a:latin typeface="Times New Roman" panose="02020603050405020304" pitchFamily="18" charset="0"/>
              </a:rPr>
              <a:t>  </a:t>
            </a:r>
            <a:r>
              <a:rPr lang="zh-CN" altLang="en-US" sz="3000" b="1" dirty="0">
                <a:solidFill>
                  <a:schemeClr val="tx2"/>
                </a:solidFill>
              </a:rPr>
              <a:t>零点和第三个极点</a:t>
            </a:r>
            <a:r>
              <a:rPr lang="zh-CN" altLang="zh-CN" sz="3000" b="1" dirty="0">
                <a:solidFill>
                  <a:schemeClr val="tx2"/>
                </a:solidFill>
              </a:rPr>
              <a:t>对二阶系统响应的影响</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矩形 155650">
            <a:extLst>
              <a:ext uri="{FF2B5EF4-FFF2-40B4-BE49-F238E27FC236}">
                <a16:creationId xmlns:a16="http://schemas.microsoft.com/office/drawing/2014/main" id="{F70E4E2D-AF33-4AC4-88E9-35B03D5180AE}"/>
              </a:ext>
            </a:extLst>
          </p:cNvPr>
          <p:cNvSpPr>
            <a:spLocks noChangeArrowheads="1"/>
          </p:cNvSpPr>
          <p:nvPr/>
        </p:nvSpPr>
        <p:spPr bwMode="auto">
          <a:xfrm>
            <a:off x="808038" y="1052513"/>
            <a:ext cx="78486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b="1"/>
              <a:t>       </a:t>
            </a:r>
            <a:r>
              <a:rPr lang="zh-CN" altLang="en-US" b="1"/>
              <a:t>，系统阶跃响应的超调量与         的关系</a:t>
            </a:r>
          </a:p>
        </p:txBody>
      </p:sp>
      <p:sp>
        <p:nvSpPr>
          <p:cNvPr id="80899" name="矩形 155651">
            <a:extLst>
              <a:ext uri="{FF2B5EF4-FFF2-40B4-BE49-F238E27FC236}">
                <a16:creationId xmlns:a16="http://schemas.microsoft.com/office/drawing/2014/main" id="{A44BE503-EA67-4C09-8DE0-C10E1186E964}"/>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80900" name="对象 155652">
            <a:extLst>
              <a:ext uri="{FF2B5EF4-FFF2-40B4-BE49-F238E27FC236}">
                <a16:creationId xmlns:a16="http://schemas.microsoft.com/office/drawing/2014/main" id="{E32347E1-859B-461E-BCC5-661976604095}"/>
              </a:ext>
            </a:extLst>
          </p:cNvPr>
          <p:cNvGraphicFramePr>
            <a:graphicFrameLocks noChangeAspect="1"/>
          </p:cNvGraphicFramePr>
          <p:nvPr/>
        </p:nvGraphicFramePr>
        <p:xfrm>
          <a:off x="6235700" y="1193800"/>
          <a:ext cx="936625" cy="482600"/>
        </p:xfrm>
        <a:graphic>
          <a:graphicData uri="http://schemas.openxmlformats.org/presentationml/2006/ole">
            <mc:AlternateContent xmlns:mc="http://schemas.openxmlformats.org/markup-compatibility/2006">
              <mc:Choice xmlns:v="urn:schemas-microsoft-com:vml" Requires="v">
                <p:oleObj r:id="rId2" imgW="431613" imgH="228501" progId="Equation.DSMT4">
                  <p:embed/>
                </p:oleObj>
              </mc:Choice>
              <mc:Fallback>
                <p:oleObj r:id="rId2" imgW="431613" imgH="228501" progId="Equation.DSMT4">
                  <p:embed/>
                  <p:pic>
                    <p:nvPicPr>
                      <p:cNvPr id="0" name="对象 1556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5700" y="1193800"/>
                        <a:ext cx="9366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1" name="矩形 155653">
            <a:extLst>
              <a:ext uri="{FF2B5EF4-FFF2-40B4-BE49-F238E27FC236}">
                <a16:creationId xmlns:a16="http://schemas.microsoft.com/office/drawing/2014/main" id="{049079CD-48CA-481D-AFA4-4FA788DF0B11}"/>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80902" name="对象 155654">
            <a:extLst>
              <a:ext uri="{FF2B5EF4-FFF2-40B4-BE49-F238E27FC236}">
                <a16:creationId xmlns:a16="http://schemas.microsoft.com/office/drawing/2014/main" id="{1A64C226-BB6E-48FC-A80B-11DD41A0F624}"/>
              </a:ext>
            </a:extLst>
          </p:cNvPr>
          <p:cNvGraphicFramePr>
            <a:graphicFrameLocks noChangeAspect="1"/>
          </p:cNvGraphicFramePr>
          <p:nvPr/>
        </p:nvGraphicFramePr>
        <p:xfrm>
          <a:off x="1187450" y="1268413"/>
          <a:ext cx="720725" cy="420687"/>
        </p:xfrm>
        <a:graphic>
          <a:graphicData uri="http://schemas.openxmlformats.org/presentationml/2006/ole">
            <mc:AlternateContent xmlns:mc="http://schemas.openxmlformats.org/markup-compatibility/2006">
              <mc:Choice xmlns:v="urn:schemas-microsoft-com:vml" Requires="v">
                <p:oleObj r:id="rId4" imgW="342603" imgH="203024" progId="Equation.DSMT4">
                  <p:embed/>
                </p:oleObj>
              </mc:Choice>
              <mc:Fallback>
                <p:oleObj r:id="rId4" imgW="342603" imgH="203024" progId="Equation.DSMT4">
                  <p:embed/>
                  <p:pic>
                    <p:nvPicPr>
                      <p:cNvPr id="0" name="对象 1556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1268413"/>
                        <a:ext cx="72072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3" name="文本框 155655">
            <a:extLst>
              <a:ext uri="{FF2B5EF4-FFF2-40B4-BE49-F238E27FC236}">
                <a16:creationId xmlns:a16="http://schemas.microsoft.com/office/drawing/2014/main" id="{92E2AF6F-2C83-49DB-80E3-5C4D3619A529}"/>
              </a:ext>
            </a:extLst>
          </p:cNvPr>
          <p:cNvSpPr txBox="1">
            <a:spLocks noChangeArrowheads="1"/>
          </p:cNvSpPr>
          <p:nvPr/>
        </p:nvSpPr>
        <p:spPr bwMode="auto">
          <a:xfrm>
            <a:off x="107950" y="6211888"/>
            <a:ext cx="8739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r>
              <a:rPr lang="zh-CN" altLang="en-US" sz="2400" b="1" u="sng">
                <a:solidFill>
                  <a:schemeClr val="bg1"/>
                </a:solidFill>
              </a:rPr>
              <a:t>当二阶系统包含零点时，百分比超调对于   和    的函数关系曲线</a:t>
            </a:r>
          </a:p>
        </p:txBody>
      </p:sp>
      <p:sp>
        <p:nvSpPr>
          <p:cNvPr id="80904" name="矩形 155656">
            <a:extLst>
              <a:ext uri="{FF2B5EF4-FFF2-40B4-BE49-F238E27FC236}">
                <a16:creationId xmlns:a16="http://schemas.microsoft.com/office/drawing/2014/main" id="{C6E9DEC9-0AAD-4395-9B96-7070E6BD7CFC}"/>
              </a:ext>
            </a:extLst>
          </p:cNvPr>
          <p:cNvSpPr>
            <a:spLocks noChangeArrowheads="1"/>
          </p:cNvSpPr>
          <p:nvPr/>
        </p:nvSpPr>
        <p:spPr bwMode="auto">
          <a:xfrm>
            <a:off x="0" y="3860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sp>
        <p:nvSpPr>
          <p:cNvPr id="80905" name="矩形 155657">
            <a:extLst>
              <a:ext uri="{FF2B5EF4-FFF2-40B4-BE49-F238E27FC236}">
                <a16:creationId xmlns:a16="http://schemas.microsoft.com/office/drawing/2014/main" id="{0094B197-0AA1-46E1-AF78-ED24AC905BAF}"/>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pic>
        <p:nvPicPr>
          <p:cNvPr id="80906" name="图片 155658" descr="5">
            <a:extLst>
              <a:ext uri="{FF2B5EF4-FFF2-40B4-BE49-F238E27FC236}">
                <a16:creationId xmlns:a16="http://schemas.microsoft.com/office/drawing/2014/main" id="{2352E485-9CF9-432C-95AA-4219BC3438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844675"/>
            <a:ext cx="7594600"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7" name="矩形 150535">
            <a:extLst>
              <a:ext uri="{FF2B5EF4-FFF2-40B4-BE49-F238E27FC236}">
                <a16:creationId xmlns:a16="http://schemas.microsoft.com/office/drawing/2014/main" id="{1AF90914-1651-46F9-B3E4-C9FDEA66CFB7}"/>
              </a:ext>
            </a:extLst>
          </p:cNvPr>
          <p:cNvSpPr>
            <a:spLocks noGrp="1" noChangeArrowheads="1"/>
          </p:cNvSpPr>
          <p:nvPr/>
        </p:nvSpPr>
        <p:spPr bwMode="auto">
          <a:xfrm>
            <a:off x="457200" y="301141"/>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000" b="1" dirty="0">
                <a:solidFill>
                  <a:schemeClr val="tx2"/>
                </a:solidFill>
                <a:latin typeface="Times New Roman" panose="02020603050405020304" pitchFamily="18" charset="0"/>
              </a:rPr>
              <a:t>5.4</a:t>
            </a:r>
            <a:r>
              <a:rPr lang="en-US" altLang="zh-CN" sz="3000" b="1" dirty="0">
                <a:solidFill>
                  <a:schemeClr val="tx2"/>
                </a:solidFill>
                <a:latin typeface="Times New Roman" panose="02020603050405020304" pitchFamily="18" charset="0"/>
              </a:rPr>
              <a:t>  </a:t>
            </a:r>
            <a:r>
              <a:rPr lang="zh-CN" altLang="en-US" sz="3000" b="1" dirty="0">
                <a:solidFill>
                  <a:schemeClr val="tx2"/>
                </a:solidFill>
              </a:rPr>
              <a:t>零点和第三个极点</a:t>
            </a:r>
            <a:r>
              <a:rPr lang="zh-CN" altLang="zh-CN" sz="3000" b="1" dirty="0">
                <a:solidFill>
                  <a:schemeClr val="tx2"/>
                </a:solidFill>
              </a:rPr>
              <a:t>对二阶系统响应的影响</a:t>
            </a:r>
          </a:p>
        </p:txBody>
      </p:sp>
      <p:sp>
        <p:nvSpPr>
          <p:cNvPr id="80908" name="灯片编号占位符 1">
            <a:extLst>
              <a:ext uri="{FF2B5EF4-FFF2-40B4-BE49-F238E27FC236}">
                <a16:creationId xmlns:a16="http://schemas.microsoft.com/office/drawing/2014/main" id="{5058BE33-3BE1-4CAD-BF73-3C71B2699E1B}"/>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28F48199-99E7-498F-BAF6-DEF2F2D851AF}" type="slidenum">
              <a:rPr lang="zh-CN" altLang="en-US" sz="1400"/>
              <a:pPr algn="r" eaLnBrk="1" hangingPunct="1">
                <a:lnSpc>
                  <a:spcPct val="100000"/>
                </a:lnSpc>
                <a:spcBef>
                  <a:spcPct val="0"/>
                </a:spcBef>
                <a:buClrTx/>
                <a:buFont typeface="Arial" panose="020B0604020202020204" pitchFamily="34" charset="0"/>
                <a:buNone/>
              </a:pPr>
              <a:t>49</a:t>
            </a:fld>
            <a:endParaRPr lang="zh-CN" altLang="en-US"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文本占位符 9218">
            <a:extLst>
              <a:ext uri="{FF2B5EF4-FFF2-40B4-BE49-F238E27FC236}">
                <a16:creationId xmlns:a16="http://schemas.microsoft.com/office/drawing/2014/main" id="{B6D416B3-2A66-4E43-98FE-0367E96F306A}"/>
              </a:ext>
            </a:extLst>
          </p:cNvPr>
          <p:cNvSpPr>
            <a:spLocks noGrp="1" noChangeArrowheads="1"/>
          </p:cNvSpPr>
          <p:nvPr>
            <p:ph type="body" idx="1"/>
          </p:nvPr>
        </p:nvSpPr>
        <p:spPr>
          <a:xfrm>
            <a:off x="457200" y="1125538"/>
            <a:ext cx="8240713" cy="703262"/>
          </a:xfrm>
        </p:spPr>
        <p:txBody>
          <a:bodyPr/>
          <a:lstStyle/>
          <a:p>
            <a:pPr eaLnBrk="1" hangingPunct="1">
              <a:lnSpc>
                <a:spcPct val="150000"/>
              </a:lnSpc>
              <a:spcBef>
                <a:spcPct val="0"/>
              </a:spcBef>
            </a:pPr>
            <a:r>
              <a:rPr lang="zh-CN" altLang="en-US" sz="2600" b="1"/>
              <a:t>设计过程中常常要对多个指标进行有效的折衷和调节</a:t>
            </a:r>
          </a:p>
        </p:txBody>
      </p:sp>
      <p:sp>
        <p:nvSpPr>
          <p:cNvPr id="8195" name="文本框 9221">
            <a:extLst>
              <a:ext uri="{FF2B5EF4-FFF2-40B4-BE49-F238E27FC236}">
                <a16:creationId xmlns:a16="http://schemas.microsoft.com/office/drawing/2014/main" id="{522BB9D5-B612-4FD0-B095-64E5C33A9864}"/>
              </a:ext>
            </a:extLst>
          </p:cNvPr>
          <p:cNvSpPr txBox="1">
            <a:spLocks noChangeArrowheads="1"/>
          </p:cNvSpPr>
          <p:nvPr/>
        </p:nvSpPr>
        <p:spPr bwMode="auto">
          <a:xfrm>
            <a:off x="2103438" y="6092825"/>
            <a:ext cx="4845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r>
              <a:rPr lang="zh-CN" altLang="en-US" b="1" u="sng"/>
              <a:t>两个性能指标与参数</a:t>
            </a:r>
            <a:r>
              <a:rPr lang="en-US" altLang="zh-CN" b="1" i="1" u="sng">
                <a:latin typeface="Times New Roman" panose="02020603050405020304" pitchFamily="18" charset="0"/>
              </a:rPr>
              <a:t>p</a:t>
            </a:r>
            <a:r>
              <a:rPr lang="zh-CN" altLang="en-US" b="1" u="sng"/>
              <a:t>的关系</a:t>
            </a:r>
          </a:p>
        </p:txBody>
      </p:sp>
      <p:pic>
        <p:nvPicPr>
          <p:cNvPr id="8196" name="图片 9222" descr="05_01">
            <a:extLst>
              <a:ext uri="{FF2B5EF4-FFF2-40B4-BE49-F238E27FC236}">
                <a16:creationId xmlns:a16="http://schemas.microsoft.com/office/drawing/2014/main" id="{F757B985-9B19-42D9-B4A1-33BE2FAAD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 b="12872"/>
          <a:stretch>
            <a:fillRect/>
          </a:stretch>
        </p:blipFill>
        <p:spPr bwMode="auto">
          <a:xfrm>
            <a:off x="457200" y="2162175"/>
            <a:ext cx="8240713" cy="380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标题 9224">
            <a:extLst>
              <a:ext uri="{FF2B5EF4-FFF2-40B4-BE49-F238E27FC236}">
                <a16:creationId xmlns:a16="http://schemas.microsoft.com/office/drawing/2014/main" id="{4FA20FA7-5F4B-4CD9-A771-F6BDF441BF87}"/>
              </a:ext>
            </a:extLst>
          </p:cNvPr>
          <p:cNvSpPr>
            <a:spLocks noGrp="1" noChangeArrowheads="1"/>
          </p:cNvSpPr>
          <p:nvPr>
            <p:ph type="title"/>
          </p:nvPr>
        </p:nvSpPr>
        <p:spPr>
          <a:xfrm>
            <a:off x="468313" y="260350"/>
            <a:ext cx="8229600" cy="620713"/>
          </a:xfrm>
        </p:spPr>
        <p:txBody>
          <a:bodyPr/>
          <a:lstStyle/>
          <a:p>
            <a:pPr eaLnBrk="1" hangingPunct="1"/>
            <a:r>
              <a:rPr lang="en-US" altLang="zh-CN" b="1">
                <a:latin typeface="Times New Roman" panose="02020603050405020304" pitchFamily="18" charset="0"/>
              </a:rPr>
              <a:t>5.1 </a:t>
            </a:r>
            <a:r>
              <a:rPr lang="zh-CN" altLang="en-US" b="1"/>
              <a:t>引论</a:t>
            </a:r>
          </a:p>
        </p:txBody>
      </p:sp>
      <p:sp>
        <p:nvSpPr>
          <p:cNvPr id="8198" name="灯片编号占位符 1">
            <a:extLst>
              <a:ext uri="{FF2B5EF4-FFF2-40B4-BE49-F238E27FC236}">
                <a16:creationId xmlns:a16="http://schemas.microsoft.com/office/drawing/2014/main" id="{C8F9050C-48BD-4938-AB06-F6662513D614}"/>
              </a:ext>
            </a:extLst>
          </p:cNvPr>
          <p:cNvSpPr txBox="1">
            <a:spLocks/>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FE0FB666-3DD5-4825-9FAA-214B5F506E87}" type="slidenum">
              <a:rPr lang="zh-CN" altLang="en-US" sz="1400"/>
              <a:pPr algn="r" eaLnBrk="1" hangingPunct="1">
                <a:lnSpc>
                  <a:spcPct val="100000"/>
                </a:lnSpc>
                <a:spcBef>
                  <a:spcPct val="0"/>
                </a:spcBef>
                <a:buClrTx/>
                <a:buFont typeface="Arial" panose="020B0604020202020204" pitchFamily="34" charset="0"/>
                <a:buNone/>
              </a:pPr>
              <a:t>5</a:t>
            </a:fld>
            <a:endParaRPr lang="zh-CN" altLang="en-US" sz="1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矩形 156674">
            <a:extLst>
              <a:ext uri="{FF2B5EF4-FFF2-40B4-BE49-F238E27FC236}">
                <a16:creationId xmlns:a16="http://schemas.microsoft.com/office/drawing/2014/main" id="{69761116-EE15-49BD-BD4F-E9A6559153B1}"/>
              </a:ext>
            </a:extLst>
          </p:cNvPr>
          <p:cNvSpPr>
            <a:spLocks noChangeArrowheads="1"/>
          </p:cNvSpPr>
          <p:nvPr/>
        </p:nvSpPr>
        <p:spPr bwMode="auto">
          <a:xfrm>
            <a:off x="461963" y="941388"/>
            <a:ext cx="82772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lnSpc>
                <a:spcPct val="150000"/>
              </a:lnSpc>
              <a:buClr>
                <a:srgbClr val="FF0000"/>
              </a:buClr>
              <a:buFont typeface="Wingdings" pitchFamily="2" charset="2"/>
              <a:buChar char="Ø"/>
              <a:defRPr/>
            </a:pPr>
            <a:r>
              <a:rPr lang="en-US" altLang="zh-CN" sz="2500" b="1" dirty="0">
                <a:latin typeface="Arial" charset="0"/>
              </a:rPr>
              <a:t>             </a:t>
            </a:r>
            <a:r>
              <a:rPr lang="zh-CN" altLang="en-US" sz="2500" b="1" dirty="0">
                <a:latin typeface="Arial" charset="0"/>
              </a:rPr>
              <a:t>时，一个零点、两个极点系统的阶跃响应，取              </a:t>
            </a:r>
            <a:endParaRPr lang="en-US" altLang="zh-CN" sz="2500" b="1" dirty="0">
              <a:latin typeface="Arial" charset="0"/>
            </a:endParaRPr>
          </a:p>
          <a:p>
            <a:pPr eaLnBrk="1" hangingPunct="1">
              <a:lnSpc>
                <a:spcPct val="150000"/>
              </a:lnSpc>
              <a:buClr>
                <a:srgbClr val="FF0000"/>
              </a:buClr>
              <a:defRPr/>
            </a:pPr>
            <a:r>
              <a:rPr lang="en-US" altLang="zh-CN" sz="2500" b="1" dirty="0">
                <a:latin typeface="Arial" charset="0"/>
              </a:rPr>
              <a:t>               </a:t>
            </a:r>
            <a:r>
              <a:rPr lang="zh-CN" altLang="en-US" sz="2500" b="1" dirty="0">
                <a:latin typeface="Arial" charset="0"/>
              </a:rPr>
              <a:t>为：</a:t>
            </a:r>
            <a:r>
              <a:rPr lang="en-US" altLang="zh-CN" sz="2500" b="1" dirty="0">
                <a:latin typeface="Arial" charset="0"/>
              </a:rPr>
              <a:t>A=5</a:t>
            </a:r>
            <a:r>
              <a:rPr lang="zh-CN" altLang="en-US" sz="2500" b="1" dirty="0">
                <a:latin typeface="Arial" charset="0"/>
              </a:rPr>
              <a:t>，</a:t>
            </a:r>
            <a:r>
              <a:rPr lang="en-US" altLang="zh-CN" sz="2500" b="1" dirty="0">
                <a:latin typeface="Arial" charset="0"/>
              </a:rPr>
              <a:t>B=2</a:t>
            </a:r>
            <a:r>
              <a:rPr lang="zh-CN" altLang="en-US" sz="2500" b="1" dirty="0">
                <a:latin typeface="Arial" charset="0"/>
              </a:rPr>
              <a:t>，</a:t>
            </a:r>
            <a:r>
              <a:rPr lang="en-US" altLang="zh-CN" sz="2500" b="1" dirty="0">
                <a:latin typeface="Arial" charset="0"/>
              </a:rPr>
              <a:t>C=1</a:t>
            </a:r>
            <a:r>
              <a:rPr lang="zh-CN" altLang="en-US" sz="2500" b="1" dirty="0">
                <a:latin typeface="Arial" charset="0"/>
              </a:rPr>
              <a:t>，</a:t>
            </a:r>
            <a:r>
              <a:rPr lang="en-US" altLang="zh-CN" sz="2500" b="1" dirty="0">
                <a:latin typeface="Arial" charset="0"/>
              </a:rPr>
              <a:t>D=0.5</a:t>
            </a:r>
          </a:p>
        </p:txBody>
      </p:sp>
      <p:sp>
        <p:nvSpPr>
          <p:cNvPr id="81923" name="矩形 156675">
            <a:extLst>
              <a:ext uri="{FF2B5EF4-FFF2-40B4-BE49-F238E27FC236}">
                <a16:creationId xmlns:a16="http://schemas.microsoft.com/office/drawing/2014/main" id="{CEBB1951-4A0F-4958-A772-987F8755C6BF}"/>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81924" name="对象 156676">
            <a:extLst>
              <a:ext uri="{FF2B5EF4-FFF2-40B4-BE49-F238E27FC236}">
                <a16:creationId xmlns:a16="http://schemas.microsoft.com/office/drawing/2014/main" id="{8F37F956-263F-4732-9350-EAA4C132A525}"/>
              </a:ext>
            </a:extLst>
          </p:cNvPr>
          <p:cNvGraphicFramePr>
            <a:graphicFrameLocks noChangeAspect="1"/>
          </p:cNvGraphicFramePr>
          <p:nvPr/>
        </p:nvGraphicFramePr>
        <p:xfrm>
          <a:off x="857250" y="1574800"/>
          <a:ext cx="965200" cy="508000"/>
        </p:xfrm>
        <a:graphic>
          <a:graphicData uri="http://schemas.openxmlformats.org/presentationml/2006/ole">
            <mc:AlternateContent xmlns:mc="http://schemas.openxmlformats.org/markup-compatibility/2006">
              <mc:Choice xmlns:v="urn:schemas-microsoft-com:vml" Requires="v">
                <p:oleObj r:id="rId2" imgW="431613" imgH="228501" progId="Equation.DSMT4">
                  <p:embed/>
                </p:oleObj>
              </mc:Choice>
              <mc:Fallback>
                <p:oleObj r:id="rId2" imgW="431613" imgH="228501" progId="Equation.DSMT4">
                  <p:embed/>
                  <p:pic>
                    <p:nvPicPr>
                      <p:cNvPr id="0" name="对象 1566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1574800"/>
                        <a:ext cx="965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1925" name="矩形 156678">
            <a:extLst>
              <a:ext uri="{FF2B5EF4-FFF2-40B4-BE49-F238E27FC236}">
                <a16:creationId xmlns:a16="http://schemas.microsoft.com/office/drawing/2014/main" id="{DD016950-E473-410C-910A-E4DB084F2945}"/>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81926" name="对象 156679">
            <a:extLst>
              <a:ext uri="{FF2B5EF4-FFF2-40B4-BE49-F238E27FC236}">
                <a16:creationId xmlns:a16="http://schemas.microsoft.com/office/drawing/2014/main" id="{69E3834F-034D-4AB5-8C55-39E8289C3E0F}"/>
              </a:ext>
            </a:extLst>
          </p:cNvPr>
          <p:cNvGraphicFramePr>
            <a:graphicFrameLocks noChangeAspect="1"/>
          </p:cNvGraphicFramePr>
          <p:nvPr/>
        </p:nvGraphicFramePr>
        <p:xfrm>
          <a:off x="835025" y="1079500"/>
          <a:ext cx="1212850" cy="431800"/>
        </p:xfrm>
        <a:graphic>
          <a:graphicData uri="http://schemas.openxmlformats.org/presentationml/2006/ole">
            <mc:AlternateContent xmlns:mc="http://schemas.openxmlformats.org/markup-compatibility/2006">
              <mc:Choice xmlns:v="urn:schemas-microsoft-com:vml" Requires="v">
                <p:oleObj r:id="rId4" imgW="558315" imgH="203024" progId="Equation.DSMT4">
                  <p:embed/>
                </p:oleObj>
              </mc:Choice>
              <mc:Fallback>
                <p:oleObj r:id="rId4" imgW="558315" imgH="203024" progId="Equation.DSMT4">
                  <p:embed/>
                  <p:pic>
                    <p:nvPicPr>
                      <p:cNvPr id="0" name="对象 15667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025" y="1079500"/>
                        <a:ext cx="1212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27" name="矩形 156680">
            <a:extLst>
              <a:ext uri="{FF2B5EF4-FFF2-40B4-BE49-F238E27FC236}">
                <a16:creationId xmlns:a16="http://schemas.microsoft.com/office/drawing/2014/main" id="{EBB207EF-B3BA-49E4-A263-0B85A0515ECD}"/>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pic>
        <p:nvPicPr>
          <p:cNvPr id="81928" name="图片 156682" descr="5">
            <a:extLst>
              <a:ext uri="{FF2B5EF4-FFF2-40B4-BE49-F238E27FC236}">
                <a16:creationId xmlns:a16="http://schemas.microsoft.com/office/drawing/2014/main" id="{B854743D-7D94-432D-A12C-BF57822973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205038"/>
            <a:ext cx="6096000"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9" name="灯片编号占位符 1">
            <a:extLst>
              <a:ext uri="{FF2B5EF4-FFF2-40B4-BE49-F238E27FC236}">
                <a16:creationId xmlns:a16="http://schemas.microsoft.com/office/drawing/2014/main" id="{BDE3EB8B-633B-42C4-B7DD-A40DE4FFFFE2}"/>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272138E6-F311-427F-A324-0C881B14629D}" type="slidenum">
              <a:rPr lang="zh-CN" altLang="en-US" sz="1400"/>
              <a:pPr algn="r" eaLnBrk="1" hangingPunct="1">
                <a:lnSpc>
                  <a:spcPct val="100000"/>
                </a:lnSpc>
                <a:spcBef>
                  <a:spcPct val="0"/>
                </a:spcBef>
                <a:buClrTx/>
                <a:buFont typeface="Arial" panose="020B0604020202020204" pitchFamily="34" charset="0"/>
                <a:buNone/>
              </a:pPr>
              <a:t>50</a:t>
            </a:fld>
            <a:endParaRPr lang="zh-CN" altLang="en-US" sz="1400"/>
          </a:p>
        </p:txBody>
      </p:sp>
      <p:sp>
        <p:nvSpPr>
          <p:cNvPr id="81930" name="矩形 150535">
            <a:extLst>
              <a:ext uri="{FF2B5EF4-FFF2-40B4-BE49-F238E27FC236}">
                <a16:creationId xmlns:a16="http://schemas.microsoft.com/office/drawing/2014/main" id="{CED151F5-00E6-4634-B591-814D702E90D1}"/>
              </a:ext>
            </a:extLst>
          </p:cNvPr>
          <p:cNvSpPr>
            <a:spLocks noGrp="1" noChangeArrowheads="1"/>
          </p:cNvSpPr>
          <p:nvPr/>
        </p:nvSpPr>
        <p:spPr bwMode="auto">
          <a:xfrm>
            <a:off x="457200" y="234950"/>
            <a:ext cx="82296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000" b="1" dirty="0">
                <a:solidFill>
                  <a:schemeClr val="tx2"/>
                </a:solidFill>
                <a:latin typeface="Times New Roman" panose="02020603050405020304" pitchFamily="18" charset="0"/>
              </a:rPr>
              <a:t>5.4</a:t>
            </a:r>
            <a:r>
              <a:rPr lang="en-US" altLang="zh-CN" sz="3000" b="1" dirty="0">
                <a:solidFill>
                  <a:schemeClr val="tx2"/>
                </a:solidFill>
                <a:latin typeface="Times New Roman" panose="02020603050405020304" pitchFamily="18" charset="0"/>
              </a:rPr>
              <a:t>  </a:t>
            </a:r>
            <a:r>
              <a:rPr lang="zh-CN" altLang="en-US" sz="3000" b="1" dirty="0">
                <a:solidFill>
                  <a:schemeClr val="tx2"/>
                </a:solidFill>
              </a:rPr>
              <a:t>零点和第三个极点</a:t>
            </a:r>
            <a:r>
              <a:rPr lang="zh-CN" altLang="zh-CN" sz="3000" b="1" dirty="0">
                <a:solidFill>
                  <a:schemeClr val="tx2"/>
                </a:solidFill>
              </a:rPr>
              <a:t>对二阶系统响应的影响</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矩形 157698">
            <a:extLst>
              <a:ext uri="{FF2B5EF4-FFF2-40B4-BE49-F238E27FC236}">
                <a16:creationId xmlns:a16="http://schemas.microsoft.com/office/drawing/2014/main" id="{FF3834F9-9972-4608-80AB-1CC100043D94}"/>
              </a:ext>
            </a:extLst>
          </p:cNvPr>
          <p:cNvSpPr>
            <a:spLocks noChangeArrowheads="1"/>
          </p:cNvSpPr>
          <p:nvPr/>
        </p:nvSpPr>
        <p:spPr bwMode="auto">
          <a:xfrm>
            <a:off x="673100" y="925513"/>
            <a:ext cx="56276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500" b="1"/>
              <a:t>当              时瞬态响应性能指标：</a:t>
            </a:r>
          </a:p>
        </p:txBody>
      </p:sp>
      <p:sp>
        <p:nvSpPr>
          <p:cNvPr id="82947" name="矩形 157699">
            <a:extLst>
              <a:ext uri="{FF2B5EF4-FFF2-40B4-BE49-F238E27FC236}">
                <a16:creationId xmlns:a16="http://schemas.microsoft.com/office/drawing/2014/main" id="{E105DFB1-0F71-4128-9AC0-95E8DA805EE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82948" name="对象 157700">
            <a:extLst>
              <a:ext uri="{FF2B5EF4-FFF2-40B4-BE49-F238E27FC236}">
                <a16:creationId xmlns:a16="http://schemas.microsoft.com/office/drawing/2014/main" id="{A56BBFAD-1450-4AB0-A0F9-6DCDCBB48671}"/>
              </a:ext>
            </a:extLst>
          </p:cNvPr>
          <p:cNvGraphicFramePr>
            <a:graphicFrameLocks noChangeAspect="1"/>
          </p:cNvGraphicFramePr>
          <p:nvPr/>
        </p:nvGraphicFramePr>
        <p:xfrm>
          <a:off x="1484313" y="1133475"/>
          <a:ext cx="1103312" cy="392113"/>
        </p:xfrm>
        <a:graphic>
          <a:graphicData uri="http://schemas.openxmlformats.org/presentationml/2006/ole">
            <mc:AlternateContent xmlns:mc="http://schemas.openxmlformats.org/markup-compatibility/2006">
              <mc:Choice xmlns:v="urn:schemas-microsoft-com:vml" Requires="v">
                <p:oleObj r:id="rId2" imgW="558315" imgH="203024" progId="Equation.DSMT4">
                  <p:embed/>
                </p:oleObj>
              </mc:Choice>
              <mc:Fallback>
                <p:oleObj r:id="rId2" imgW="558315" imgH="203024" progId="Equation.DSMT4">
                  <p:embed/>
                  <p:pic>
                    <p:nvPicPr>
                      <p:cNvPr id="0" name="对象 1577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313" y="1133475"/>
                        <a:ext cx="1103312"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49" name="文本框 157701">
            <a:extLst>
              <a:ext uri="{FF2B5EF4-FFF2-40B4-BE49-F238E27FC236}">
                <a16:creationId xmlns:a16="http://schemas.microsoft.com/office/drawing/2014/main" id="{521CF86B-E9A3-4BAE-96FF-091C39D4EC9D}"/>
              </a:ext>
            </a:extLst>
          </p:cNvPr>
          <p:cNvSpPr txBox="1">
            <a:spLocks noChangeArrowheads="1"/>
          </p:cNvSpPr>
          <p:nvPr/>
        </p:nvSpPr>
        <p:spPr bwMode="auto">
          <a:xfrm>
            <a:off x="395288" y="4633913"/>
            <a:ext cx="85328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r>
              <a:rPr lang="zh-CN" altLang="en-US" b="1" u="sng"/>
              <a:t>采用归一化时间      ，调节时间采用</a:t>
            </a:r>
            <a:r>
              <a:rPr lang="en-US" altLang="zh-CN" b="1" u="sng"/>
              <a:t>2%</a:t>
            </a:r>
            <a:r>
              <a:rPr lang="zh-CN" altLang="en-US" b="1" u="sng"/>
              <a:t>允许误差准则</a:t>
            </a:r>
          </a:p>
        </p:txBody>
      </p:sp>
      <p:sp>
        <p:nvSpPr>
          <p:cNvPr id="82950" name="矩形 157702">
            <a:extLst>
              <a:ext uri="{FF2B5EF4-FFF2-40B4-BE49-F238E27FC236}">
                <a16:creationId xmlns:a16="http://schemas.microsoft.com/office/drawing/2014/main" id="{D087702F-CEEB-464A-BF98-5A7B3C38797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82951" name="对象 157703">
            <a:extLst>
              <a:ext uri="{FF2B5EF4-FFF2-40B4-BE49-F238E27FC236}">
                <a16:creationId xmlns:a16="http://schemas.microsoft.com/office/drawing/2014/main" id="{C8D355B9-04E6-4B27-B6CE-220381D5785A}"/>
              </a:ext>
            </a:extLst>
          </p:cNvPr>
          <p:cNvGraphicFramePr>
            <a:graphicFrameLocks noChangeAspect="1"/>
          </p:cNvGraphicFramePr>
          <p:nvPr/>
        </p:nvGraphicFramePr>
        <p:xfrm>
          <a:off x="2987675" y="4606925"/>
          <a:ext cx="647700" cy="576263"/>
        </p:xfrm>
        <a:graphic>
          <a:graphicData uri="http://schemas.openxmlformats.org/presentationml/2006/ole">
            <mc:AlternateContent xmlns:mc="http://schemas.openxmlformats.org/markup-compatibility/2006">
              <mc:Choice xmlns:v="urn:schemas-microsoft-com:vml" Requires="v">
                <p:oleObj r:id="rId4" imgW="253780" imgH="228402" progId="Equation.DSMT4">
                  <p:embed/>
                </p:oleObj>
              </mc:Choice>
              <mc:Fallback>
                <p:oleObj r:id="rId4" imgW="253780" imgH="228402" progId="Equation.DSMT4">
                  <p:embed/>
                  <p:pic>
                    <p:nvPicPr>
                      <p:cNvPr id="0" name="对象 1577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4606925"/>
                        <a:ext cx="6477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7788" name="表格 157787">
            <a:extLst>
              <a:ext uri="{FF2B5EF4-FFF2-40B4-BE49-F238E27FC236}">
                <a16:creationId xmlns:a16="http://schemas.microsoft.com/office/drawing/2014/main" id="{D08FEDC3-3DF2-4382-BF46-EB38BA4B98C1}"/>
              </a:ext>
            </a:extLst>
          </p:cNvPr>
          <p:cNvGraphicFramePr/>
          <p:nvPr/>
        </p:nvGraphicFramePr>
        <p:xfrm>
          <a:off x="1009650" y="1681163"/>
          <a:ext cx="7304088" cy="2532183"/>
        </p:xfrm>
        <a:graphic>
          <a:graphicData uri="http://schemas.openxmlformats.org/drawingml/2006/table">
            <a:tbl>
              <a:tblPr/>
              <a:tblGrid>
                <a:gridCol w="1825625">
                  <a:extLst>
                    <a:ext uri="{9D8B030D-6E8A-4147-A177-3AD203B41FA5}">
                      <a16:colId xmlns:a16="http://schemas.microsoft.com/office/drawing/2014/main" val="20000"/>
                    </a:ext>
                  </a:extLst>
                </a:gridCol>
                <a:gridCol w="1827213">
                  <a:extLst>
                    <a:ext uri="{9D8B030D-6E8A-4147-A177-3AD203B41FA5}">
                      <a16:colId xmlns:a16="http://schemas.microsoft.com/office/drawing/2014/main" val="20001"/>
                    </a:ext>
                  </a:extLst>
                </a:gridCol>
                <a:gridCol w="1825625">
                  <a:extLst>
                    <a:ext uri="{9D8B030D-6E8A-4147-A177-3AD203B41FA5}">
                      <a16:colId xmlns:a16="http://schemas.microsoft.com/office/drawing/2014/main" val="20002"/>
                    </a:ext>
                  </a:extLst>
                </a:gridCol>
                <a:gridCol w="1825625">
                  <a:extLst>
                    <a:ext uri="{9D8B030D-6E8A-4147-A177-3AD203B41FA5}">
                      <a16:colId xmlns:a16="http://schemas.microsoft.com/office/drawing/2014/main" val="20003"/>
                    </a:ext>
                  </a:extLst>
                </a:gridCol>
              </a:tblGrid>
              <a:tr h="526311">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400" b="1" dirty="0">
                        <a:solidFill>
                          <a:srgbClr val="000000"/>
                        </a:solidFill>
                        <a:latin typeface="Calibri" panose="020F0502020204030204" pitchFamily="34" charset="0"/>
                      </a:endParaRPr>
                    </a:p>
                  </a:txBody>
                  <a:tcPr marT="43565" marB="43565">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400" b="1" dirty="0">
                          <a:solidFill>
                            <a:srgbClr val="000000"/>
                          </a:solidFill>
                          <a:latin typeface="Calibri" panose="020F0502020204030204" pitchFamily="34" charset="0"/>
                        </a:rPr>
                        <a:t>超调量</a:t>
                      </a:r>
                    </a:p>
                  </a:txBody>
                  <a:tcPr marT="43565" marB="43565">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rgbClr val="000000"/>
                          </a:solidFill>
                          <a:latin typeface="Calibri" panose="020F0502020204030204" pitchFamily="34" charset="0"/>
                        </a:rPr>
                        <a:t>调节</a:t>
                      </a:r>
                      <a:r>
                        <a:rPr lang="zh-CN" altLang="x-none" sz="2400" b="1" dirty="0">
                          <a:solidFill>
                            <a:srgbClr val="000000"/>
                          </a:solidFill>
                          <a:latin typeface="Calibri" panose="020F0502020204030204" pitchFamily="34" charset="0"/>
                        </a:rPr>
                        <a:t>时间</a:t>
                      </a:r>
                    </a:p>
                  </a:txBody>
                  <a:tcPr marT="43565" marB="43565">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400" b="1" dirty="0">
                          <a:solidFill>
                            <a:srgbClr val="000000"/>
                          </a:solidFill>
                          <a:latin typeface="Calibri" panose="020F0502020204030204" pitchFamily="34" charset="0"/>
                        </a:rPr>
                        <a:t>峰值时间</a:t>
                      </a:r>
                    </a:p>
                  </a:txBody>
                  <a:tcPr marT="43565" marB="43565">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1438">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400" b="1" dirty="0">
                          <a:solidFill>
                            <a:srgbClr val="000000"/>
                          </a:solidFill>
                          <a:latin typeface="Times New Roman" panose="02020603050405020304" pitchFamily="18" charset="0"/>
                        </a:rPr>
                        <a:t>5</a:t>
                      </a:r>
                    </a:p>
                  </a:txBody>
                  <a:tcPr marT="43565" marB="43565">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400" b="1" dirty="0">
                          <a:solidFill>
                            <a:srgbClr val="000000"/>
                          </a:solidFill>
                          <a:latin typeface="Times New Roman" panose="02020603050405020304" pitchFamily="18" charset="0"/>
                        </a:rPr>
                        <a:t>23.1</a:t>
                      </a:r>
                    </a:p>
                  </a:txBody>
                  <a:tcPr marT="43565" marB="43565">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400" b="1" dirty="0">
                          <a:solidFill>
                            <a:srgbClr val="000000"/>
                          </a:solidFill>
                          <a:latin typeface="Times New Roman" panose="02020603050405020304" pitchFamily="18" charset="0"/>
                        </a:rPr>
                        <a:t>8.0</a:t>
                      </a:r>
                    </a:p>
                  </a:txBody>
                  <a:tcPr marT="43565" marB="43565">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400" b="1" dirty="0">
                          <a:solidFill>
                            <a:srgbClr val="000000"/>
                          </a:solidFill>
                          <a:latin typeface="Times New Roman" panose="02020603050405020304" pitchFamily="18" charset="0"/>
                        </a:rPr>
                        <a:t>3.0</a:t>
                      </a:r>
                    </a:p>
                  </a:txBody>
                  <a:tcPr marT="43565" marB="43565">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1438">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400" b="1" dirty="0">
                          <a:solidFill>
                            <a:srgbClr val="000000"/>
                          </a:solidFill>
                          <a:latin typeface="Times New Roman" panose="02020603050405020304" pitchFamily="18" charset="0"/>
                        </a:rPr>
                        <a:t>2</a:t>
                      </a:r>
                    </a:p>
                  </a:txBody>
                  <a:tcPr marT="43565" marB="43565">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400" b="1" dirty="0">
                          <a:solidFill>
                            <a:srgbClr val="000000"/>
                          </a:solidFill>
                          <a:latin typeface="Times New Roman" panose="02020603050405020304" pitchFamily="18" charset="0"/>
                        </a:rPr>
                        <a:t>39.7</a:t>
                      </a:r>
                    </a:p>
                  </a:txBody>
                  <a:tcPr marT="43565" marB="43565">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400" b="1" dirty="0">
                          <a:solidFill>
                            <a:srgbClr val="000000"/>
                          </a:solidFill>
                          <a:latin typeface="Times New Roman" panose="02020603050405020304" pitchFamily="18" charset="0"/>
                        </a:rPr>
                        <a:t>7.6</a:t>
                      </a:r>
                    </a:p>
                  </a:txBody>
                  <a:tcPr marT="43565" marB="43565">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400" b="1" dirty="0">
                          <a:solidFill>
                            <a:srgbClr val="000000"/>
                          </a:solidFill>
                          <a:latin typeface="Times New Roman" panose="02020603050405020304" pitchFamily="18" charset="0"/>
                        </a:rPr>
                        <a:t>2.2</a:t>
                      </a:r>
                    </a:p>
                  </a:txBody>
                  <a:tcPr marT="43565" marB="43565">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1438">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400" b="1" dirty="0">
                          <a:solidFill>
                            <a:srgbClr val="000000"/>
                          </a:solidFill>
                          <a:latin typeface="Times New Roman" panose="02020603050405020304" pitchFamily="18" charset="0"/>
                        </a:rPr>
                        <a:t>1</a:t>
                      </a:r>
                    </a:p>
                  </a:txBody>
                  <a:tcPr marT="43565" marB="43565">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400" b="1" dirty="0">
                          <a:solidFill>
                            <a:srgbClr val="000000"/>
                          </a:solidFill>
                          <a:latin typeface="Times New Roman" panose="02020603050405020304" pitchFamily="18" charset="0"/>
                        </a:rPr>
                        <a:t>89.9</a:t>
                      </a:r>
                    </a:p>
                  </a:txBody>
                  <a:tcPr marT="43565" marB="43565">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400" b="1" dirty="0">
                          <a:solidFill>
                            <a:srgbClr val="000000"/>
                          </a:solidFill>
                          <a:latin typeface="Times New Roman" panose="02020603050405020304" pitchFamily="18" charset="0"/>
                        </a:rPr>
                        <a:t>10.1</a:t>
                      </a:r>
                    </a:p>
                  </a:txBody>
                  <a:tcPr marT="43565" marB="43565">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400" b="1" dirty="0">
                          <a:solidFill>
                            <a:srgbClr val="000000"/>
                          </a:solidFill>
                          <a:latin typeface="Times New Roman" panose="02020603050405020304" pitchFamily="18" charset="0"/>
                        </a:rPr>
                        <a:t>1.8</a:t>
                      </a:r>
                    </a:p>
                  </a:txBody>
                  <a:tcPr marT="43565" marB="43565">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1438">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400" b="1" dirty="0">
                          <a:solidFill>
                            <a:srgbClr val="000000"/>
                          </a:solidFill>
                          <a:latin typeface="Times New Roman" panose="02020603050405020304" pitchFamily="18" charset="0"/>
                        </a:rPr>
                        <a:t>0.5</a:t>
                      </a:r>
                    </a:p>
                  </a:txBody>
                  <a:tcPr marT="43565" marB="43565">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400" b="1" dirty="0">
                          <a:solidFill>
                            <a:srgbClr val="000000"/>
                          </a:solidFill>
                          <a:latin typeface="Times New Roman" panose="02020603050405020304" pitchFamily="18" charset="0"/>
                        </a:rPr>
                        <a:t>210.0</a:t>
                      </a:r>
                    </a:p>
                  </a:txBody>
                  <a:tcPr marT="43565" marB="43565">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400" b="1" dirty="0">
                          <a:solidFill>
                            <a:srgbClr val="000000"/>
                          </a:solidFill>
                          <a:latin typeface="Times New Roman" panose="02020603050405020304" pitchFamily="18" charset="0"/>
                        </a:rPr>
                        <a:t>10.3</a:t>
                      </a:r>
                    </a:p>
                  </a:txBody>
                  <a:tcPr marT="43565" marB="43565">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x-none" sz="2400" b="1" dirty="0">
                          <a:solidFill>
                            <a:srgbClr val="000000"/>
                          </a:solidFill>
                          <a:latin typeface="Times New Roman" panose="02020603050405020304" pitchFamily="18" charset="0"/>
                        </a:rPr>
                        <a:t>1.5</a:t>
                      </a:r>
                    </a:p>
                  </a:txBody>
                  <a:tcPr marT="43565" marB="43565">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82984" name="对象 157774">
            <a:extLst>
              <a:ext uri="{FF2B5EF4-FFF2-40B4-BE49-F238E27FC236}">
                <a16:creationId xmlns:a16="http://schemas.microsoft.com/office/drawing/2014/main" id="{B810E663-A886-4790-A741-4AB27825850D}"/>
              </a:ext>
            </a:extLst>
          </p:cNvPr>
          <p:cNvGraphicFramePr>
            <a:graphicFrameLocks/>
          </p:cNvGraphicFramePr>
          <p:nvPr/>
        </p:nvGraphicFramePr>
        <p:xfrm>
          <a:off x="1181100" y="1717675"/>
          <a:ext cx="1512888" cy="503238"/>
        </p:xfrm>
        <a:graphic>
          <a:graphicData uri="http://schemas.openxmlformats.org/presentationml/2006/ole">
            <mc:AlternateContent xmlns:mc="http://schemas.openxmlformats.org/markup-compatibility/2006">
              <mc:Choice xmlns:v="urn:schemas-microsoft-com:vml" Requires="v">
                <p:oleObj r:id="rId6" imgW="444941" imgH="228961" progId="Equation.DSMT4">
                  <p:embed/>
                </p:oleObj>
              </mc:Choice>
              <mc:Fallback>
                <p:oleObj r:id="rId6" imgW="444941" imgH="228961" progId="Equation.DSMT4">
                  <p:embed/>
                  <p:pic>
                    <p:nvPicPr>
                      <p:cNvPr id="0" name="对象 15777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1100" y="1717675"/>
                        <a:ext cx="151288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85" name="矩形 157788">
            <a:extLst>
              <a:ext uri="{FF2B5EF4-FFF2-40B4-BE49-F238E27FC236}">
                <a16:creationId xmlns:a16="http://schemas.microsoft.com/office/drawing/2014/main" id="{76EBEEE5-B0ED-491B-A034-C0EB8D52406C}"/>
              </a:ext>
            </a:extLst>
          </p:cNvPr>
          <p:cNvSpPr>
            <a:spLocks noChangeArrowheads="1"/>
          </p:cNvSpPr>
          <p:nvPr/>
        </p:nvSpPr>
        <p:spPr bwMode="auto">
          <a:xfrm>
            <a:off x="554038" y="5153025"/>
            <a:ext cx="806291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500" b="1"/>
              <a:t>零点的存在使系统瞬态响应上升时间、峰值时间减小，超调量增大</a:t>
            </a:r>
          </a:p>
        </p:txBody>
      </p:sp>
      <p:sp>
        <p:nvSpPr>
          <p:cNvPr id="82986" name="灯片编号占位符 1">
            <a:extLst>
              <a:ext uri="{FF2B5EF4-FFF2-40B4-BE49-F238E27FC236}">
                <a16:creationId xmlns:a16="http://schemas.microsoft.com/office/drawing/2014/main" id="{9809B93C-6CA0-409C-BCBC-79ADF30A9B2C}"/>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B23DCF9C-FFB0-42A7-A31D-CE1AC3B427CC}" type="slidenum">
              <a:rPr lang="zh-CN" altLang="en-US" sz="1400"/>
              <a:pPr algn="r" eaLnBrk="1" hangingPunct="1">
                <a:lnSpc>
                  <a:spcPct val="100000"/>
                </a:lnSpc>
                <a:spcBef>
                  <a:spcPct val="0"/>
                </a:spcBef>
                <a:buClrTx/>
                <a:buFont typeface="Arial" panose="020B0604020202020204" pitchFamily="34" charset="0"/>
                <a:buNone/>
              </a:pPr>
              <a:t>51</a:t>
            </a:fld>
            <a:endParaRPr lang="zh-CN" altLang="en-US" sz="1400"/>
          </a:p>
        </p:txBody>
      </p:sp>
      <p:sp>
        <p:nvSpPr>
          <p:cNvPr id="82987" name="矩形 150535">
            <a:extLst>
              <a:ext uri="{FF2B5EF4-FFF2-40B4-BE49-F238E27FC236}">
                <a16:creationId xmlns:a16="http://schemas.microsoft.com/office/drawing/2014/main" id="{EDBF4990-6713-430E-A8F8-61FB79A18A44}"/>
              </a:ext>
            </a:extLst>
          </p:cNvPr>
          <p:cNvSpPr>
            <a:spLocks noGrp="1" noChangeArrowheads="1"/>
          </p:cNvSpPr>
          <p:nvPr/>
        </p:nvSpPr>
        <p:spPr bwMode="auto">
          <a:xfrm>
            <a:off x="457200" y="234950"/>
            <a:ext cx="82296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dirty="0">
                <a:solidFill>
                  <a:schemeClr val="tx2"/>
                </a:solidFill>
                <a:latin typeface="Times New Roman" panose="02020603050405020304" pitchFamily="18" charset="0"/>
              </a:rPr>
              <a:t>5</a:t>
            </a:r>
            <a:r>
              <a:rPr lang="zh-CN" altLang="zh-CN" sz="3000" b="1" dirty="0">
                <a:solidFill>
                  <a:schemeClr val="tx2"/>
                </a:solidFill>
                <a:latin typeface="Times New Roman" panose="02020603050405020304" pitchFamily="18" charset="0"/>
              </a:rPr>
              <a:t>.4</a:t>
            </a:r>
            <a:r>
              <a:rPr lang="en-US" altLang="zh-CN" sz="3000" b="1" dirty="0">
                <a:solidFill>
                  <a:schemeClr val="tx2"/>
                </a:solidFill>
                <a:latin typeface="Times New Roman" panose="02020603050405020304" pitchFamily="18" charset="0"/>
              </a:rPr>
              <a:t>  </a:t>
            </a:r>
            <a:r>
              <a:rPr lang="zh-CN" altLang="en-US" sz="3000" b="1" dirty="0">
                <a:solidFill>
                  <a:schemeClr val="tx2"/>
                </a:solidFill>
              </a:rPr>
              <a:t>零点和第三个极点</a:t>
            </a:r>
            <a:r>
              <a:rPr lang="zh-CN" altLang="zh-CN" sz="3000" b="1" dirty="0">
                <a:solidFill>
                  <a:schemeClr val="tx2"/>
                </a:solidFill>
              </a:rPr>
              <a:t>对二阶系统响应的影响</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矩形 158722">
            <a:extLst>
              <a:ext uri="{FF2B5EF4-FFF2-40B4-BE49-F238E27FC236}">
                <a16:creationId xmlns:a16="http://schemas.microsoft.com/office/drawing/2014/main" id="{2138ABD7-D739-46F5-9F45-8F0233B00D4B}"/>
              </a:ext>
            </a:extLst>
          </p:cNvPr>
          <p:cNvSpPr>
            <a:spLocks noChangeArrowheads="1"/>
          </p:cNvSpPr>
          <p:nvPr/>
        </p:nvSpPr>
        <p:spPr bwMode="auto">
          <a:xfrm>
            <a:off x="1476375" y="476250"/>
            <a:ext cx="648970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zh-CN" sz="2200" b="1">
                <a:solidFill>
                  <a:srgbClr val="FF0000"/>
                </a:solidFill>
              </a:rPr>
              <a:t>例5.1</a:t>
            </a:r>
            <a:r>
              <a:rPr lang="zh-CN" altLang="zh-CN" sz="2200" b="1"/>
              <a:t>  参数选择：</a:t>
            </a:r>
            <a:endParaRPr lang="en-US" altLang="zh-CN" sz="2200" b="1"/>
          </a:p>
          <a:p>
            <a:pPr eaLnBrk="1" hangingPunct="1">
              <a:lnSpc>
                <a:spcPct val="150000"/>
              </a:lnSpc>
              <a:spcBef>
                <a:spcPct val="0"/>
              </a:spcBef>
              <a:buFont typeface="Wingdings" panose="05000000000000000000" pitchFamily="2" charset="2"/>
              <a:buNone/>
            </a:pPr>
            <a:r>
              <a:rPr lang="zh-CN" altLang="zh-CN" sz="2200" b="1"/>
              <a:t>   选择增益</a:t>
            </a:r>
            <a:r>
              <a:rPr lang="zh-CN" altLang="zh-CN" sz="2200" b="1" i="1"/>
              <a:t>K</a:t>
            </a:r>
            <a:r>
              <a:rPr lang="zh-CN" altLang="en-US" sz="2200" b="1"/>
              <a:t>、极点</a:t>
            </a:r>
            <a:r>
              <a:rPr lang="zh-CN" altLang="zh-CN" sz="2200" b="1" i="1"/>
              <a:t>p</a:t>
            </a:r>
            <a:r>
              <a:rPr lang="zh-CN" altLang="zh-CN" sz="2200" b="1"/>
              <a:t>，</a:t>
            </a:r>
            <a:r>
              <a:rPr lang="zh-CN" altLang="en-US" sz="2200" b="1"/>
              <a:t>以</a:t>
            </a:r>
            <a:r>
              <a:rPr lang="zh-CN" altLang="zh-CN" sz="2200" b="1"/>
              <a:t>满足时域性能指标</a:t>
            </a:r>
            <a:r>
              <a:rPr lang="zh-CN" altLang="en-US" sz="2200" b="1"/>
              <a:t>：</a:t>
            </a:r>
          </a:p>
          <a:p>
            <a:pPr lvl="1" eaLnBrk="1" hangingPunct="1">
              <a:lnSpc>
                <a:spcPct val="150000"/>
              </a:lnSpc>
              <a:spcBef>
                <a:spcPct val="0"/>
              </a:spcBef>
              <a:buClr>
                <a:srgbClr val="00FF00"/>
              </a:buClr>
              <a:buFont typeface="Wingdings" panose="05000000000000000000" pitchFamily="2" charset="2"/>
              <a:buChar char="n"/>
            </a:pPr>
            <a:r>
              <a:rPr lang="zh-CN" altLang="en-US" sz="2200" b="1"/>
              <a:t>对阶跃信号的</a:t>
            </a:r>
            <a:r>
              <a:rPr lang="zh-CN" altLang="zh-CN" sz="2200" b="1"/>
              <a:t>瞬态响应尽可能快速</a:t>
            </a:r>
            <a:endParaRPr lang="zh-CN" altLang="en-US" sz="2200" b="1"/>
          </a:p>
          <a:p>
            <a:pPr lvl="1" eaLnBrk="1" hangingPunct="1">
              <a:lnSpc>
                <a:spcPct val="150000"/>
              </a:lnSpc>
              <a:spcBef>
                <a:spcPct val="0"/>
              </a:spcBef>
              <a:buClr>
                <a:srgbClr val="00FF00"/>
              </a:buClr>
              <a:buFont typeface="Wingdings" panose="05000000000000000000" pitchFamily="2" charset="2"/>
              <a:buChar char="n"/>
            </a:pPr>
            <a:r>
              <a:rPr lang="zh-CN" altLang="zh-CN" sz="2200" b="1"/>
              <a:t>超调</a:t>
            </a:r>
            <a:r>
              <a:rPr lang="zh-CN" altLang="en-US" sz="2200" b="1"/>
              <a:t>量小于</a:t>
            </a:r>
            <a:r>
              <a:rPr lang="zh-CN" altLang="zh-CN" sz="2200" b="1"/>
              <a:t>5%</a:t>
            </a:r>
            <a:endParaRPr lang="zh-CN" altLang="en-US" sz="2200" b="1"/>
          </a:p>
          <a:p>
            <a:pPr lvl="1" eaLnBrk="1" hangingPunct="1">
              <a:lnSpc>
                <a:spcPct val="150000"/>
              </a:lnSpc>
              <a:spcBef>
                <a:spcPct val="0"/>
              </a:spcBef>
              <a:buClr>
                <a:srgbClr val="00FF00"/>
              </a:buClr>
              <a:buFont typeface="Wingdings" panose="05000000000000000000" pitchFamily="2" charset="2"/>
              <a:buChar char="n"/>
            </a:pPr>
            <a:r>
              <a:rPr lang="zh-CN" altLang="zh-CN" sz="2200" b="1"/>
              <a:t>2%</a:t>
            </a:r>
            <a:r>
              <a:rPr lang="zh-CN" altLang="en-US" sz="2200" b="1"/>
              <a:t>允许误差</a:t>
            </a:r>
            <a:r>
              <a:rPr lang="zh-CN" altLang="zh-CN" sz="2200" b="1"/>
              <a:t>准则</a:t>
            </a:r>
            <a:r>
              <a:rPr lang="zh-CN" altLang="en-US" sz="2200" b="1"/>
              <a:t>的调节</a:t>
            </a:r>
            <a:r>
              <a:rPr lang="zh-CN" altLang="zh-CN" sz="2200" b="1"/>
              <a:t>时间小于4s</a:t>
            </a:r>
          </a:p>
        </p:txBody>
      </p:sp>
      <p:pic>
        <p:nvPicPr>
          <p:cNvPr id="83971" name="图片 158723" descr="5">
            <a:extLst>
              <a:ext uri="{FF2B5EF4-FFF2-40B4-BE49-F238E27FC236}">
                <a16:creationId xmlns:a16="http://schemas.microsoft.com/office/drawing/2014/main" id="{15C55026-EE20-401D-9B8E-72FE7E0E2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3141663"/>
            <a:ext cx="5435600" cy="155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3972" name="对象 158725">
            <a:extLst>
              <a:ext uri="{FF2B5EF4-FFF2-40B4-BE49-F238E27FC236}">
                <a16:creationId xmlns:a16="http://schemas.microsoft.com/office/drawing/2014/main" id="{916FDEB2-C4AE-4EC7-AAC6-C1C8D0A96D8E}"/>
              </a:ext>
            </a:extLst>
          </p:cNvPr>
          <p:cNvGraphicFramePr>
            <a:graphicFrameLocks/>
          </p:cNvGraphicFramePr>
          <p:nvPr/>
        </p:nvGraphicFramePr>
        <p:xfrm>
          <a:off x="2124075" y="5589588"/>
          <a:ext cx="5616575" cy="792162"/>
        </p:xfrm>
        <a:graphic>
          <a:graphicData uri="http://schemas.openxmlformats.org/presentationml/2006/ole">
            <mc:AlternateContent xmlns:mc="http://schemas.openxmlformats.org/markup-compatibility/2006">
              <mc:Choice xmlns:v="urn:schemas-microsoft-com:vml" Requires="v">
                <p:oleObj r:id="rId3" imgW="2374900" imgH="469900" progId="Equation.DSMT4">
                  <p:embed/>
                </p:oleObj>
              </mc:Choice>
              <mc:Fallback>
                <p:oleObj r:id="rId3" imgW="2374900" imgH="469900" progId="Equation.DSMT4">
                  <p:embed/>
                  <p:pic>
                    <p:nvPicPr>
                      <p:cNvPr id="0" name="对象 15872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5589588"/>
                        <a:ext cx="561657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3" name="矩形 158726">
            <a:extLst>
              <a:ext uri="{FF2B5EF4-FFF2-40B4-BE49-F238E27FC236}">
                <a16:creationId xmlns:a16="http://schemas.microsoft.com/office/drawing/2014/main" id="{E95484C2-4E54-4D48-81A9-898A439D2B05}"/>
              </a:ext>
            </a:extLst>
          </p:cNvPr>
          <p:cNvSpPr>
            <a:spLocks noChangeArrowheads="1"/>
          </p:cNvSpPr>
          <p:nvPr/>
        </p:nvSpPr>
        <p:spPr bwMode="auto">
          <a:xfrm>
            <a:off x="1692275" y="4875213"/>
            <a:ext cx="50403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400" b="1"/>
              <a:t>闭环系统传递函数为二阶系统：</a:t>
            </a:r>
            <a:endParaRPr lang="zh-CN" altLang="zh-CN" sz="2400" b="1"/>
          </a:p>
        </p:txBody>
      </p:sp>
      <p:sp>
        <p:nvSpPr>
          <p:cNvPr id="83974" name="灯片编号占位符 1">
            <a:extLst>
              <a:ext uri="{FF2B5EF4-FFF2-40B4-BE49-F238E27FC236}">
                <a16:creationId xmlns:a16="http://schemas.microsoft.com/office/drawing/2014/main" id="{D573918F-819D-46CE-B667-8700F48E6A06}"/>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2CEBD919-5873-4142-BAC1-D0486FB474EF}" type="slidenum">
              <a:rPr lang="zh-CN" altLang="en-US" sz="1400"/>
              <a:pPr algn="r" eaLnBrk="1" hangingPunct="1">
                <a:lnSpc>
                  <a:spcPct val="100000"/>
                </a:lnSpc>
                <a:spcBef>
                  <a:spcPct val="0"/>
                </a:spcBef>
                <a:buClrTx/>
                <a:buFont typeface="Arial" panose="020B0604020202020204" pitchFamily="34" charset="0"/>
                <a:buNone/>
              </a:pPr>
              <a:t>52</a:t>
            </a:fld>
            <a:endParaRPr lang="zh-CN" altLang="en-US" sz="1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4" name="对象 159749">
            <a:extLst>
              <a:ext uri="{FF2B5EF4-FFF2-40B4-BE49-F238E27FC236}">
                <a16:creationId xmlns:a16="http://schemas.microsoft.com/office/drawing/2014/main" id="{EE36A51A-156C-484A-910C-66EC316A8E79}"/>
              </a:ext>
            </a:extLst>
          </p:cNvPr>
          <p:cNvGraphicFramePr>
            <a:graphicFrameLocks/>
          </p:cNvGraphicFramePr>
          <p:nvPr>
            <p:extLst>
              <p:ext uri="{D42A27DB-BD31-4B8C-83A1-F6EECF244321}">
                <p14:modId xmlns:p14="http://schemas.microsoft.com/office/powerpoint/2010/main" val="3905665884"/>
              </p:ext>
            </p:extLst>
          </p:nvPr>
        </p:nvGraphicFramePr>
        <p:xfrm>
          <a:off x="467544" y="844550"/>
          <a:ext cx="7677150" cy="5608638"/>
        </p:xfrm>
        <a:graphic>
          <a:graphicData uri="http://schemas.openxmlformats.org/presentationml/2006/ole">
            <mc:AlternateContent xmlns:mc="http://schemas.openxmlformats.org/markup-compatibility/2006">
              <mc:Choice xmlns:v="urn:schemas-microsoft-com:vml" Requires="v">
                <p:oleObj r:id="rId2" imgW="3403600" imgH="2438400" progId="Equation.DSMT4">
                  <p:embed/>
                </p:oleObj>
              </mc:Choice>
              <mc:Fallback>
                <p:oleObj r:id="rId2" imgW="3403600" imgH="2438400" progId="Equation.DSMT4">
                  <p:embed/>
                  <p:pic>
                    <p:nvPicPr>
                      <p:cNvPr id="0" name="对象 15974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844550"/>
                        <a:ext cx="7677150" cy="560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4995" name="灯片编号占位符 1">
            <a:extLst>
              <a:ext uri="{FF2B5EF4-FFF2-40B4-BE49-F238E27FC236}">
                <a16:creationId xmlns:a16="http://schemas.microsoft.com/office/drawing/2014/main" id="{B6CBA60D-97E7-47D8-8552-9D689818E5BB}"/>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ED149684-798A-4848-965B-88E3001B762D}" type="slidenum">
              <a:rPr lang="zh-CN" altLang="en-US" sz="1400"/>
              <a:pPr algn="r" eaLnBrk="1" hangingPunct="1">
                <a:lnSpc>
                  <a:spcPct val="100000"/>
                </a:lnSpc>
                <a:spcBef>
                  <a:spcPct val="0"/>
                </a:spcBef>
                <a:buClrTx/>
                <a:buFont typeface="Arial" panose="020B0604020202020204" pitchFamily="34" charset="0"/>
                <a:buNone/>
              </a:pPr>
              <a:t>53</a:t>
            </a:fld>
            <a:endParaRPr lang="zh-CN" altLang="en-US" sz="1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图片 355330" descr="图片14">
            <a:extLst>
              <a:ext uri="{FF2B5EF4-FFF2-40B4-BE49-F238E27FC236}">
                <a16:creationId xmlns:a16="http://schemas.microsoft.com/office/drawing/2014/main" id="{9F16040D-FBAE-4095-B206-4C5C090B6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0" y="1960563"/>
            <a:ext cx="4740275"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6019" name="对象 355332">
            <a:extLst>
              <a:ext uri="{FF2B5EF4-FFF2-40B4-BE49-F238E27FC236}">
                <a16:creationId xmlns:a16="http://schemas.microsoft.com/office/drawing/2014/main" id="{EB433CD6-BE94-4D52-B848-1C3AF2B7AD95}"/>
              </a:ext>
            </a:extLst>
          </p:cNvPr>
          <p:cNvGraphicFramePr>
            <a:graphicFrameLocks/>
          </p:cNvGraphicFramePr>
          <p:nvPr>
            <p:extLst>
              <p:ext uri="{D42A27DB-BD31-4B8C-83A1-F6EECF244321}">
                <p14:modId xmlns:p14="http://schemas.microsoft.com/office/powerpoint/2010/main" val="3660013814"/>
              </p:ext>
            </p:extLst>
          </p:nvPr>
        </p:nvGraphicFramePr>
        <p:xfrm>
          <a:off x="539750" y="549275"/>
          <a:ext cx="7056438" cy="3409950"/>
        </p:xfrm>
        <a:graphic>
          <a:graphicData uri="http://schemas.openxmlformats.org/presentationml/2006/ole">
            <mc:AlternateContent xmlns:mc="http://schemas.openxmlformats.org/markup-compatibility/2006">
              <mc:Choice xmlns:v="urn:schemas-microsoft-com:vml" Requires="v">
                <p:oleObj name="Equation" r:id="rId3" imgW="3263900" imgH="1600200" progId="Equation.DSMT4">
                  <p:embed/>
                </p:oleObj>
              </mc:Choice>
              <mc:Fallback>
                <p:oleObj name="Equation" r:id="rId3" imgW="3263900" imgH="1600200" progId="Equation.DSMT4">
                  <p:embed/>
                  <p:pic>
                    <p:nvPicPr>
                      <p:cNvPr id="0" name="对象 35533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549275"/>
                        <a:ext cx="7056438"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020" name="灯片编号占位符 1">
            <a:extLst>
              <a:ext uri="{FF2B5EF4-FFF2-40B4-BE49-F238E27FC236}">
                <a16:creationId xmlns:a16="http://schemas.microsoft.com/office/drawing/2014/main" id="{BA29EA6E-0902-40C3-8F0E-AE04F76DD691}"/>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6CB172FC-D9C4-48C5-B25A-9F579FA31A2F}" type="slidenum">
              <a:rPr lang="zh-CN" altLang="en-US" sz="1400"/>
              <a:pPr algn="r" eaLnBrk="1" hangingPunct="1">
                <a:lnSpc>
                  <a:spcPct val="100000"/>
                </a:lnSpc>
                <a:spcBef>
                  <a:spcPct val="0"/>
                </a:spcBef>
                <a:buClrTx/>
                <a:buFont typeface="Arial" panose="020B0604020202020204" pitchFamily="34" charset="0"/>
                <a:buNone/>
              </a:pPr>
              <a:t>54</a:t>
            </a:fld>
            <a:endParaRPr lang="zh-CN" altLang="en-US" sz="1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042" name="内容占位符 160771">
            <a:extLst>
              <a:ext uri="{FF2B5EF4-FFF2-40B4-BE49-F238E27FC236}">
                <a16:creationId xmlns:a16="http://schemas.microsoft.com/office/drawing/2014/main" id="{6143C123-934D-48BE-B047-AB6BD948F12C}"/>
              </a:ext>
            </a:extLst>
          </p:cNvPr>
          <p:cNvGraphicFramePr>
            <a:graphicFrameLocks noGrp="1" noChangeAspect="1"/>
          </p:cNvGraphicFramePr>
          <p:nvPr>
            <p:ph sz="half" idx="1"/>
          </p:nvPr>
        </p:nvGraphicFramePr>
        <p:xfrm>
          <a:off x="898525" y="620713"/>
          <a:ext cx="7489825" cy="5551487"/>
        </p:xfrm>
        <a:graphic>
          <a:graphicData uri="http://schemas.openxmlformats.org/presentationml/2006/ole">
            <mc:AlternateContent xmlns:mc="http://schemas.openxmlformats.org/markup-compatibility/2006">
              <mc:Choice xmlns:v="urn:schemas-microsoft-com:vml" Requires="v">
                <p:oleObj r:id="rId2" imgW="3187700" imgH="2362200" progId="Equation.DSMT4">
                  <p:embed/>
                </p:oleObj>
              </mc:Choice>
              <mc:Fallback>
                <p:oleObj r:id="rId2" imgW="3187700" imgH="2362200" progId="Equation.DSMT4">
                  <p:embed/>
                  <p:pic>
                    <p:nvPicPr>
                      <p:cNvPr id="0" name="内容占位符 1607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525" y="620713"/>
                        <a:ext cx="7489825"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43" name="灯片编号占位符 1">
            <a:extLst>
              <a:ext uri="{FF2B5EF4-FFF2-40B4-BE49-F238E27FC236}">
                <a16:creationId xmlns:a16="http://schemas.microsoft.com/office/drawing/2014/main" id="{AADFE11C-EA27-4273-9FFC-24989E0252E3}"/>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1F60872C-8623-4305-B325-61F03B95AE34}" type="slidenum">
              <a:rPr lang="zh-CN" altLang="en-US" sz="1400"/>
              <a:pPr algn="r" eaLnBrk="1" hangingPunct="1">
                <a:lnSpc>
                  <a:spcPct val="100000"/>
                </a:lnSpc>
                <a:spcBef>
                  <a:spcPct val="0"/>
                </a:spcBef>
                <a:buClrTx/>
                <a:buFont typeface="Arial" panose="020B0604020202020204" pitchFamily="34" charset="0"/>
                <a:buNone/>
              </a:pPr>
              <a:t>55</a:t>
            </a:fld>
            <a:endParaRPr lang="zh-CN" altLang="en-US" sz="14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文本占位符 161794">
            <a:extLst>
              <a:ext uri="{FF2B5EF4-FFF2-40B4-BE49-F238E27FC236}">
                <a16:creationId xmlns:a16="http://schemas.microsoft.com/office/drawing/2014/main" id="{FFFADEB1-F467-4BB1-ABF7-19B303B3CF0F}"/>
              </a:ext>
            </a:extLst>
          </p:cNvPr>
          <p:cNvSpPr>
            <a:spLocks noGrp="1" noChangeArrowheads="1"/>
          </p:cNvSpPr>
          <p:nvPr>
            <p:ph type="body" idx="1"/>
          </p:nvPr>
        </p:nvSpPr>
        <p:spPr>
          <a:xfrm>
            <a:off x="466725" y="404813"/>
            <a:ext cx="6553200" cy="720725"/>
          </a:xfrm>
        </p:spPr>
        <p:txBody>
          <a:bodyPr/>
          <a:lstStyle/>
          <a:p>
            <a:pPr eaLnBrk="1" hangingPunct="1">
              <a:lnSpc>
                <a:spcPct val="150000"/>
              </a:lnSpc>
              <a:spcBef>
                <a:spcPct val="0"/>
              </a:spcBef>
            </a:pPr>
            <a:r>
              <a:rPr lang="zh-CN" altLang="en-US" b="1">
                <a:solidFill>
                  <a:srgbClr val="FF0000"/>
                </a:solidFill>
              </a:rPr>
              <a:t>例</a:t>
            </a:r>
            <a:r>
              <a:rPr lang="en-US" altLang="zh-CN" b="1">
                <a:solidFill>
                  <a:srgbClr val="FF0000"/>
                </a:solidFill>
                <a:latin typeface="Times New Roman" panose="02020603050405020304" pitchFamily="18" charset="0"/>
              </a:rPr>
              <a:t>5.2</a:t>
            </a:r>
            <a:r>
              <a:rPr lang="en-US" altLang="zh-CN" b="1">
                <a:latin typeface="Times New Roman" panose="02020603050405020304" pitchFamily="18" charset="0"/>
              </a:rPr>
              <a:t>  </a:t>
            </a:r>
            <a:r>
              <a:rPr lang="zh-CN" altLang="en-US" b="1">
                <a:latin typeface="Times New Roman" panose="02020603050405020304" pitchFamily="18" charset="0"/>
              </a:rPr>
              <a:t>闭环传递函数</a:t>
            </a:r>
            <a:r>
              <a:rPr lang="en-US" altLang="zh-CN" b="1" i="1">
                <a:latin typeface="Times New Roman" panose="02020603050405020304" pitchFamily="18" charset="0"/>
              </a:rPr>
              <a:t>T(s)</a:t>
            </a:r>
            <a:r>
              <a:rPr lang="zh-CN" altLang="en-US" b="1"/>
              <a:t>的主导极点</a:t>
            </a:r>
            <a:endParaRPr lang="zh-CN" altLang="zh-CN" b="1"/>
          </a:p>
        </p:txBody>
      </p:sp>
      <p:graphicFrame>
        <p:nvGraphicFramePr>
          <p:cNvPr id="88067" name="内容占位符 161795">
            <a:extLst>
              <a:ext uri="{FF2B5EF4-FFF2-40B4-BE49-F238E27FC236}">
                <a16:creationId xmlns:a16="http://schemas.microsoft.com/office/drawing/2014/main" id="{AE4D2E0A-C4B1-44EF-A81E-D9A92893879B}"/>
              </a:ext>
            </a:extLst>
          </p:cNvPr>
          <p:cNvGraphicFramePr>
            <a:graphicFrameLocks noGrp="1" noChangeAspect="1"/>
          </p:cNvGraphicFramePr>
          <p:nvPr>
            <p:ph sz="half" idx="1"/>
          </p:nvPr>
        </p:nvGraphicFramePr>
        <p:xfrm>
          <a:off x="1187450" y="1125538"/>
          <a:ext cx="5556250" cy="1571625"/>
        </p:xfrm>
        <a:graphic>
          <a:graphicData uri="http://schemas.openxmlformats.org/presentationml/2006/ole">
            <mc:AlternateContent xmlns:mc="http://schemas.openxmlformats.org/markup-compatibility/2006">
              <mc:Choice xmlns:v="urn:schemas-microsoft-com:vml" Requires="v">
                <p:oleObj r:id="rId2" imgW="2603500" imgH="736600" progId="Equation.DSMT4">
                  <p:embed/>
                </p:oleObj>
              </mc:Choice>
              <mc:Fallback>
                <p:oleObj r:id="rId2" imgW="2603500" imgH="736600" progId="Equation.DSMT4">
                  <p:embed/>
                  <p:pic>
                    <p:nvPicPr>
                      <p:cNvPr id="0" name="内容占位符 1617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125538"/>
                        <a:ext cx="555625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8068" name="矩形 161796">
            <a:extLst>
              <a:ext uri="{FF2B5EF4-FFF2-40B4-BE49-F238E27FC236}">
                <a16:creationId xmlns:a16="http://schemas.microsoft.com/office/drawing/2014/main" id="{D1F95E54-3862-49BA-88B9-86D6BE37604B}"/>
              </a:ext>
            </a:extLst>
          </p:cNvPr>
          <p:cNvSpPr>
            <a:spLocks noGrp="1" noChangeArrowheads="1"/>
          </p:cNvSpPr>
          <p:nvPr/>
        </p:nvSpPr>
        <p:spPr bwMode="auto">
          <a:xfrm>
            <a:off x="466725" y="2708275"/>
            <a:ext cx="867727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b="1"/>
              <a:t>系统零点和实极点都会影响瞬态响应</a:t>
            </a:r>
          </a:p>
          <a:p>
            <a:pPr eaLnBrk="1" hangingPunct="1">
              <a:lnSpc>
                <a:spcPct val="150000"/>
              </a:lnSpc>
              <a:spcBef>
                <a:spcPct val="0"/>
              </a:spcBef>
            </a:pPr>
            <a:r>
              <a:rPr lang="zh-CN" altLang="en-US" b="1"/>
              <a:t>当                               时，对阶跃响应影响不大</a:t>
            </a:r>
            <a:endParaRPr lang="zh-CN" altLang="zh-CN" b="1"/>
          </a:p>
        </p:txBody>
      </p:sp>
      <p:graphicFrame>
        <p:nvGraphicFramePr>
          <p:cNvPr id="88069" name="对象 161797">
            <a:extLst>
              <a:ext uri="{FF2B5EF4-FFF2-40B4-BE49-F238E27FC236}">
                <a16:creationId xmlns:a16="http://schemas.microsoft.com/office/drawing/2014/main" id="{5D7CC5F6-60BB-4007-B54F-53436CFF3AEE}"/>
              </a:ext>
            </a:extLst>
          </p:cNvPr>
          <p:cNvGraphicFramePr>
            <a:graphicFrameLocks/>
          </p:cNvGraphicFramePr>
          <p:nvPr/>
        </p:nvGraphicFramePr>
        <p:xfrm>
          <a:off x="1319213" y="3500438"/>
          <a:ext cx="2932112" cy="431800"/>
        </p:xfrm>
        <a:graphic>
          <a:graphicData uri="http://schemas.openxmlformats.org/presentationml/2006/ole">
            <mc:AlternateContent xmlns:mc="http://schemas.openxmlformats.org/markup-compatibility/2006">
              <mc:Choice xmlns:v="urn:schemas-microsoft-com:vml" Requires="v">
                <p:oleObj name="Equation" r:id="rId4" imgW="1447800" imgH="228600" progId="Equation.DSMT4">
                  <p:embed/>
                </p:oleObj>
              </mc:Choice>
              <mc:Fallback>
                <p:oleObj name="Equation" r:id="rId4" imgW="1447800" imgH="228600" progId="Equation.DSMT4">
                  <p:embed/>
                  <p:pic>
                    <p:nvPicPr>
                      <p:cNvPr id="0" name="对象 16179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9213" y="3500438"/>
                        <a:ext cx="29321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70" name="对象 161798">
            <a:extLst>
              <a:ext uri="{FF2B5EF4-FFF2-40B4-BE49-F238E27FC236}">
                <a16:creationId xmlns:a16="http://schemas.microsoft.com/office/drawing/2014/main" id="{2ECFA2C1-EC85-483C-ACB3-3FA9B39F62BA}"/>
              </a:ext>
            </a:extLst>
          </p:cNvPr>
          <p:cNvGraphicFramePr>
            <a:graphicFrameLocks/>
          </p:cNvGraphicFramePr>
          <p:nvPr/>
        </p:nvGraphicFramePr>
        <p:xfrm>
          <a:off x="971550" y="3949700"/>
          <a:ext cx="6699250" cy="2808288"/>
        </p:xfrm>
        <a:graphic>
          <a:graphicData uri="http://schemas.openxmlformats.org/presentationml/2006/ole">
            <mc:AlternateContent xmlns:mc="http://schemas.openxmlformats.org/markup-compatibility/2006">
              <mc:Choice xmlns:v="urn:schemas-microsoft-com:vml" Requires="v">
                <p:oleObj r:id="rId6" imgW="3289300" imgH="1422400" progId="Equation.DSMT4">
                  <p:embed/>
                </p:oleObj>
              </mc:Choice>
              <mc:Fallback>
                <p:oleObj r:id="rId6" imgW="3289300" imgH="1422400" progId="Equation.DSMT4">
                  <p:embed/>
                  <p:pic>
                    <p:nvPicPr>
                      <p:cNvPr id="0" name="对象 16179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550" y="3949700"/>
                        <a:ext cx="6699250"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8071" name="灯片编号占位符 1">
            <a:extLst>
              <a:ext uri="{FF2B5EF4-FFF2-40B4-BE49-F238E27FC236}">
                <a16:creationId xmlns:a16="http://schemas.microsoft.com/office/drawing/2014/main" id="{C5FC985D-8B1D-4E9C-A3C9-44A6578CEB5F}"/>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84A9B805-E798-4204-A910-20E72301D8CC}" type="slidenum">
              <a:rPr lang="zh-CN" altLang="en-US" sz="1400"/>
              <a:pPr algn="r" eaLnBrk="1" hangingPunct="1">
                <a:lnSpc>
                  <a:spcPct val="100000"/>
                </a:lnSpc>
                <a:spcBef>
                  <a:spcPct val="0"/>
                </a:spcBef>
                <a:buClrTx/>
                <a:buFont typeface="Arial" panose="020B0604020202020204" pitchFamily="34" charset="0"/>
                <a:buNone/>
              </a:pPr>
              <a:t>56</a:t>
            </a:fld>
            <a:endParaRPr lang="zh-CN" altLang="en-US" sz="14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矩形 162818">
            <a:extLst>
              <a:ext uri="{FF2B5EF4-FFF2-40B4-BE49-F238E27FC236}">
                <a16:creationId xmlns:a16="http://schemas.microsoft.com/office/drawing/2014/main" id="{F244EEAF-5A9A-481C-B398-9688F134E74D}"/>
              </a:ext>
            </a:extLst>
          </p:cNvPr>
          <p:cNvSpPr>
            <a:spLocks noChangeArrowheads="1"/>
          </p:cNvSpPr>
          <p:nvPr/>
        </p:nvSpPr>
        <p:spPr bwMode="auto">
          <a:xfrm>
            <a:off x="1042988" y="836613"/>
            <a:ext cx="397192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b="1"/>
              <a:t>s</a:t>
            </a:r>
            <a:r>
              <a:rPr lang="zh-CN" altLang="en-US" b="1"/>
              <a:t>平面上零极点分布：</a:t>
            </a:r>
          </a:p>
        </p:txBody>
      </p:sp>
      <p:pic>
        <p:nvPicPr>
          <p:cNvPr id="89091" name="图片 162819" descr="5">
            <a:extLst>
              <a:ext uri="{FF2B5EF4-FFF2-40B4-BE49-F238E27FC236}">
                <a16:creationId xmlns:a16="http://schemas.microsoft.com/office/drawing/2014/main" id="{4050179C-60F8-4255-8876-8CE568490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93" r="4694" b="1271"/>
          <a:stretch>
            <a:fillRect/>
          </a:stretch>
        </p:blipFill>
        <p:spPr bwMode="auto">
          <a:xfrm>
            <a:off x="1984375" y="1793875"/>
            <a:ext cx="4887913"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2" name="灯片编号占位符 1">
            <a:extLst>
              <a:ext uri="{FF2B5EF4-FFF2-40B4-BE49-F238E27FC236}">
                <a16:creationId xmlns:a16="http://schemas.microsoft.com/office/drawing/2014/main" id="{4862DE49-7EDE-4DC3-905B-AC0E7A9D73E2}"/>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719B0C85-CE07-4175-B801-3E894767502F}" type="slidenum">
              <a:rPr lang="zh-CN" altLang="en-US" sz="1400"/>
              <a:pPr algn="r" eaLnBrk="1" hangingPunct="1">
                <a:lnSpc>
                  <a:spcPct val="100000"/>
                </a:lnSpc>
                <a:spcBef>
                  <a:spcPct val="0"/>
                </a:spcBef>
                <a:buClrTx/>
                <a:buFont typeface="Arial" panose="020B0604020202020204" pitchFamily="34" charset="0"/>
                <a:buNone/>
              </a:pPr>
              <a:t>57</a:t>
            </a:fld>
            <a:endParaRPr lang="zh-CN" altLang="en-US" sz="14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矩形 163845">
            <a:extLst>
              <a:ext uri="{FF2B5EF4-FFF2-40B4-BE49-F238E27FC236}">
                <a16:creationId xmlns:a16="http://schemas.microsoft.com/office/drawing/2014/main" id="{A9D787A8-FA80-46C7-A362-02E71F3AB36C}"/>
              </a:ext>
            </a:extLst>
          </p:cNvPr>
          <p:cNvSpPr>
            <a:spLocks noChangeArrowheads="1"/>
          </p:cNvSpPr>
          <p:nvPr/>
        </p:nvSpPr>
        <p:spPr bwMode="auto">
          <a:xfrm>
            <a:off x="971550" y="404813"/>
            <a:ext cx="56880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1"/>
              <a:t>若忽略实极点，有近似系统：</a:t>
            </a:r>
          </a:p>
        </p:txBody>
      </p:sp>
      <p:graphicFrame>
        <p:nvGraphicFramePr>
          <p:cNvPr id="90115" name="对象 163846">
            <a:extLst>
              <a:ext uri="{FF2B5EF4-FFF2-40B4-BE49-F238E27FC236}">
                <a16:creationId xmlns:a16="http://schemas.microsoft.com/office/drawing/2014/main" id="{1076C5A3-E532-4970-8EF1-EA70C8E7C358}"/>
              </a:ext>
            </a:extLst>
          </p:cNvPr>
          <p:cNvGraphicFramePr>
            <a:graphicFrameLocks/>
          </p:cNvGraphicFramePr>
          <p:nvPr/>
        </p:nvGraphicFramePr>
        <p:xfrm>
          <a:off x="966788" y="1196975"/>
          <a:ext cx="7200900" cy="868363"/>
        </p:xfrm>
        <a:graphic>
          <a:graphicData uri="http://schemas.openxmlformats.org/presentationml/2006/ole">
            <mc:AlternateContent xmlns:mc="http://schemas.openxmlformats.org/markup-compatibility/2006">
              <mc:Choice xmlns:v="urn:schemas-microsoft-com:vml" Requires="v">
                <p:oleObj r:id="rId2" imgW="3378200" imgH="457200" progId="Equation.DSMT4">
                  <p:embed/>
                </p:oleObj>
              </mc:Choice>
              <mc:Fallback>
                <p:oleObj r:id="rId2" imgW="3378200" imgH="457200" progId="Equation.DSMT4">
                  <p:embed/>
                  <p:pic>
                    <p:nvPicPr>
                      <p:cNvPr id="0" name="对象 1638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8" y="1196975"/>
                        <a:ext cx="720090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0116" name="图片 163847" descr="5">
            <a:extLst>
              <a:ext uri="{FF2B5EF4-FFF2-40B4-BE49-F238E27FC236}">
                <a16:creationId xmlns:a16="http://schemas.microsoft.com/office/drawing/2014/main" id="{165BDE4D-2FAA-4BCA-A567-C27D3CB3E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2133600"/>
            <a:ext cx="6335713"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7" name="灯片编号占位符 1">
            <a:extLst>
              <a:ext uri="{FF2B5EF4-FFF2-40B4-BE49-F238E27FC236}">
                <a16:creationId xmlns:a16="http://schemas.microsoft.com/office/drawing/2014/main" id="{9A97DB49-1DFA-4110-9545-8C27797F9B2E}"/>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0FCD9DBF-1A60-4968-BE51-375458AC9340}" type="slidenum">
              <a:rPr lang="zh-CN" altLang="en-US" sz="1400"/>
              <a:pPr algn="r" eaLnBrk="1" hangingPunct="1">
                <a:lnSpc>
                  <a:spcPct val="100000"/>
                </a:lnSpc>
                <a:spcBef>
                  <a:spcPct val="0"/>
                </a:spcBef>
                <a:buClrTx/>
                <a:buFont typeface="Arial" panose="020B0604020202020204" pitchFamily="34" charset="0"/>
                <a:buNone/>
              </a:pPr>
              <a:t>58</a:t>
            </a:fld>
            <a:endParaRPr lang="zh-CN" altLang="en-US" sz="1400"/>
          </a:p>
        </p:txBody>
      </p:sp>
      <p:sp>
        <p:nvSpPr>
          <p:cNvPr id="90118" name="矩形 1">
            <a:extLst>
              <a:ext uri="{FF2B5EF4-FFF2-40B4-BE49-F238E27FC236}">
                <a16:creationId xmlns:a16="http://schemas.microsoft.com/office/drawing/2014/main" id="{559241B2-8EF2-46F2-85F2-25C6C896D683}"/>
              </a:ext>
            </a:extLst>
          </p:cNvPr>
          <p:cNvSpPr>
            <a:spLocks noChangeArrowheads="1"/>
          </p:cNvSpPr>
          <p:nvPr/>
        </p:nvSpPr>
        <p:spPr bwMode="auto">
          <a:xfrm>
            <a:off x="4284663" y="6408738"/>
            <a:ext cx="1211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r>
              <a:rPr lang="zh-CN" altLang="en-US" sz="1800" b="1"/>
              <a:t>图 </a:t>
            </a:r>
            <a:r>
              <a:rPr lang="en-US" altLang="zh-CN" sz="1800" b="1"/>
              <a:t>5.13(a)</a:t>
            </a:r>
            <a:endParaRPr lang="zh-CN" altLang="en-US" sz="18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38" name="内容占位符 356353">
            <a:extLst>
              <a:ext uri="{FF2B5EF4-FFF2-40B4-BE49-F238E27FC236}">
                <a16:creationId xmlns:a16="http://schemas.microsoft.com/office/drawing/2014/main" id="{0D928120-D500-4785-9A18-214636517ADE}"/>
              </a:ext>
            </a:extLst>
          </p:cNvPr>
          <p:cNvGraphicFramePr>
            <a:graphicFrameLocks noGrp="1" noChangeAspect="1"/>
          </p:cNvGraphicFramePr>
          <p:nvPr>
            <p:ph idx="4294967295"/>
          </p:nvPr>
        </p:nvGraphicFramePr>
        <p:xfrm>
          <a:off x="2411413" y="1773238"/>
          <a:ext cx="3889375" cy="1023937"/>
        </p:xfrm>
        <a:graphic>
          <a:graphicData uri="http://schemas.openxmlformats.org/presentationml/2006/ole">
            <mc:AlternateContent xmlns:mc="http://schemas.openxmlformats.org/markup-compatibility/2006">
              <mc:Choice xmlns:v="urn:schemas-microsoft-com:vml" Requires="v">
                <p:oleObj r:id="rId2" imgW="1637589" imgH="431613" progId="Equation.DSMT4">
                  <p:embed/>
                </p:oleObj>
              </mc:Choice>
              <mc:Fallback>
                <p:oleObj r:id="rId2" imgW="1637589" imgH="431613" progId="Equation.DSMT4">
                  <p:embed/>
                  <p:pic>
                    <p:nvPicPr>
                      <p:cNvPr id="0" name="内容占位符 3563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1773238"/>
                        <a:ext cx="3889375"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1139" name="矩形 356355">
            <a:extLst>
              <a:ext uri="{FF2B5EF4-FFF2-40B4-BE49-F238E27FC236}">
                <a16:creationId xmlns:a16="http://schemas.microsoft.com/office/drawing/2014/main" id="{D5B770F5-CDC5-48A2-B9CA-23FA6C14C076}"/>
              </a:ext>
            </a:extLst>
          </p:cNvPr>
          <p:cNvSpPr>
            <a:spLocks noChangeArrowheads="1"/>
          </p:cNvSpPr>
          <p:nvPr/>
        </p:nvSpPr>
        <p:spPr bwMode="auto">
          <a:xfrm>
            <a:off x="463550" y="549275"/>
            <a:ext cx="8340725"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400" b="1"/>
              <a:t>由图</a:t>
            </a:r>
            <a:r>
              <a:rPr lang="en-US" altLang="zh-CN" sz="2400" b="1"/>
              <a:t>5.13(a)</a:t>
            </a:r>
            <a:r>
              <a:rPr lang="zh-CN" altLang="en-US" sz="2400" b="1"/>
              <a:t>可以得到，二阶近似系统超调量为</a:t>
            </a:r>
            <a:r>
              <a:rPr lang="en-US" altLang="zh-CN" sz="2400" b="1"/>
              <a:t>55</a:t>
            </a:r>
            <a:r>
              <a:rPr lang="zh-CN" altLang="en-US" sz="2400" b="1"/>
              <a:t>％，调节时间为：</a:t>
            </a:r>
          </a:p>
        </p:txBody>
      </p:sp>
      <p:sp>
        <p:nvSpPr>
          <p:cNvPr id="91140" name="矩形 356357">
            <a:extLst>
              <a:ext uri="{FF2B5EF4-FFF2-40B4-BE49-F238E27FC236}">
                <a16:creationId xmlns:a16="http://schemas.microsoft.com/office/drawing/2014/main" id="{3EC4D82F-DEA0-44C9-85B3-5DE355D992DC}"/>
              </a:ext>
            </a:extLst>
          </p:cNvPr>
          <p:cNvSpPr>
            <a:spLocks noChangeArrowheads="1"/>
          </p:cNvSpPr>
          <p:nvPr/>
        </p:nvSpPr>
        <p:spPr bwMode="auto">
          <a:xfrm>
            <a:off x="290513" y="2924175"/>
            <a:ext cx="868680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dirty="0"/>
              <a:t>对实际的三阶系统进行计算机仿真，得到的超调量</a:t>
            </a:r>
            <a:r>
              <a:rPr lang="en-US" altLang="zh-CN" sz="2400" b="1" dirty="0"/>
              <a:t>38</a:t>
            </a:r>
            <a:r>
              <a:rPr lang="zh-CN" altLang="en-US" sz="2400" b="1" dirty="0"/>
              <a:t>％，调节时间</a:t>
            </a:r>
            <a:r>
              <a:rPr lang="en-US" altLang="zh-CN" sz="2400" b="1" dirty="0"/>
              <a:t>1.6</a:t>
            </a:r>
            <a:r>
              <a:rPr lang="zh-CN" altLang="en-US" sz="2400" b="1" dirty="0"/>
              <a:t>秒</a:t>
            </a:r>
          </a:p>
          <a:p>
            <a:pPr eaLnBrk="1" hangingPunct="1">
              <a:lnSpc>
                <a:spcPct val="150000"/>
              </a:lnSpc>
            </a:pPr>
            <a:r>
              <a:rPr lang="zh-CN" altLang="en-US" sz="2400" b="1" dirty="0"/>
              <a:t>第三个实极点对系统起到了增加阻尼的作用，一方面减少了超调量，另一方面增加了调节时间</a:t>
            </a:r>
          </a:p>
          <a:p>
            <a:pPr eaLnBrk="1" hangingPunct="1">
              <a:lnSpc>
                <a:spcPct val="150000"/>
              </a:lnSpc>
            </a:pPr>
            <a:r>
              <a:rPr lang="zh-CN" altLang="en-US" sz="2400" b="1" dirty="0"/>
              <a:t>当零点与原点的距离，与共轭复极点与原点的距离大致相同时，不能忽略零点</a:t>
            </a:r>
          </a:p>
        </p:txBody>
      </p:sp>
      <p:sp>
        <p:nvSpPr>
          <p:cNvPr id="91141" name="灯片编号占位符 1">
            <a:extLst>
              <a:ext uri="{FF2B5EF4-FFF2-40B4-BE49-F238E27FC236}">
                <a16:creationId xmlns:a16="http://schemas.microsoft.com/office/drawing/2014/main" id="{58E44199-B4EA-4692-A470-2DBC81929310}"/>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1806EC8B-EBA2-4948-B632-D166F20BFF2A}" type="slidenum">
              <a:rPr lang="zh-CN" altLang="en-US" sz="1400"/>
              <a:pPr algn="r" eaLnBrk="1" hangingPunct="1">
                <a:lnSpc>
                  <a:spcPct val="100000"/>
                </a:lnSpc>
                <a:spcBef>
                  <a:spcPct val="0"/>
                </a:spcBef>
                <a:buClrTx/>
                <a:buFont typeface="Arial" panose="020B0604020202020204" pitchFamily="34" charset="0"/>
                <a:buNone/>
              </a:pPr>
              <a:t>59</a:t>
            </a:fld>
            <a:endParaRPr lang="zh-CN" altLang="en-US"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276481">
            <a:extLst>
              <a:ext uri="{FF2B5EF4-FFF2-40B4-BE49-F238E27FC236}">
                <a16:creationId xmlns:a16="http://schemas.microsoft.com/office/drawing/2014/main" id="{A398CEA5-49F3-4C3F-8F39-653886CDFAAE}"/>
              </a:ext>
            </a:extLst>
          </p:cNvPr>
          <p:cNvSpPr>
            <a:spLocks noGrp="1" noChangeArrowheads="1"/>
          </p:cNvSpPr>
          <p:nvPr>
            <p:ph type="title"/>
          </p:nvPr>
        </p:nvSpPr>
        <p:spPr>
          <a:xfrm>
            <a:off x="2555875" y="260350"/>
            <a:ext cx="4537075" cy="620713"/>
          </a:xfrm>
        </p:spPr>
        <p:txBody>
          <a:bodyPr/>
          <a:lstStyle/>
          <a:p>
            <a:pPr eaLnBrk="1" hangingPunct="1"/>
            <a:r>
              <a:rPr lang="en-US" altLang="zh-CN" b="1">
                <a:latin typeface="Times New Roman" panose="02020603050405020304" pitchFamily="18" charset="0"/>
              </a:rPr>
              <a:t>5.1 </a:t>
            </a:r>
            <a:r>
              <a:rPr lang="zh-CN" altLang="en-US" b="1"/>
              <a:t>引论</a:t>
            </a:r>
          </a:p>
        </p:txBody>
      </p:sp>
      <p:sp>
        <p:nvSpPr>
          <p:cNvPr id="9219" name="文本占位符 276482">
            <a:extLst>
              <a:ext uri="{FF2B5EF4-FFF2-40B4-BE49-F238E27FC236}">
                <a16:creationId xmlns:a16="http://schemas.microsoft.com/office/drawing/2014/main" id="{CACAFB27-E10C-4DBE-A2F0-91D440AC78CD}"/>
              </a:ext>
            </a:extLst>
          </p:cNvPr>
          <p:cNvSpPr>
            <a:spLocks noGrp="1" noChangeArrowheads="1"/>
          </p:cNvSpPr>
          <p:nvPr>
            <p:ph type="body" idx="1"/>
          </p:nvPr>
        </p:nvSpPr>
        <p:spPr>
          <a:xfrm>
            <a:off x="323850" y="981075"/>
            <a:ext cx="8578850" cy="5621338"/>
          </a:xfrm>
        </p:spPr>
        <p:txBody>
          <a:bodyPr/>
          <a:lstStyle/>
          <a:p>
            <a:pPr eaLnBrk="1" hangingPunct="1">
              <a:lnSpc>
                <a:spcPct val="150000"/>
              </a:lnSpc>
              <a:spcBef>
                <a:spcPct val="0"/>
              </a:spcBef>
            </a:pPr>
            <a:r>
              <a:rPr lang="zh-CN" altLang="en-US" sz="2400" b="1"/>
              <a:t>控制系统的性能指标可以总结为：稳、准、快</a:t>
            </a:r>
          </a:p>
          <a:p>
            <a:pPr eaLnBrk="1" hangingPunct="1">
              <a:lnSpc>
                <a:spcPct val="150000"/>
              </a:lnSpc>
              <a:spcBef>
                <a:spcPct val="0"/>
              </a:spcBef>
            </a:pPr>
            <a:r>
              <a:rPr lang="zh-CN" altLang="en-US" sz="2400" b="1" u="sng">
                <a:solidFill>
                  <a:srgbClr val="FF0000"/>
                </a:solidFill>
              </a:rPr>
              <a:t>稳：稳定性</a:t>
            </a:r>
            <a:r>
              <a:rPr lang="zh-CN" altLang="en-US" sz="2400" b="1"/>
              <a:t>，闭环系统必须是稳定的，并且具有足够的稳定裕量（相对稳定性）。一般来说，稳定性越强越好</a:t>
            </a:r>
          </a:p>
          <a:p>
            <a:pPr eaLnBrk="1" hangingPunct="1">
              <a:lnSpc>
                <a:spcPct val="150000"/>
              </a:lnSpc>
              <a:spcBef>
                <a:spcPct val="0"/>
              </a:spcBef>
            </a:pPr>
            <a:r>
              <a:rPr lang="zh-CN" altLang="en-US" sz="2400" b="1" u="sng">
                <a:solidFill>
                  <a:srgbClr val="FF0000"/>
                </a:solidFill>
              </a:rPr>
              <a:t>准：准确性</a:t>
            </a:r>
            <a:r>
              <a:rPr lang="zh-CN" altLang="en-US" sz="2400" b="1"/>
              <a:t>，瞬态响应的跟踪精度要高（动态跟踪误差要小），稳态响应的跟踪精度要高（稳态跟踪误差要小）。一般来说，跟踪精度越高越好、跟踪误差越小越好</a:t>
            </a:r>
          </a:p>
          <a:p>
            <a:pPr eaLnBrk="1" hangingPunct="1">
              <a:lnSpc>
                <a:spcPct val="150000"/>
              </a:lnSpc>
              <a:spcBef>
                <a:spcPct val="0"/>
              </a:spcBef>
            </a:pPr>
            <a:r>
              <a:rPr lang="zh-CN" altLang="en-US" sz="2400" b="1" u="sng">
                <a:solidFill>
                  <a:srgbClr val="FF0000"/>
                </a:solidFill>
              </a:rPr>
              <a:t>快：快速性</a:t>
            </a:r>
            <a:r>
              <a:rPr lang="zh-CN" altLang="en-US" sz="2400" b="1"/>
              <a:t>，瞬态响应速度。一般来说，与开环响应速度相比，有些系统要求加快闭环响应速度，有些系统要求减慢闭环响应速度。在不影响稳定性和准确性的前提下，闭环响应速度通常要尽可能快一些</a:t>
            </a:r>
          </a:p>
        </p:txBody>
      </p:sp>
      <p:sp>
        <p:nvSpPr>
          <p:cNvPr id="9220" name="灯片编号占位符 1">
            <a:extLst>
              <a:ext uri="{FF2B5EF4-FFF2-40B4-BE49-F238E27FC236}">
                <a16:creationId xmlns:a16="http://schemas.microsoft.com/office/drawing/2014/main" id="{BB68280C-DD91-4A21-8B09-81177562D1EA}"/>
              </a:ext>
            </a:extLst>
          </p:cNvPr>
          <p:cNvSpPr txBox="1">
            <a:spLocks/>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D4076135-CD72-48C8-95A7-B2BE1265DA27}" type="slidenum">
              <a:rPr lang="zh-CN" altLang="en-US" sz="1400"/>
              <a:pPr algn="r" eaLnBrk="1" hangingPunct="1">
                <a:lnSpc>
                  <a:spcPct val="100000"/>
                </a:lnSpc>
                <a:spcBef>
                  <a:spcPct val="0"/>
                </a:spcBef>
                <a:buClrTx/>
                <a:buFont typeface="Arial" panose="020B0604020202020204" pitchFamily="34" charset="0"/>
                <a:buNone/>
              </a:pPr>
              <a:t>6</a:t>
            </a:fld>
            <a:endParaRPr lang="zh-CN" altLang="en-US" sz="1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矩形 164866">
            <a:extLst>
              <a:ext uri="{FF2B5EF4-FFF2-40B4-BE49-F238E27FC236}">
                <a16:creationId xmlns:a16="http://schemas.microsoft.com/office/drawing/2014/main" id="{B97E30D5-8DA7-4320-803A-24275A06A7C6}"/>
              </a:ext>
            </a:extLst>
          </p:cNvPr>
          <p:cNvSpPr>
            <a:spLocks noGrp="1" noChangeArrowheads="1"/>
          </p:cNvSpPr>
          <p:nvPr/>
        </p:nvSpPr>
        <p:spPr bwMode="auto">
          <a:xfrm>
            <a:off x="315913" y="908050"/>
            <a:ext cx="8537575"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8001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200" b="1"/>
              <a:t>阻尼比是影响闭环系统的性能的关键参数</a:t>
            </a:r>
            <a:endParaRPr lang="en-US" altLang="zh-CN" sz="2200" b="1"/>
          </a:p>
          <a:p>
            <a:pPr lvl="1" eaLnBrk="1" hangingPunct="1">
              <a:lnSpc>
                <a:spcPct val="150000"/>
              </a:lnSpc>
              <a:spcBef>
                <a:spcPct val="0"/>
              </a:spcBef>
            </a:pPr>
            <a:r>
              <a:rPr lang="zh-CN" altLang="en-US" sz="2200" b="1"/>
              <a:t>对调节</a:t>
            </a:r>
            <a:r>
              <a:rPr lang="zh-CN" altLang="zh-CN" sz="2200" b="1"/>
              <a:t>时间</a:t>
            </a:r>
            <a:r>
              <a:rPr lang="zh-CN" altLang="en-US" sz="2200" b="1"/>
              <a:t>、百分比</a:t>
            </a:r>
            <a:r>
              <a:rPr lang="zh-CN" altLang="zh-CN" sz="2200" b="1"/>
              <a:t>超调量</a:t>
            </a:r>
            <a:r>
              <a:rPr lang="zh-CN" altLang="en-US" sz="2200" b="1"/>
              <a:t>、</a:t>
            </a:r>
            <a:r>
              <a:rPr lang="zh-CN" altLang="zh-CN" sz="2200" b="1"/>
              <a:t>峰值时间</a:t>
            </a:r>
            <a:r>
              <a:rPr lang="zh-CN" altLang="en-US" sz="2200" b="1"/>
              <a:t>、上升时间</a:t>
            </a:r>
            <a:r>
              <a:rPr lang="zh-CN" altLang="zh-CN" sz="2200" b="1"/>
              <a:t>都</a:t>
            </a:r>
            <a:r>
              <a:rPr lang="zh-CN" altLang="en-US" sz="2200" b="1"/>
              <a:t>有影响</a:t>
            </a:r>
            <a:endParaRPr lang="en-US" altLang="zh-CN" sz="2200" b="1"/>
          </a:p>
          <a:p>
            <a:pPr lvl="1" eaLnBrk="1" hangingPunct="1">
              <a:lnSpc>
                <a:spcPct val="150000"/>
              </a:lnSpc>
              <a:spcBef>
                <a:spcPct val="0"/>
              </a:spcBef>
            </a:pPr>
            <a:r>
              <a:rPr lang="zh-CN" altLang="zh-CN" sz="2200" b="1"/>
              <a:t>阻尼</a:t>
            </a:r>
            <a:r>
              <a:rPr lang="zh-CN" altLang="en-US" sz="2200" b="1"/>
              <a:t>比是影响</a:t>
            </a:r>
            <a:r>
              <a:rPr lang="zh-CN" altLang="zh-CN" sz="2200" b="1"/>
              <a:t>二阶系统阶跃响应超调量的唯一</a:t>
            </a:r>
            <a:r>
              <a:rPr lang="zh-CN" altLang="en-US" sz="2200" b="1"/>
              <a:t>因素</a:t>
            </a:r>
          </a:p>
          <a:p>
            <a:pPr eaLnBrk="1" hangingPunct="1">
              <a:lnSpc>
                <a:spcPct val="150000"/>
              </a:lnSpc>
              <a:spcBef>
                <a:spcPct val="0"/>
              </a:spcBef>
            </a:pPr>
            <a:r>
              <a:rPr lang="zh-CN" altLang="en-US" sz="2200" b="1"/>
              <a:t>实践中，需要由</a:t>
            </a:r>
            <a:r>
              <a:rPr lang="zh-CN" altLang="zh-CN" sz="2200" b="1"/>
              <a:t>阶跃响应估算系统阻尼</a:t>
            </a:r>
            <a:r>
              <a:rPr lang="zh-CN" altLang="en-US" sz="2200" b="1"/>
              <a:t>比</a:t>
            </a:r>
          </a:p>
          <a:p>
            <a:pPr eaLnBrk="1" hangingPunct="1">
              <a:lnSpc>
                <a:spcPct val="150000"/>
              </a:lnSpc>
              <a:spcBef>
                <a:spcPct val="0"/>
              </a:spcBef>
            </a:pPr>
            <a:r>
              <a:rPr lang="zh-CN" altLang="en-US" sz="2200" b="1"/>
              <a:t>方法一：由阶跃响应百分比超调量估算阻尼比，由式（</a:t>
            </a:r>
            <a:r>
              <a:rPr lang="en-US" altLang="zh-CN" sz="2200" b="1"/>
              <a:t>5.16</a:t>
            </a:r>
            <a:r>
              <a:rPr lang="zh-CN" altLang="en-US" sz="2200" b="1"/>
              <a:t>）</a:t>
            </a:r>
            <a:endParaRPr lang="zh-CN" altLang="zh-CN" sz="2200" b="1"/>
          </a:p>
        </p:txBody>
      </p:sp>
      <p:graphicFrame>
        <p:nvGraphicFramePr>
          <p:cNvPr id="92163" name="对象 164867">
            <a:extLst>
              <a:ext uri="{FF2B5EF4-FFF2-40B4-BE49-F238E27FC236}">
                <a16:creationId xmlns:a16="http://schemas.microsoft.com/office/drawing/2014/main" id="{A5DB0523-FBD0-4EE3-AA29-333B8159AA74}"/>
              </a:ext>
            </a:extLst>
          </p:cNvPr>
          <p:cNvGraphicFramePr>
            <a:graphicFrameLocks/>
          </p:cNvGraphicFramePr>
          <p:nvPr>
            <p:extLst>
              <p:ext uri="{D42A27DB-BD31-4B8C-83A1-F6EECF244321}">
                <p14:modId xmlns:p14="http://schemas.microsoft.com/office/powerpoint/2010/main" val="2580803738"/>
              </p:ext>
            </p:extLst>
          </p:nvPr>
        </p:nvGraphicFramePr>
        <p:xfrm>
          <a:off x="960438" y="3716338"/>
          <a:ext cx="6983412" cy="2640012"/>
        </p:xfrm>
        <a:graphic>
          <a:graphicData uri="http://schemas.openxmlformats.org/presentationml/2006/ole">
            <mc:AlternateContent xmlns:mc="http://schemas.openxmlformats.org/markup-compatibility/2006">
              <mc:Choice xmlns:v="urn:schemas-microsoft-com:vml" Requires="v">
                <p:oleObj name="Equation" r:id="rId2" imgW="3886200" imgH="1384200" progId="Equation.DSMT4">
                  <p:embed/>
                </p:oleObj>
              </mc:Choice>
              <mc:Fallback>
                <p:oleObj name="Equation" r:id="rId2" imgW="3886200" imgH="1384200" progId="Equation.DSMT4">
                  <p:embed/>
                  <p:pic>
                    <p:nvPicPr>
                      <p:cNvPr id="0" name="对象 164867"/>
                      <p:cNvPicPr>
                        <a:picLocks noChangeArrowheads="1"/>
                      </p:cNvPicPr>
                      <p:nvPr/>
                    </p:nvPicPr>
                    <p:blipFill>
                      <a:blip r:embed="rId3"/>
                      <a:srcRect/>
                      <a:stretch>
                        <a:fillRect/>
                      </a:stretch>
                    </p:blipFill>
                    <p:spPr bwMode="auto">
                      <a:xfrm>
                        <a:off x="960438" y="3716338"/>
                        <a:ext cx="6983412" cy="264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64" name="灯片编号占位符 1">
            <a:extLst>
              <a:ext uri="{FF2B5EF4-FFF2-40B4-BE49-F238E27FC236}">
                <a16:creationId xmlns:a16="http://schemas.microsoft.com/office/drawing/2014/main" id="{A3EB01A9-AC47-463C-9E30-B257FC6E06B2}"/>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FAEE17D6-B454-4208-B3F5-C24F3437CDD4}" type="slidenum">
              <a:rPr lang="zh-CN" altLang="en-US" sz="1400"/>
              <a:pPr algn="r" eaLnBrk="1" hangingPunct="1">
                <a:lnSpc>
                  <a:spcPct val="100000"/>
                </a:lnSpc>
                <a:spcBef>
                  <a:spcPct val="0"/>
                </a:spcBef>
                <a:buClrTx/>
                <a:buFont typeface="Arial" panose="020B0604020202020204" pitchFamily="34" charset="0"/>
                <a:buNone/>
              </a:pPr>
              <a:t>60</a:t>
            </a:fld>
            <a:endParaRPr lang="zh-CN" altLang="en-US" sz="1400"/>
          </a:p>
        </p:txBody>
      </p:sp>
      <p:sp>
        <p:nvSpPr>
          <p:cNvPr id="92165" name="矩形 150535">
            <a:extLst>
              <a:ext uri="{FF2B5EF4-FFF2-40B4-BE49-F238E27FC236}">
                <a16:creationId xmlns:a16="http://schemas.microsoft.com/office/drawing/2014/main" id="{566A6BF0-932F-42F5-86D4-063B789AAF49}"/>
              </a:ext>
            </a:extLst>
          </p:cNvPr>
          <p:cNvSpPr>
            <a:spLocks noGrp="1" noChangeArrowheads="1"/>
          </p:cNvSpPr>
          <p:nvPr/>
        </p:nvSpPr>
        <p:spPr bwMode="auto">
          <a:xfrm>
            <a:off x="457200" y="234950"/>
            <a:ext cx="82296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000" b="1" dirty="0">
                <a:solidFill>
                  <a:schemeClr val="tx2"/>
                </a:solidFill>
                <a:latin typeface="Times New Roman" panose="02020603050405020304" pitchFamily="18" charset="0"/>
              </a:rPr>
              <a:t>5.4</a:t>
            </a:r>
            <a:r>
              <a:rPr lang="en-US" altLang="zh-CN" sz="3000" b="1" dirty="0">
                <a:solidFill>
                  <a:schemeClr val="tx2"/>
                </a:solidFill>
                <a:latin typeface="Times New Roman" panose="02020603050405020304" pitchFamily="18" charset="0"/>
              </a:rPr>
              <a:t>  </a:t>
            </a:r>
            <a:r>
              <a:rPr lang="zh-CN" altLang="en-US" sz="3000" b="1" dirty="0">
                <a:solidFill>
                  <a:schemeClr val="tx2"/>
                </a:solidFill>
              </a:rPr>
              <a:t>零点和第三个极点</a:t>
            </a:r>
            <a:r>
              <a:rPr lang="zh-CN" altLang="zh-CN" sz="3000" b="1" dirty="0">
                <a:solidFill>
                  <a:schemeClr val="tx2"/>
                </a:solidFill>
              </a:rPr>
              <a:t>对二阶系统响应的影响</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186" name="内容占位符 165890">
            <a:extLst>
              <a:ext uri="{FF2B5EF4-FFF2-40B4-BE49-F238E27FC236}">
                <a16:creationId xmlns:a16="http://schemas.microsoft.com/office/drawing/2014/main" id="{762EA6C7-F18D-4825-AE8A-7789183ABF0A}"/>
              </a:ext>
            </a:extLst>
          </p:cNvPr>
          <p:cNvGraphicFramePr>
            <a:graphicFrameLocks noGrp="1" noChangeAspect="1"/>
          </p:cNvGraphicFramePr>
          <p:nvPr>
            <p:ph idx="1"/>
            <p:extLst>
              <p:ext uri="{D42A27DB-BD31-4B8C-83A1-F6EECF244321}">
                <p14:modId xmlns:p14="http://schemas.microsoft.com/office/powerpoint/2010/main" val="1220722752"/>
              </p:ext>
            </p:extLst>
          </p:nvPr>
        </p:nvGraphicFramePr>
        <p:xfrm>
          <a:off x="1185863" y="1789113"/>
          <a:ext cx="6772275" cy="4652962"/>
        </p:xfrm>
        <a:graphic>
          <a:graphicData uri="http://schemas.openxmlformats.org/presentationml/2006/ole">
            <mc:AlternateContent xmlns:mc="http://schemas.openxmlformats.org/markup-compatibility/2006">
              <mc:Choice xmlns:v="urn:schemas-microsoft-com:vml" Requires="v">
                <p:oleObj name="Equation" r:id="rId2" imgW="2920680" imgH="2006280" progId="Equation.DSMT4">
                  <p:embed/>
                </p:oleObj>
              </mc:Choice>
              <mc:Fallback>
                <p:oleObj name="Equation" r:id="rId2" imgW="2920680" imgH="2006280" progId="Equation.DSMT4">
                  <p:embed/>
                  <p:pic>
                    <p:nvPicPr>
                      <p:cNvPr id="0" name="内容占位符 165890"/>
                      <p:cNvPicPr>
                        <a:picLocks noChangeAspect="1" noChangeArrowheads="1"/>
                      </p:cNvPicPr>
                      <p:nvPr/>
                    </p:nvPicPr>
                    <p:blipFill>
                      <a:blip r:embed="rId3"/>
                      <a:srcRect/>
                      <a:stretch>
                        <a:fillRect/>
                      </a:stretch>
                    </p:blipFill>
                    <p:spPr bwMode="auto">
                      <a:xfrm>
                        <a:off x="1185863" y="1789113"/>
                        <a:ext cx="6772275" cy="465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87" name="矩形 165893">
            <a:extLst>
              <a:ext uri="{FF2B5EF4-FFF2-40B4-BE49-F238E27FC236}">
                <a16:creationId xmlns:a16="http://schemas.microsoft.com/office/drawing/2014/main" id="{7DE0867B-F52E-4D97-B5BA-DFBE8B091BC5}"/>
              </a:ext>
            </a:extLst>
          </p:cNvPr>
          <p:cNvSpPr>
            <a:spLocks noGrp="1" noChangeArrowheads="1"/>
          </p:cNvSpPr>
          <p:nvPr/>
        </p:nvSpPr>
        <p:spPr bwMode="auto">
          <a:xfrm>
            <a:off x="954088" y="981075"/>
            <a:ext cx="714692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500" b="1"/>
              <a:t>方法二：由阶跃响应振荡周期数估算阻尼比</a:t>
            </a:r>
            <a:endParaRPr lang="zh-CN" altLang="zh-CN" sz="2500" b="1"/>
          </a:p>
        </p:txBody>
      </p:sp>
      <p:sp>
        <p:nvSpPr>
          <p:cNvPr id="93188" name="灯片编号占位符 1">
            <a:extLst>
              <a:ext uri="{FF2B5EF4-FFF2-40B4-BE49-F238E27FC236}">
                <a16:creationId xmlns:a16="http://schemas.microsoft.com/office/drawing/2014/main" id="{27288149-9286-4C0E-B9C9-90734F686A42}"/>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2BF0B158-F510-49B2-9332-FBE75819DB38}" type="slidenum">
              <a:rPr lang="zh-CN" altLang="en-US" sz="1400"/>
              <a:pPr algn="r" eaLnBrk="1" hangingPunct="1">
                <a:lnSpc>
                  <a:spcPct val="100000"/>
                </a:lnSpc>
                <a:spcBef>
                  <a:spcPct val="0"/>
                </a:spcBef>
                <a:buClrTx/>
                <a:buFont typeface="Arial" panose="020B0604020202020204" pitchFamily="34" charset="0"/>
                <a:buNone/>
              </a:pPr>
              <a:t>61</a:t>
            </a:fld>
            <a:endParaRPr lang="zh-CN" altLang="en-US" sz="1400"/>
          </a:p>
        </p:txBody>
      </p:sp>
      <p:sp>
        <p:nvSpPr>
          <p:cNvPr id="93189" name="矩形 150535">
            <a:extLst>
              <a:ext uri="{FF2B5EF4-FFF2-40B4-BE49-F238E27FC236}">
                <a16:creationId xmlns:a16="http://schemas.microsoft.com/office/drawing/2014/main" id="{DBC7C563-F694-4D2D-A1B5-AB12D5680C23}"/>
              </a:ext>
            </a:extLst>
          </p:cNvPr>
          <p:cNvSpPr>
            <a:spLocks noGrp="1" noChangeArrowheads="1"/>
          </p:cNvSpPr>
          <p:nvPr/>
        </p:nvSpPr>
        <p:spPr bwMode="auto">
          <a:xfrm>
            <a:off x="457200" y="234950"/>
            <a:ext cx="82296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000" b="1" dirty="0">
                <a:solidFill>
                  <a:schemeClr val="tx2"/>
                </a:solidFill>
                <a:latin typeface="Times New Roman" panose="02020603050405020304" pitchFamily="18" charset="0"/>
              </a:rPr>
              <a:t>5.4</a:t>
            </a:r>
            <a:r>
              <a:rPr lang="en-US" altLang="zh-CN" sz="3000" b="1" dirty="0">
                <a:solidFill>
                  <a:schemeClr val="tx2"/>
                </a:solidFill>
                <a:latin typeface="Times New Roman" panose="02020603050405020304" pitchFamily="18" charset="0"/>
              </a:rPr>
              <a:t>  </a:t>
            </a:r>
            <a:r>
              <a:rPr lang="zh-CN" altLang="en-US" sz="3000" b="1" dirty="0">
                <a:solidFill>
                  <a:schemeClr val="tx2"/>
                </a:solidFill>
              </a:rPr>
              <a:t>零点和第三个极点</a:t>
            </a:r>
            <a:r>
              <a:rPr lang="zh-CN" altLang="zh-CN" sz="3000" b="1" dirty="0">
                <a:solidFill>
                  <a:schemeClr val="tx2"/>
                </a:solidFill>
              </a:rPr>
              <a:t>对二阶系统响应的影响</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210" name="内容占位符 357377">
            <a:extLst>
              <a:ext uri="{FF2B5EF4-FFF2-40B4-BE49-F238E27FC236}">
                <a16:creationId xmlns:a16="http://schemas.microsoft.com/office/drawing/2014/main" id="{30DC8316-702E-435E-8A49-8A6C30A26ECC}"/>
              </a:ext>
            </a:extLst>
          </p:cNvPr>
          <p:cNvGraphicFramePr>
            <a:graphicFrameLocks noGrp="1" noChangeAspect="1"/>
          </p:cNvGraphicFramePr>
          <p:nvPr>
            <p:ph idx="1"/>
          </p:nvPr>
        </p:nvGraphicFramePr>
        <p:xfrm>
          <a:off x="1158875" y="1341438"/>
          <a:ext cx="7229475" cy="5016500"/>
        </p:xfrm>
        <a:graphic>
          <a:graphicData uri="http://schemas.openxmlformats.org/presentationml/2006/ole">
            <mc:AlternateContent xmlns:mc="http://schemas.openxmlformats.org/markup-compatibility/2006">
              <mc:Choice xmlns:v="urn:schemas-microsoft-com:vml" Requires="v">
                <p:oleObj name="Equation" r:id="rId2" imgW="3733800" imgH="2590800" progId="Equation.DSMT4">
                  <p:embed/>
                </p:oleObj>
              </mc:Choice>
              <mc:Fallback>
                <p:oleObj name="Equation" r:id="rId2" imgW="3733800" imgH="2590800" progId="Equation.DSMT4">
                  <p:embed/>
                  <p:pic>
                    <p:nvPicPr>
                      <p:cNvPr id="0" name="内容占位符 3573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75" y="1341438"/>
                        <a:ext cx="7229475"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11" name="灯片编号占位符 1">
            <a:extLst>
              <a:ext uri="{FF2B5EF4-FFF2-40B4-BE49-F238E27FC236}">
                <a16:creationId xmlns:a16="http://schemas.microsoft.com/office/drawing/2014/main" id="{076E3503-C0C8-4DBF-BA32-471211EE4B52}"/>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B59F8CFF-F7D6-41CC-9B67-9B1ACBDFBD34}" type="slidenum">
              <a:rPr lang="zh-CN" altLang="en-US" sz="1400"/>
              <a:pPr algn="r" eaLnBrk="1" hangingPunct="1">
                <a:lnSpc>
                  <a:spcPct val="100000"/>
                </a:lnSpc>
                <a:spcBef>
                  <a:spcPct val="0"/>
                </a:spcBef>
                <a:buClrTx/>
                <a:buFont typeface="Arial" panose="020B0604020202020204" pitchFamily="34" charset="0"/>
                <a:buNone/>
              </a:pPr>
              <a:t>62</a:t>
            </a:fld>
            <a:endParaRPr lang="zh-CN" altLang="en-US" sz="1400"/>
          </a:p>
        </p:txBody>
      </p:sp>
      <p:sp>
        <p:nvSpPr>
          <p:cNvPr id="94212" name="矩形 150535">
            <a:extLst>
              <a:ext uri="{FF2B5EF4-FFF2-40B4-BE49-F238E27FC236}">
                <a16:creationId xmlns:a16="http://schemas.microsoft.com/office/drawing/2014/main" id="{E3872BC0-4466-4A24-9771-2A159691D3C9}"/>
              </a:ext>
            </a:extLst>
          </p:cNvPr>
          <p:cNvSpPr>
            <a:spLocks noGrp="1" noChangeArrowheads="1"/>
          </p:cNvSpPr>
          <p:nvPr/>
        </p:nvSpPr>
        <p:spPr bwMode="auto">
          <a:xfrm>
            <a:off x="457200" y="234950"/>
            <a:ext cx="82296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000" b="1" dirty="0">
                <a:solidFill>
                  <a:schemeClr val="tx2"/>
                </a:solidFill>
                <a:latin typeface="Times New Roman" panose="02020603050405020304" pitchFamily="18" charset="0"/>
              </a:rPr>
              <a:t>5.4</a:t>
            </a:r>
            <a:r>
              <a:rPr lang="en-US" altLang="zh-CN" sz="3000" b="1" dirty="0">
                <a:solidFill>
                  <a:schemeClr val="tx2"/>
                </a:solidFill>
                <a:latin typeface="Times New Roman" panose="02020603050405020304" pitchFamily="18" charset="0"/>
              </a:rPr>
              <a:t>  </a:t>
            </a:r>
            <a:r>
              <a:rPr lang="zh-CN" altLang="en-US" sz="3000" b="1" dirty="0">
                <a:solidFill>
                  <a:schemeClr val="tx2"/>
                </a:solidFill>
              </a:rPr>
              <a:t>零点和第三个极点</a:t>
            </a:r>
            <a:r>
              <a:rPr lang="zh-CN" altLang="zh-CN" sz="3000" b="1" dirty="0">
                <a:solidFill>
                  <a:schemeClr val="tx2"/>
                </a:solidFill>
              </a:rPr>
              <a:t>对二阶系统响应的影响</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4" name="内容占位符 357377">
            <a:extLst>
              <a:ext uri="{FF2B5EF4-FFF2-40B4-BE49-F238E27FC236}">
                <a16:creationId xmlns:a16="http://schemas.microsoft.com/office/drawing/2014/main" id="{85BC0666-2C67-40B6-A951-DEE5E3418F8F}"/>
              </a:ext>
            </a:extLst>
          </p:cNvPr>
          <p:cNvGraphicFramePr>
            <a:graphicFrameLocks noGrp="1" noChangeAspect="1"/>
          </p:cNvGraphicFramePr>
          <p:nvPr>
            <p:ph idx="1"/>
          </p:nvPr>
        </p:nvGraphicFramePr>
        <p:xfrm>
          <a:off x="1187450" y="188913"/>
          <a:ext cx="5718175" cy="2511425"/>
        </p:xfrm>
        <a:graphic>
          <a:graphicData uri="http://schemas.openxmlformats.org/presentationml/2006/ole">
            <mc:AlternateContent xmlns:mc="http://schemas.openxmlformats.org/markup-compatibility/2006">
              <mc:Choice xmlns:v="urn:schemas-microsoft-com:vml" Requires="v">
                <p:oleObj name="Equation" r:id="rId2" imgW="4279900" imgH="1879600" progId="Equation.DSMT4">
                  <p:embed/>
                </p:oleObj>
              </mc:Choice>
              <mc:Fallback>
                <p:oleObj name="Equation" r:id="rId2" imgW="4279900" imgH="1879600" progId="Equation.DSMT4">
                  <p:embed/>
                  <p:pic>
                    <p:nvPicPr>
                      <p:cNvPr id="0" name="内容占位符 3573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88913"/>
                        <a:ext cx="5718175"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35" name="灯片编号占位符 1">
            <a:extLst>
              <a:ext uri="{FF2B5EF4-FFF2-40B4-BE49-F238E27FC236}">
                <a16:creationId xmlns:a16="http://schemas.microsoft.com/office/drawing/2014/main" id="{25B2114E-DD68-4C09-8306-F9E1C9AF8E96}"/>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1D1757A1-FC08-40B2-98C3-1B0E0C981AEE}" type="slidenum">
              <a:rPr lang="zh-CN" altLang="en-US" sz="1400"/>
              <a:pPr algn="r" eaLnBrk="1" hangingPunct="1">
                <a:lnSpc>
                  <a:spcPct val="100000"/>
                </a:lnSpc>
                <a:spcBef>
                  <a:spcPct val="0"/>
                </a:spcBef>
                <a:buClrTx/>
                <a:buFont typeface="Arial" panose="020B0604020202020204" pitchFamily="34" charset="0"/>
                <a:buNone/>
              </a:pPr>
              <a:t>63</a:t>
            </a:fld>
            <a:endParaRPr lang="zh-CN" altLang="en-US" sz="1400"/>
          </a:p>
        </p:txBody>
      </p:sp>
      <p:pic>
        <p:nvPicPr>
          <p:cNvPr id="95236" name="Picture 10">
            <a:extLst>
              <a:ext uri="{FF2B5EF4-FFF2-40B4-BE49-F238E27FC236}">
                <a16:creationId xmlns:a16="http://schemas.microsoft.com/office/drawing/2014/main" id="{10C2CEF7-B866-4936-8AEA-6E218F711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 y="2862263"/>
            <a:ext cx="7994650" cy="3871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237" name="矩形 1">
            <a:extLst>
              <a:ext uri="{FF2B5EF4-FFF2-40B4-BE49-F238E27FC236}">
                <a16:creationId xmlns:a16="http://schemas.microsoft.com/office/drawing/2014/main" id="{6BE08037-E535-49F2-8FF0-0DE826BA2135}"/>
              </a:ext>
            </a:extLst>
          </p:cNvPr>
          <p:cNvSpPr>
            <a:spLocks noChangeArrowheads="1"/>
          </p:cNvSpPr>
          <p:nvPr/>
        </p:nvSpPr>
        <p:spPr bwMode="auto">
          <a:xfrm>
            <a:off x="6443663" y="2060575"/>
            <a:ext cx="1668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r>
              <a:rPr lang="en-US" altLang="zh-CN" sz="1800" b="1">
                <a:solidFill>
                  <a:srgbClr val="FF0000"/>
                </a:solidFill>
              </a:rPr>
              <a:t>1.4</a:t>
            </a:r>
            <a:r>
              <a:rPr lang="zh-CN" altLang="en-US" sz="1800" b="1">
                <a:solidFill>
                  <a:srgbClr val="FF0000"/>
                </a:solidFill>
              </a:rPr>
              <a:t>个周期？？</a:t>
            </a:r>
            <a:endParaRPr lang="zh-CN" altLang="en-US" sz="1800">
              <a:solidFill>
                <a:srgbClr val="FF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灯片编号占位符 1">
            <a:extLst>
              <a:ext uri="{FF2B5EF4-FFF2-40B4-BE49-F238E27FC236}">
                <a16:creationId xmlns:a16="http://schemas.microsoft.com/office/drawing/2014/main" id="{76BB594E-4F2D-453C-AE32-3CCF004F69E3}"/>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1C8DCD67-4C31-4C99-942D-14FBA1484D09}" type="slidenum">
              <a:rPr lang="zh-CN" altLang="en-US" sz="1400"/>
              <a:pPr algn="r" eaLnBrk="1" hangingPunct="1">
                <a:lnSpc>
                  <a:spcPct val="100000"/>
                </a:lnSpc>
                <a:spcBef>
                  <a:spcPct val="0"/>
                </a:spcBef>
                <a:buClrTx/>
                <a:buFont typeface="Arial" panose="020B0604020202020204" pitchFamily="34" charset="0"/>
                <a:buNone/>
              </a:pPr>
              <a:t>64</a:t>
            </a:fld>
            <a:endParaRPr lang="zh-CN" altLang="en-US" sz="1400"/>
          </a:p>
        </p:txBody>
      </p:sp>
      <p:sp>
        <p:nvSpPr>
          <p:cNvPr id="104454" name="矩形 172038">
            <a:extLst>
              <a:ext uri="{FF2B5EF4-FFF2-40B4-BE49-F238E27FC236}">
                <a16:creationId xmlns:a16="http://schemas.microsoft.com/office/drawing/2014/main" id="{C219B1DA-A1EA-4AC5-9A40-579778F3FF51}"/>
              </a:ext>
            </a:extLst>
          </p:cNvPr>
          <p:cNvSpPr>
            <a:spLocks noGrp="1" noChangeArrowheads="1"/>
          </p:cNvSpPr>
          <p:nvPr/>
        </p:nvSpPr>
        <p:spPr bwMode="auto">
          <a:xfrm>
            <a:off x="1546225" y="301625"/>
            <a:ext cx="62658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endParaRPr lang="zh-CN" altLang="zh-CN" sz="3200" b="1">
              <a:solidFill>
                <a:schemeClr val="tx2"/>
              </a:solidFill>
            </a:endParaRPr>
          </a:p>
        </p:txBody>
      </p:sp>
      <p:graphicFrame>
        <p:nvGraphicFramePr>
          <p:cNvPr id="2" name="对象 1">
            <a:extLst>
              <a:ext uri="{FF2B5EF4-FFF2-40B4-BE49-F238E27FC236}">
                <a16:creationId xmlns:a16="http://schemas.microsoft.com/office/drawing/2014/main" id="{0C2B5B65-97D4-4747-A7ED-BB0BC2B02DE4}"/>
              </a:ext>
            </a:extLst>
          </p:cNvPr>
          <p:cNvGraphicFramePr>
            <a:graphicFrameLocks noChangeAspect="1"/>
          </p:cNvGraphicFramePr>
          <p:nvPr>
            <p:extLst>
              <p:ext uri="{D42A27DB-BD31-4B8C-83A1-F6EECF244321}">
                <p14:modId xmlns:p14="http://schemas.microsoft.com/office/powerpoint/2010/main" val="3392085660"/>
              </p:ext>
            </p:extLst>
          </p:nvPr>
        </p:nvGraphicFramePr>
        <p:xfrm>
          <a:off x="827584" y="1494076"/>
          <a:ext cx="7174981" cy="2063393"/>
        </p:xfrm>
        <a:graphic>
          <a:graphicData uri="http://schemas.openxmlformats.org/presentationml/2006/ole">
            <mc:AlternateContent xmlns:mc="http://schemas.openxmlformats.org/markup-compatibility/2006">
              <mc:Choice xmlns:v="urn:schemas-microsoft-com:vml" Requires="v">
                <p:oleObj name="Equation" r:id="rId2" imgW="3886200" imgH="1117440" progId="Equation.DSMT4">
                  <p:embed/>
                </p:oleObj>
              </mc:Choice>
              <mc:Fallback>
                <p:oleObj name="Equation" r:id="rId2" imgW="3886200" imgH="1117440" progId="Equation.DSMT4">
                  <p:embed/>
                  <p:pic>
                    <p:nvPicPr>
                      <p:cNvPr id="0" name=""/>
                      <p:cNvPicPr/>
                      <p:nvPr/>
                    </p:nvPicPr>
                    <p:blipFill>
                      <a:blip r:embed="rId3"/>
                      <a:stretch>
                        <a:fillRect/>
                      </a:stretch>
                    </p:blipFill>
                    <p:spPr>
                      <a:xfrm>
                        <a:off x="827584" y="1494076"/>
                        <a:ext cx="7174981" cy="2063393"/>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264CA8D1-06E4-45FC-AABD-44DB64E9E787}"/>
              </a:ext>
            </a:extLst>
          </p:cNvPr>
          <p:cNvSpPr txBox="1"/>
          <p:nvPr/>
        </p:nvSpPr>
        <p:spPr>
          <a:xfrm>
            <a:off x="395536" y="1124744"/>
            <a:ext cx="8507164" cy="369332"/>
          </a:xfrm>
          <a:prstGeom prst="rect">
            <a:avLst/>
          </a:prstGeom>
          <a:noFill/>
        </p:spPr>
        <p:txBody>
          <a:bodyPr wrap="square" rtlCol="0">
            <a:spAutoFit/>
          </a:bodyPr>
          <a:lstStyle/>
          <a:p>
            <a:r>
              <a:rPr lang="zh-CN" altLang="en-US" dirty="0"/>
              <a:t>对于一个单控制器开环系统，其传递函数的一般形式可以表示为：</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灯片编号占位符 1">
            <a:extLst>
              <a:ext uri="{FF2B5EF4-FFF2-40B4-BE49-F238E27FC236}">
                <a16:creationId xmlns:a16="http://schemas.microsoft.com/office/drawing/2014/main" id="{76BB594E-4F2D-453C-AE32-3CCF004F69E3}"/>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1C8DCD67-4C31-4C99-942D-14FBA1484D09}" type="slidenum">
              <a:rPr lang="zh-CN" altLang="en-US" sz="1400"/>
              <a:pPr algn="r" eaLnBrk="1" hangingPunct="1">
                <a:lnSpc>
                  <a:spcPct val="100000"/>
                </a:lnSpc>
                <a:spcBef>
                  <a:spcPct val="0"/>
                </a:spcBef>
                <a:buClrTx/>
                <a:buFont typeface="Arial" panose="020B0604020202020204" pitchFamily="34" charset="0"/>
                <a:buNone/>
              </a:pPr>
              <a:t>65</a:t>
            </a:fld>
            <a:endParaRPr lang="zh-CN" altLang="en-US" sz="1400"/>
          </a:p>
        </p:txBody>
      </p:sp>
      <p:sp>
        <p:nvSpPr>
          <p:cNvPr id="104454" name="矩形 172038">
            <a:extLst>
              <a:ext uri="{FF2B5EF4-FFF2-40B4-BE49-F238E27FC236}">
                <a16:creationId xmlns:a16="http://schemas.microsoft.com/office/drawing/2014/main" id="{C219B1DA-A1EA-4AC5-9A40-579778F3FF51}"/>
              </a:ext>
            </a:extLst>
          </p:cNvPr>
          <p:cNvSpPr>
            <a:spLocks noGrp="1" noChangeArrowheads="1"/>
          </p:cNvSpPr>
          <p:nvPr/>
        </p:nvSpPr>
        <p:spPr bwMode="auto">
          <a:xfrm>
            <a:off x="1546225" y="301625"/>
            <a:ext cx="62658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endParaRPr lang="zh-CN" altLang="zh-CN" sz="3200" b="1">
              <a:solidFill>
                <a:schemeClr val="tx2"/>
              </a:solidFill>
            </a:endParaRPr>
          </a:p>
        </p:txBody>
      </p:sp>
      <p:graphicFrame>
        <p:nvGraphicFramePr>
          <p:cNvPr id="2" name="对象 1">
            <a:extLst>
              <a:ext uri="{FF2B5EF4-FFF2-40B4-BE49-F238E27FC236}">
                <a16:creationId xmlns:a16="http://schemas.microsoft.com/office/drawing/2014/main" id="{0C2B5B65-97D4-4747-A7ED-BB0BC2B02DE4}"/>
              </a:ext>
            </a:extLst>
          </p:cNvPr>
          <p:cNvGraphicFramePr>
            <a:graphicFrameLocks noChangeAspect="1"/>
          </p:cNvGraphicFramePr>
          <p:nvPr/>
        </p:nvGraphicFramePr>
        <p:xfrm>
          <a:off x="827584" y="1494076"/>
          <a:ext cx="7174981" cy="2063393"/>
        </p:xfrm>
        <a:graphic>
          <a:graphicData uri="http://schemas.openxmlformats.org/presentationml/2006/ole">
            <mc:AlternateContent xmlns:mc="http://schemas.openxmlformats.org/markup-compatibility/2006">
              <mc:Choice xmlns:v="urn:schemas-microsoft-com:vml" Requires="v">
                <p:oleObj name="Equation" r:id="rId2" imgW="3886200" imgH="1117440" progId="Equation.DSMT4">
                  <p:embed/>
                </p:oleObj>
              </mc:Choice>
              <mc:Fallback>
                <p:oleObj name="Equation" r:id="rId2" imgW="3886200" imgH="1117440" progId="Equation.DSMT4">
                  <p:embed/>
                  <p:pic>
                    <p:nvPicPr>
                      <p:cNvPr id="2" name="对象 1">
                        <a:extLst>
                          <a:ext uri="{FF2B5EF4-FFF2-40B4-BE49-F238E27FC236}">
                            <a16:creationId xmlns:a16="http://schemas.microsoft.com/office/drawing/2014/main" id="{0C2B5B65-97D4-4747-A7ED-BB0BC2B02DE4}"/>
                          </a:ext>
                        </a:extLst>
                      </p:cNvPr>
                      <p:cNvPicPr/>
                      <p:nvPr/>
                    </p:nvPicPr>
                    <p:blipFill>
                      <a:blip r:embed="rId3"/>
                      <a:stretch>
                        <a:fillRect/>
                      </a:stretch>
                    </p:blipFill>
                    <p:spPr>
                      <a:xfrm>
                        <a:off x="827584" y="1494076"/>
                        <a:ext cx="7174981" cy="2063393"/>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264CA8D1-06E4-45FC-AABD-44DB64E9E787}"/>
              </a:ext>
            </a:extLst>
          </p:cNvPr>
          <p:cNvSpPr txBox="1"/>
          <p:nvPr/>
        </p:nvSpPr>
        <p:spPr>
          <a:xfrm>
            <a:off x="395536" y="1124744"/>
            <a:ext cx="8507164" cy="369332"/>
          </a:xfrm>
          <a:prstGeom prst="rect">
            <a:avLst/>
          </a:prstGeom>
          <a:noFill/>
        </p:spPr>
        <p:txBody>
          <a:bodyPr wrap="square" rtlCol="0">
            <a:spAutoFit/>
          </a:bodyPr>
          <a:lstStyle/>
          <a:p>
            <a:r>
              <a:rPr lang="zh-CN" altLang="en-US" dirty="0"/>
              <a:t>对于一个单控制器开环系统，其传递函数的一般形式可以表示为：</a:t>
            </a:r>
          </a:p>
        </p:txBody>
      </p:sp>
      <p:pic>
        <p:nvPicPr>
          <p:cNvPr id="5" name="图片 4">
            <a:extLst>
              <a:ext uri="{FF2B5EF4-FFF2-40B4-BE49-F238E27FC236}">
                <a16:creationId xmlns:a16="http://schemas.microsoft.com/office/drawing/2014/main" id="{C2A5EB44-3FA7-46BA-BA14-47A132396AE8}"/>
              </a:ext>
            </a:extLst>
          </p:cNvPr>
          <p:cNvPicPr>
            <a:picLocks noChangeAspect="1"/>
          </p:cNvPicPr>
          <p:nvPr/>
        </p:nvPicPr>
        <p:blipFill>
          <a:blip r:embed="rId4"/>
          <a:stretch>
            <a:fillRect/>
          </a:stretch>
        </p:blipFill>
        <p:spPr>
          <a:xfrm>
            <a:off x="985" y="857415"/>
            <a:ext cx="9144000" cy="6131325"/>
          </a:xfrm>
          <a:prstGeom prst="rect">
            <a:avLst/>
          </a:prstGeom>
        </p:spPr>
      </p:pic>
      <p:pic>
        <p:nvPicPr>
          <p:cNvPr id="7" name="图片 6">
            <a:extLst>
              <a:ext uri="{FF2B5EF4-FFF2-40B4-BE49-F238E27FC236}">
                <a16:creationId xmlns:a16="http://schemas.microsoft.com/office/drawing/2014/main" id="{2C704E5B-1EDA-4628-A473-417C1EAD4C99}"/>
              </a:ext>
            </a:extLst>
          </p:cNvPr>
          <p:cNvPicPr>
            <a:picLocks noChangeAspect="1"/>
          </p:cNvPicPr>
          <p:nvPr/>
        </p:nvPicPr>
        <p:blipFill>
          <a:blip r:embed="rId4"/>
          <a:stretch>
            <a:fillRect/>
          </a:stretch>
        </p:blipFill>
        <p:spPr>
          <a:xfrm>
            <a:off x="153385" y="1009815"/>
            <a:ext cx="9144000" cy="6131325"/>
          </a:xfrm>
          <a:prstGeom prst="rect">
            <a:avLst/>
          </a:prstGeom>
        </p:spPr>
      </p:pic>
    </p:spTree>
    <p:extLst>
      <p:ext uri="{BB962C8B-B14F-4D97-AF65-F5344CB8AC3E}">
        <p14:creationId xmlns:p14="http://schemas.microsoft.com/office/powerpoint/2010/main" val="29038128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矩形 174084">
            <a:extLst>
              <a:ext uri="{FF2B5EF4-FFF2-40B4-BE49-F238E27FC236}">
                <a16:creationId xmlns:a16="http://schemas.microsoft.com/office/drawing/2014/main" id="{3422AE8F-56DA-40F5-BA75-358850A9BB62}"/>
              </a:ext>
            </a:extLst>
          </p:cNvPr>
          <p:cNvSpPr>
            <a:spLocks noGrp="1" noChangeArrowheads="1"/>
          </p:cNvSpPr>
          <p:nvPr/>
        </p:nvSpPr>
        <p:spPr bwMode="auto">
          <a:xfrm>
            <a:off x="517525" y="1058863"/>
            <a:ext cx="8302625"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300" b="1" dirty="0">
                <a:latin typeface="Times New Roman" panose="02020603050405020304" pitchFamily="18" charset="0"/>
              </a:rPr>
              <a:t>当</a:t>
            </a:r>
            <a:r>
              <a:rPr lang="en-US" altLang="zh-CN" sz="2300" b="1" i="1" dirty="0">
                <a:latin typeface="Times New Roman" panose="02020603050405020304" pitchFamily="18" charset="0"/>
              </a:rPr>
              <a:t>s</a:t>
            </a:r>
            <a:r>
              <a:rPr lang="zh-CN" altLang="en-US" sz="2300" b="1" dirty="0">
                <a:latin typeface="Times New Roman" panose="02020603050405020304" pitchFamily="18" charset="0"/>
              </a:rPr>
              <a:t>趋于零时，开环传递函数的值依赖于积分的数目</a:t>
            </a:r>
            <a:r>
              <a:rPr lang="en-US" altLang="zh-CN" sz="2300" b="1" i="1" dirty="0">
                <a:latin typeface="Times New Roman" panose="02020603050405020304" pitchFamily="18" charset="0"/>
              </a:rPr>
              <a:t>N</a:t>
            </a:r>
          </a:p>
          <a:p>
            <a:pPr eaLnBrk="1" hangingPunct="1">
              <a:lnSpc>
                <a:spcPct val="150000"/>
              </a:lnSpc>
              <a:spcBef>
                <a:spcPct val="0"/>
              </a:spcBef>
            </a:pPr>
            <a:r>
              <a:rPr lang="zh-CN" altLang="en-US" sz="2300" b="1" dirty="0">
                <a:latin typeface="Times New Roman" panose="02020603050405020304" pitchFamily="18" charset="0"/>
              </a:rPr>
              <a:t>积分器的个数 </a:t>
            </a:r>
            <a:r>
              <a:rPr lang="en-US" altLang="zh-CN" sz="2300" b="1" i="1" dirty="0">
                <a:latin typeface="Times New Roman" panose="02020603050405020304" pitchFamily="18" charset="0"/>
              </a:rPr>
              <a:t>N </a:t>
            </a:r>
            <a:r>
              <a:rPr lang="zh-CN" altLang="en-US" sz="2300" b="1" dirty="0">
                <a:latin typeface="Times New Roman" panose="02020603050405020304" pitchFamily="18" charset="0"/>
              </a:rPr>
              <a:t>称为系统的型数，相应的系统称为</a:t>
            </a:r>
            <a:r>
              <a:rPr lang="en-US" altLang="zh-CN" sz="2300" b="1" i="1" dirty="0">
                <a:latin typeface="Times New Roman" panose="02020603050405020304" pitchFamily="18" charset="0"/>
              </a:rPr>
              <a:t>N</a:t>
            </a:r>
            <a:r>
              <a:rPr lang="zh-CN" altLang="en-US" sz="2300" b="1" dirty="0">
                <a:latin typeface="Times New Roman" panose="02020603050405020304" pitchFamily="18" charset="0"/>
              </a:rPr>
              <a:t>型系统</a:t>
            </a:r>
            <a:endParaRPr lang="en-US" altLang="zh-CN" sz="2300" b="1" dirty="0">
              <a:latin typeface="Times New Roman" panose="02020603050405020304" pitchFamily="18" charset="0"/>
            </a:endParaRPr>
          </a:p>
          <a:p>
            <a:pPr eaLnBrk="1" hangingPunct="1">
              <a:lnSpc>
                <a:spcPct val="150000"/>
              </a:lnSpc>
              <a:spcBef>
                <a:spcPct val="0"/>
              </a:spcBef>
            </a:pPr>
            <a:r>
              <a:rPr lang="zh-CN" altLang="en-US" sz="2300" b="1" dirty="0">
                <a:latin typeface="Times New Roman" panose="02020603050405020304" pitchFamily="18" charset="0"/>
              </a:rPr>
              <a:t>系统稳态误差取决于系统的型数</a:t>
            </a:r>
          </a:p>
        </p:txBody>
      </p:sp>
      <p:sp>
        <p:nvSpPr>
          <p:cNvPr id="104453" name="灯片编号占位符 1">
            <a:extLst>
              <a:ext uri="{FF2B5EF4-FFF2-40B4-BE49-F238E27FC236}">
                <a16:creationId xmlns:a16="http://schemas.microsoft.com/office/drawing/2014/main" id="{76BB594E-4F2D-453C-AE32-3CCF004F69E3}"/>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1C8DCD67-4C31-4C99-942D-14FBA1484D09}" type="slidenum">
              <a:rPr lang="zh-CN" altLang="en-US" sz="1400"/>
              <a:pPr algn="r" eaLnBrk="1" hangingPunct="1">
                <a:lnSpc>
                  <a:spcPct val="100000"/>
                </a:lnSpc>
                <a:spcBef>
                  <a:spcPct val="0"/>
                </a:spcBef>
                <a:buClrTx/>
                <a:buFont typeface="Arial" panose="020B0604020202020204" pitchFamily="34" charset="0"/>
                <a:buNone/>
              </a:pPr>
              <a:t>66</a:t>
            </a:fld>
            <a:endParaRPr lang="zh-CN" altLang="en-US" sz="1400"/>
          </a:p>
        </p:txBody>
      </p:sp>
      <p:sp>
        <p:nvSpPr>
          <p:cNvPr id="104454" name="矩形 172038">
            <a:extLst>
              <a:ext uri="{FF2B5EF4-FFF2-40B4-BE49-F238E27FC236}">
                <a16:creationId xmlns:a16="http://schemas.microsoft.com/office/drawing/2014/main" id="{C219B1DA-A1EA-4AC5-9A40-579778F3FF51}"/>
              </a:ext>
            </a:extLst>
          </p:cNvPr>
          <p:cNvSpPr>
            <a:spLocks noGrp="1" noChangeArrowheads="1"/>
          </p:cNvSpPr>
          <p:nvPr/>
        </p:nvSpPr>
        <p:spPr bwMode="auto">
          <a:xfrm>
            <a:off x="1546225" y="301625"/>
            <a:ext cx="62658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endParaRPr lang="zh-CN" altLang="zh-CN" sz="3200" b="1">
              <a:solidFill>
                <a:schemeClr val="tx2"/>
              </a:solidFill>
            </a:endParaRPr>
          </a:p>
        </p:txBody>
      </p:sp>
    </p:spTree>
    <p:extLst>
      <p:ext uri="{BB962C8B-B14F-4D97-AF65-F5344CB8AC3E}">
        <p14:creationId xmlns:p14="http://schemas.microsoft.com/office/powerpoint/2010/main" val="27308880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矩形 174084">
            <a:extLst>
              <a:ext uri="{FF2B5EF4-FFF2-40B4-BE49-F238E27FC236}">
                <a16:creationId xmlns:a16="http://schemas.microsoft.com/office/drawing/2014/main" id="{3422AE8F-56DA-40F5-BA75-358850A9BB62}"/>
              </a:ext>
            </a:extLst>
          </p:cNvPr>
          <p:cNvSpPr>
            <a:spLocks noGrp="1" noChangeArrowheads="1"/>
          </p:cNvSpPr>
          <p:nvPr/>
        </p:nvSpPr>
        <p:spPr bwMode="auto">
          <a:xfrm>
            <a:off x="431800" y="1905001"/>
            <a:ext cx="8302625"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buNone/>
            </a:pPr>
            <a:r>
              <a:rPr lang="en-US" altLang="zh-CN" sz="2300" b="1" i="1" dirty="0">
                <a:latin typeface="Times New Roman" panose="02020603050405020304" pitchFamily="18" charset="0"/>
              </a:rPr>
              <a:t>N&gt;0</a:t>
            </a:r>
            <a:r>
              <a:rPr lang="zh-CN" altLang="en-US" sz="2300" b="1" dirty="0">
                <a:latin typeface="Times New Roman" panose="02020603050405020304" pitchFamily="18" charset="0"/>
              </a:rPr>
              <a:t>（</a:t>
            </a:r>
            <a:r>
              <a:rPr lang="en-US" altLang="zh-CN" sz="2400" b="1" dirty="0"/>
              <a:t> I </a:t>
            </a:r>
            <a:r>
              <a:rPr lang="zh-CN" altLang="en-US" sz="2300" b="1" dirty="0">
                <a:latin typeface="Times New Roman" panose="02020603050405020304" pitchFamily="18" charset="0"/>
              </a:rPr>
              <a:t>型和高于</a:t>
            </a:r>
            <a:r>
              <a:rPr lang="en-US" altLang="zh-CN" sz="2400" b="1" dirty="0"/>
              <a:t>I</a:t>
            </a:r>
            <a:r>
              <a:rPr lang="zh-CN" altLang="en-US" sz="2300" b="1" dirty="0">
                <a:latin typeface="Times New Roman" panose="02020603050405020304" pitchFamily="18" charset="0"/>
              </a:rPr>
              <a:t>型系统），则                          趋于无穷大，跟踪阶跃设定值的稳态误差为零</a:t>
            </a:r>
          </a:p>
          <a:p>
            <a:pPr eaLnBrk="1" hangingPunct="1">
              <a:lnSpc>
                <a:spcPct val="150000"/>
              </a:lnSpc>
              <a:spcBef>
                <a:spcPct val="0"/>
              </a:spcBef>
            </a:pPr>
            <a:r>
              <a:rPr lang="en-US" altLang="zh-CN" sz="2300" b="1" i="1" dirty="0">
                <a:latin typeface="Times New Roman" panose="02020603050405020304" pitchFamily="18" charset="0"/>
              </a:rPr>
              <a:t>N=0</a:t>
            </a:r>
            <a:r>
              <a:rPr lang="zh-CN" altLang="en-US" sz="2300" b="1" dirty="0">
                <a:latin typeface="Times New Roman" panose="02020603050405020304" pitchFamily="18" charset="0"/>
              </a:rPr>
              <a:t>（零型系统），阶跃信号稳态跟踪误差：</a:t>
            </a:r>
            <a:endParaRPr lang="zh-CN" altLang="zh-CN" sz="2300" b="1" dirty="0">
              <a:latin typeface="Times New Roman" panose="02020603050405020304" pitchFamily="18" charset="0"/>
            </a:endParaRPr>
          </a:p>
        </p:txBody>
      </p:sp>
      <p:graphicFrame>
        <p:nvGraphicFramePr>
          <p:cNvPr id="104451" name="对象 174085">
            <a:extLst>
              <a:ext uri="{FF2B5EF4-FFF2-40B4-BE49-F238E27FC236}">
                <a16:creationId xmlns:a16="http://schemas.microsoft.com/office/drawing/2014/main" id="{303E565E-3053-48EB-9D7D-1FC4BCAE3C92}"/>
              </a:ext>
            </a:extLst>
          </p:cNvPr>
          <p:cNvGraphicFramePr>
            <a:graphicFrameLocks/>
          </p:cNvGraphicFramePr>
          <p:nvPr>
            <p:extLst>
              <p:ext uri="{D42A27DB-BD31-4B8C-83A1-F6EECF244321}">
                <p14:modId xmlns:p14="http://schemas.microsoft.com/office/powerpoint/2010/main" val="3361605921"/>
              </p:ext>
            </p:extLst>
          </p:nvPr>
        </p:nvGraphicFramePr>
        <p:xfrm>
          <a:off x="4679156" y="1962149"/>
          <a:ext cx="1728788" cy="587375"/>
        </p:xfrm>
        <a:graphic>
          <a:graphicData uri="http://schemas.openxmlformats.org/presentationml/2006/ole">
            <mc:AlternateContent xmlns:mc="http://schemas.openxmlformats.org/markup-compatibility/2006">
              <mc:Choice xmlns:v="urn:schemas-microsoft-com:vml" Requires="v">
                <p:oleObj r:id="rId2" imgW="990750" imgH="317285" progId="Equation.DSMT4">
                  <p:embed/>
                </p:oleObj>
              </mc:Choice>
              <mc:Fallback>
                <p:oleObj r:id="rId2" imgW="990750" imgH="317285" progId="Equation.DSMT4">
                  <p:embed/>
                  <p:pic>
                    <p:nvPicPr>
                      <p:cNvPr id="104451" name="对象 174085">
                        <a:extLst>
                          <a:ext uri="{FF2B5EF4-FFF2-40B4-BE49-F238E27FC236}">
                            <a16:creationId xmlns:a16="http://schemas.microsoft.com/office/drawing/2014/main" id="{303E565E-3053-48EB-9D7D-1FC4BCAE3C9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156" y="1962149"/>
                        <a:ext cx="1728788"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52" name="对象 174086">
            <a:extLst>
              <a:ext uri="{FF2B5EF4-FFF2-40B4-BE49-F238E27FC236}">
                <a16:creationId xmlns:a16="http://schemas.microsoft.com/office/drawing/2014/main" id="{5C35CE16-33B1-4CEF-B288-AE5A838442F1}"/>
              </a:ext>
            </a:extLst>
          </p:cNvPr>
          <p:cNvGraphicFramePr>
            <a:graphicFrameLocks/>
          </p:cNvGraphicFramePr>
          <p:nvPr/>
        </p:nvGraphicFramePr>
        <p:xfrm>
          <a:off x="2459038" y="4602163"/>
          <a:ext cx="4248150" cy="1990725"/>
        </p:xfrm>
        <a:graphic>
          <a:graphicData uri="http://schemas.openxmlformats.org/presentationml/2006/ole">
            <mc:AlternateContent xmlns:mc="http://schemas.openxmlformats.org/markup-compatibility/2006">
              <mc:Choice xmlns:v="urn:schemas-microsoft-com:vml" Requires="v">
                <p:oleObj name="Equation" r:id="rId4" imgW="2120900" imgH="1143000" progId="Equation.DSMT4">
                  <p:embed/>
                </p:oleObj>
              </mc:Choice>
              <mc:Fallback>
                <p:oleObj name="Equation" r:id="rId4" imgW="2120900" imgH="1143000" progId="Equation.DSMT4">
                  <p:embed/>
                  <p:pic>
                    <p:nvPicPr>
                      <p:cNvPr id="104452" name="对象 174086">
                        <a:extLst>
                          <a:ext uri="{FF2B5EF4-FFF2-40B4-BE49-F238E27FC236}">
                            <a16:creationId xmlns:a16="http://schemas.microsoft.com/office/drawing/2014/main" id="{5C35CE16-33B1-4CEF-B288-AE5A838442F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9038" y="4602163"/>
                        <a:ext cx="424815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53" name="灯片编号占位符 1">
            <a:extLst>
              <a:ext uri="{FF2B5EF4-FFF2-40B4-BE49-F238E27FC236}">
                <a16:creationId xmlns:a16="http://schemas.microsoft.com/office/drawing/2014/main" id="{76BB594E-4F2D-453C-AE32-3CCF004F69E3}"/>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1C8DCD67-4C31-4C99-942D-14FBA1484D09}" type="slidenum">
              <a:rPr lang="zh-CN" altLang="en-US" sz="1400"/>
              <a:pPr algn="r" eaLnBrk="1" hangingPunct="1">
                <a:lnSpc>
                  <a:spcPct val="100000"/>
                </a:lnSpc>
                <a:spcBef>
                  <a:spcPct val="0"/>
                </a:spcBef>
                <a:buClrTx/>
                <a:buFont typeface="Arial" panose="020B0604020202020204" pitchFamily="34" charset="0"/>
                <a:buNone/>
              </a:pPr>
              <a:t>67</a:t>
            </a:fld>
            <a:endParaRPr lang="zh-CN" altLang="en-US" sz="1400"/>
          </a:p>
        </p:txBody>
      </p:sp>
      <p:sp>
        <p:nvSpPr>
          <p:cNvPr id="104454" name="矩形 172038">
            <a:extLst>
              <a:ext uri="{FF2B5EF4-FFF2-40B4-BE49-F238E27FC236}">
                <a16:creationId xmlns:a16="http://schemas.microsoft.com/office/drawing/2014/main" id="{C219B1DA-A1EA-4AC5-9A40-579778F3FF51}"/>
              </a:ext>
            </a:extLst>
          </p:cNvPr>
          <p:cNvSpPr>
            <a:spLocks noGrp="1" noChangeArrowheads="1"/>
          </p:cNvSpPr>
          <p:nvPr/>
        </p:nvSpPr>
        <p:spPr bwMode="auto">
          <a:xfrm>
            <a:off x="1546225" y="301625"/>
            <a:ext cx="62658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endParaRPr lang="zh-CN" altLang="zh-CN" sz="3200" b="1">
              <a:solidFill>
                <a:schemeClr val="tx2"/>
              </a:solidFill>
            </a:endParaRPr>
          </a:p>
        </p:txBody>
      </p:sp>
      <p:sp>
        <p:nvSpPr>
          <p:cNvPr id="2" name="文本框 1">
            <a:extLst>
              <a:ext uri="{FF2B5EF4-FFF2-40B4-BE49-F238E27FC236}">
                <a16:creationId xmlns:a16="http://schemas.microsoft.com/office/drawing/2014/main" id="{A2C56268-9512-48FE-8C27-0C0153FB8BBF}"/>
              </a:ext>
            </a:extLst>
          </p:cNvPr>
          <p:cNvSpPr txBox="1"/>
          <p:nvPr/>
        </p:nvSpPr>
        <p:spPr>
          <a:xfrm>
            <a:off x="397263" y="1443336"/>
            <a:ext cx="4860280" cy="461665"/>
          </a:xfrm>
          <a:prstGeom prst="rect">
            <a:avLst/>
          </a:prstGeom>
          <a:noFill/>
        </p:spPr>
        <p:txBody>
          <a:bodyPr wrap="square" rtlCol="0">
            <a:spAutoFit/>
          </a:bodyPr>
          <a:lstStyle/>
          <a:p>
            <a:r>
              <a:rPr lang="en-US" altLang="zh-CN" sz="2400" b="1" dirty="0">
                <a:solidFill>
                  <a:srgbClr val="FF0000"/>
                </a:solidFill>
              </a:rPr>
              <a:t>1. </a:t>
            </a:r>
            <a:r>
              <a:rPr lang="zh-CN" altLang="en-US" sz="2400" b="1" dirty="0">
                <a:solidFill>
                  <a:srgbClr val="FF0000"/>
                </a:solidFill>
              </a:rPr>
              <a:t>阶跃输入： </a:t>
            </a:r>
            <a:r>
              <a:rPr lang="zh-CN" altLang="en-US" sz="2400" b="1" dirty="0"/>
              <a:t>位置输入信号</a:t>
            </a:r>
          </a:p>
        </p:txBody>
      </p:sp>
    </p:spTree>
    <p:extLst>
      <p:ext uri="{BB962C8B-B14F-4D97-AF65-F5344CB8AC3E}">
        <p14:creationId xmlns:p14="http://schemas.microsoft.com/office/powerpoint/2010/main" val="14025147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矩形 175108">
            <a:extLst>
              <a:ext uri="{FF2B5EF4-FFF2-40B4-BE49-F238E27FC236}">
                <a16:creationId xmlns:a16="http://schemas.microsoft.com/office/drawing/2014/main" id="{DFD0C713-970A-4646-80C6-FB7936C7A486}"/>
              </a:ext>
            </a:extLst>
          </p:cNvPr>
          <p:cNvSpPr>
            <a:spLocks noGrp="1" noChangeArrowheads="1"/>
          </p:cNvSpPr>
          <p:nvPr/>
        </p:nvSpPr>
        <p:spPr bwMode="auto">
          <a:xfrm>
            <a:off x="417513" y="2339975"/>
            <a:ext cx="635635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zh-CN" altLang="en-US" b="1"/>
              <a:t>对阶跃输入的稳态位置跟踪误差：</a:t>
            </a:r>
            <a:endParaRPr lang="zh-CN" altLang="zh-CN" b="1"/>
          </a:p>
        </p:txBody>
      </p:sp>
      <p:graphicFrame>
        <p:nvGraphicFramePr>
          <p:cNvPr id="105475" name="对象 175109">
            <a:extLst>
              <a:ext uri="{FF2B5EF4-FFF2-40B4-BE49-F238E27FC236}">
                <a16:creationId xmlns:a16="http://schemas.microsoft.com/office/drawing/2014/main" id="{BCFA29C0-76C7-40B6-B2A7-B5BE53E9E7A2}"/>
              </a:ext>
            </a:extLst>
          </p:cNvPr>
          <p:cNvGraphicFramePr>
            <a:graphicFrameLocks/>
          </p:cNvGraphicFramePr>
          <p:nvPr/>
        </p:nvGraphicFramePr>
        <p:xfrm>
          <a:off x="3460750" y="2960688"/>
          <a:ext cx="1873250" cy="873125"/>
        </p:xfrm>
        <a:graphic>
          <a:graphicData uri="http://schemas.openxmlformats.org/presentationml/2006/ole">
            <mc:AlternateContent xmlns:mc="http://schemas.openxmlformats.org/markup-compatibility/2006">
              <mc:Choice xmlns:v="urn:schemas-microsoft-com:vml" Requires="v">
                <p:oleObj r:id="rId2" imgW="774665" imgH="457380" progId="Equation.DSMT4">
                  <p:embed/>
                </p:oleObj>
              </mc:Choice>
              <mc:Fallback>
                <p:oleObj r:id="rId2" imgW="774665" imgH="457380" progId="Equation.DSMT4">
                  <p:embed/>
                  <p:pic>
                    <p:nvPicPr>
                      <p:cNvPr id="0" name="对象 17510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750" y="2960688"/>
                        <a:ext cx="187325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476" name="矩形 175115">
            <a:extLst>
              <a:ext uri="{FF2B5EF4-FFF2-40B4-BE49-F238E27FC236}">
                <a16:creationId xmlns:a16="http://schemas.microsoft.com/office/drawing/2014/main" id="{875F6800-D21E-462D-B4E1-3EBB920AD6B2}"/>
              </a:ext>
            </a:extLst>
          </p:cNvPr>
          <p:cNvSpPr>
            <a:spLocks noGrp="1" noChangeArrowheads="1"/>
          </p:cNvSpPr>
          <p:nvPr/>
        </p:nvSpPr>
        <p:spPr bwMode="auto">
          <a:xfrm>
            <a:off x="412750" y="3760788"/>
            <a:ext cx="823277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500" b="1" dirty="0"/>
              <a:t>因此，零型系统具有有限的稳态位置误差系数，对阶跃设定值具有有限的稳态位置跟踪误差</a:t>
            </a:r>
            <a:endParaRPr lang="zh-CN" altLang="zh-CN" sz="2500" b="1" dirty="0"/>
          </a:p>
        </p:txBody>
      </p:sp>
      <p:graphicFrame>
        <p:nvGraphicFramePr>
          <p:cNvPr id="105477" name="对象 175117">
            <a:extLst>
              <a:ext uri="{FF2B5EF4-FFF2-40B4-BE49-F238E27FC236}">
                <a16:creationId xmlns:a16="http://schemas.microsoft.com/office/drawing/2014/main" id="{39DC821E-F1DF-4E9B-9E2F-85E9F97B0D93}"/>
              </a:ext>
            </a:extLst>
          </p:cNvPr>
          <p:cNvGraphicFramePr>
            <a:graphicFrameLocks/>
          </p:cNvGraphicFramePr>
          <p:nvPr/>
        </p:nvGraphicFramePr>
        <p:xfrm>
          <a:off x="2062163" y="4984750"/>
          <a:ext cx="5041900" cy="1728788"/>
        </p:xfrm>
        <a:graphic>
          <a:graphicData uri="http://schemas.openxmlformats.org/presentationml/2006/ole">
            <mc:AlternateContent xmlns:mc="http://schemas.openxmlformats.org/markup-compatibility/2006">
              <mc:Choice xmlns:v="urn:schemas-microsoft-com:vml" Requires="v">
                <p:oleObj r:id="rId4" imgW="2627759" imgH="952087" progId="Equation.DSMT4">
                  <p:embed/>
                </p:oleObj>
              </mc:Choice>
              <mc:Fallback>
                <p:oleObj r:id="rId4" imgW="2627759" imgH="952087" progId="Equation.DSMT4">
                  <p:embed/>
                  <p:pic>
                    <p:nvPicPr>
                      <p:cNvPr id="0" name="对象 17511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2163" y="4984750"/>
                        <a:ext cx="5041900"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478" name="文本占位符 175118">
            <a:extLst>
              <a:ext uri="{FF2B5EF4-FFF2-40B4-BE49-F238E27FC236}">
                <a16:creationId xmlns:a16="http://schemas.microsoft.com/office/drawing/2014/main" id="{DB74D663-2416-44DB-8B23-5201EFF12CE0}"/>
              </a:ext>
            </a:extLst>
          </p:cNvPr>
          <p:cNvSpPr>
            <a:spLocks noGrp="1" noChangeArrowheads="1"/>
          </p:cNvSpPr>
          <p:nvPr>
            <p:ph type="body" idx="1"/>
          </p:nvPr>
        </p:nvSpPr>
        <p:spPr>
          <a:xfrm>
            <a:off x="341313" y="952500"/>
            <a:ext cx="7777162" cy="576263"/>
          </a:xfrm>
        </p:spPr>
        <p:txBody>
          <a:bodyPr/>
          <a:lstStyle/>
          <a:p>
            <a:pPr eaLnBrk="1" hangingPunct="1">
              <a:lnSpc>
                <a:spcPct val="100000"/>
              </a:lnSpc>
              <a:spcBef>
                <a:spcPct val="0"/>
              </a:spcBef>
            </a:pPr>
            <a:r>
              <a:rPr lang="zh-CN" altLang="en-US" b="1">
                <a:solidFill>
                  <a:srgbClr val="FF0000"/>
                </a:solidFill>
              </a:rPr>
              <a:t>稳态位置误差系数 </a:t>
            </a:r>
            <a:r>
              <a:rPr lang="en-US" altLang="zh-CN" b="1" i="1">
                <a:latin typeface="Times New Roman" panose="02020603050405020304" pitchFamily="18" charset="0"/>
              </a:rPr>
              <a:t>Kp</a:t>
            </a:r>
            <a:r>
              <a:rPr lang="zh-CN" altLang="en-US" b="1"/>
              <a:t>：</a:t>
            </a:r>
            <a:endParaRPr lang="zh-CN" altLang="zh-CN" b="1"/>
          </a:p>
        </p:txBody>
      </p:sp>
      <p:graphicFrame>
        <p:nvGraphicFramePr>
          <p:cNvPr id="105479" name="对象 175119">
            <a:extLst>
              <a:ext uri="{FF2B5EF4-FFF2-40B4-BE49-F238E27FC236}">
                <a16:creationId xmlns:a16="http://schemas.microsoft.com/office/drawing/2014/main" id="{2B044FB0-9F8C-47A9-8829-C661D734960D}"/>
              </a:ext>
            </a:extLst>
          </p:cNvPr>
          <p:cNvGraphicFramePr>
            <a:graphicFrameLocks/>
          </p:cNvGraphicFramePr>
          <p:nvPr/>
        </p:nvGraphicFramePr>
        <p:xfrm>
          <a:off x="1900238" y="1600200"/>
          <a:ext cx="5257800" cy="636588"/>
        </p:xfrm>
        <a:graphic>
          <a:graphicData uri="http://schemas.openxmlformats.org/presentationml/2006/ole">
            <mc:AlternateContent xmlns:mc="http://schemas.openxmlformats.org/markup-compatibility/2006">
              <mc:Choice xmlns:v="urn:schemas-microsoft-com:vml" Requires="v">
                <p:oleObj r:id="rId6" imgW="2220572" imgH="317225" progId="Equation.DSMT4">
                  <p:embed/>
                </p:oleObj>
              </mc:Choice>
              <mc:Fallback>
                <p:oleObj r:id="rId6" imgW="2220572" imgH="317225" progId="Equation.DSMT4">
                  <p:embed/>
                  <p:pic>
                    <p:nvPicPr>
                      <p:cNvPr id="0" name="对象 17511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0238" y="1600200"/>
                        <a:ext cx="52578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480" name="灯片编号占位符 1">
            <a:extLst>
              <a:ext uri="{FF2B5EF4-FFF2-40B4-BE49-F238E27FC236}">
                <a16:creationId xmlns:a16="http://schemas.microsoft.com/office/drawing/2014/main" id="{870C6459-88A2-4CED-8123-4BB6EE42D3B8}"/>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7372ABC3-E392-4020-BD28-753FB6A6874C}" type="slidenum">
              <a:rPr lang="zh-CN" altLang="en-US" sz="1400"/>
              <a:pPr algn="r" eaLnBrk="1" hangingPunct="1">
                <a:lnSpc>
                  <a:spcPct val="100000"/>
                </a:lnSpc>
                <a:spcBef>
                  <a:spcPct val="0"/>
                </a:spcBef>
                <a:buClrTx/>
                <a:buFont typeface="Arial" panose="020B0604020202020204" pitchFamily="34" charset="0"/>
                <a:buNone/>
              </a:pPr>
              <a:t>68</a:t>
            </a:fld>
            <a:endParaRPr lang="zh-CN" altLang="en-US" sz="1400"/>
          </a:p>
        </p:txBody>
      </p:sp>
      <p:sp>
        <p:nvSpPr>
          <p:cNvPr id="105481" name="矩形 172038">
            <a:extLst>
              <a:ext uri="{FF2B5EF4-FFF2-40B4-BE49-F238E27FC236}">
                <a16:creationId xmlns:a16="http://schemas.microsoft.com/office/drawing/2014/main" id="{EF12E18B-B6E2-4F97-BC76-CB8F10351D8F}"/>
              </a:ext>
            </a:extLst>
          </p:cNvPr>
          <p:cNvSpPr>
            <a:spLocks noGrp="1" noChangeArrowheads="1"/>
          </p:cNvSpPr>
          <p:nvPr/>
        </p:nvSpPr>
        <p:spPr bwMode="auto">
          <a:xfrm>
            <a:off x="468313" y="187325"/>
            <a:ext cx="82296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endParaRPr lang="zh-CN" altLang="zh-CN" sz="3200" b="1">
              <a:solidFill>
                <a:schemeClr val="tx2"/>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498" name="对象 363523">
            <a:extLst>
              <a:ext uri="{FF2B5EF4-FFF2-40B4-BE49-F238E27FC236}">
                <a16:creationId xmlns:a16="http://schemas.microsoft.com/office/drawing/2014/main" id="{15D7D339-C566-4BA4-90E8-B2139A65B7B8}"/>
              </a:ext>
            </a:extLst>
          </p:cNvPr>
          <p:cNvGraphicFramePr>
            <a:graphicFrameLocks/>
          </p:cNvGraphicFramePr>
          <p:nvPr>
            <p:extLst>
              <p:ext uri="{D42A27DB-BD31-4B8C-83A1-F6EECF244321}">
                <p14:modId xmlns:p14="http://schemas.microsoft.com/office/powerpoint/2010/main" val="1224486832"/>
              </p:ext>
            </p:extLst>
          </p:nvPr>
        </p:nvGraphicFramePr>
        <p:xfrm>
          <a:off x="1429543" y="2630338"/>
          <a:ext cx="6284913" cy="2382838"/>
        </p:xfrm>
        <a:graphic>
          <a:graphicData uri="http://schemas.openxmlformats.org/presentationml/2006/ole">
            <mc:AlternateContent xmlns:mc="http://schemas.openxmlformats.org/markup-compatibility/2006">
              <mc:Choice xmlns:v="urn:schemas-microsoft-com:vml" Requires="v">
                <p:oleObj name="Equation" r:id="rId2" imgW="3289300" imgH="1181100" progId="Equation.DSMT4">
                  <p:embed/>
                </p:oleObj>
              </mc:Choice>
              <mc:Fallback>
                <p:oleObj name="Equation" r:id="rId2" imgW="3289300" imgH="1181100" progId="Equation.DSMT4">
                  <p:embed/>
                  <p:pic>
                    <p:nvPicPr>
                      <p:cNvPr id="0" name="对象 36352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543" y="2630338"/>
                        <a:ext cx="6284913"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427" name="矩形 363526">
            <a:extLst>
              <a:ext uri="{FF2B5EF4-FFF2-40B4-BE49-F238E27FC236}">
                <a16:creationId xmlns:a16="http://schemas.microsoft.com/office/drawing/2014/main" id="{E29B683D-8496-4FE7-9AF1-813919262AB3}"/>
              </a:ext>
            </a:extLst>
          </p:cNvPr>
          <p:cNvSpPr>
            <a:spLocks noGrp="1" noRot="1" noChangeAspect="1" noMove="1" noResize="1" noEditPoints="1" noAdjustHandles="1" noChangeArrowheads="1" noChangeShapeType="1" noTextEdit="1"/>
          </p:cNvSpPr>
          <p:nvPr/>
        </p:nvSpPr>
        <p:spPr bwMode="auto">
          <a:xfrm>
            <a:off x="724273" y="1484784"/>
            <a:ext cx="7921252" cy="936203"/>
          </a:xfrm>
          <a:prstGeom prst="rect">
            <a:avLst/>
          </a:prstGeom>
          <a:blipFill rotWithShape="1">
            <a:blip r:embed="rId4"/>
            <a:stretch>
              <a:fillRect l="-1155" r="-30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a:noFill/>
              </a:rPr>
              <a:t> </a:t>
            </a:r>
          </a:p>
        </p:txBody>
      </p:sp>
      <p:sp>
        <p:nvSpPr>
          <p:cNvPr id="106500" name="灯片编号占位符 1">
            <a:extLst>
              <a:ext uri="{FF2B5EF4-FFF2-40B4-BE49-F238E27FC236}">
                <a16:creationId xmlns:a16="http://schemas.microsoft.com/office/drawing/2014/main" id="{7328150A-AEA2-4635-A66B-1017B1EBFCCE}"/>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FF657B94-7945-4664-8BE0-41B23CB0176F}" type="slidenum">
              <a:rPr lang="zh-CN" altLang="en-US" sz="1400"/>
              <a:pPr algn="r" eaLnBrk="1" hangingPunct="1">
                <a:lnSpc>
                  <a:spcPct val="100000"/>
                </a:lnSpc>
                <a:spcBef>
                  <a:spcPct val="0"/>
                </a:spcBef>
                <a:buClrTx/>
                <a:buFont typeface="Arial" panose="020B0604020202020204" pitchFamily="34" charset="0"/>
                <a:buNone/>
              </a:pPr>
              <a:t>69</a:t>
            </a:fld>
            <a:endParaRPr lang="zh-CN" altLang="en-US" sz="1400"/>
          </a:p>
        </p:txBody>
      </p:sp>
      <p:sp>
        <p:nvSpPr>
          <p:cNvPr id="106501" name="矩形 172038">
            <a:extLst>
              <a:ext uri="{FF2B5EF4-FFF2-40B4-BE49-F238E27FC236}">
                <a16:creationId xmlns:a16="http://schemas.microsoft.com/office/drawing/2014/main" id="{CF6DE004-B413-4648-AA27-7AA0DE6B15A8}"/>
              </a:ext>
            </a:extLst>
          </p:cNvPr>
          <p:cNvSpPr>
            <a:spLocks noGrp="1" noChangeArrowheads="1"/>
          </p:cNvSpPr>
          <p:nvPr/>
        </p:nvSpPr>
        <p:spPr bwMode="auto">
          <a:xfrm>
            <a:off x="468313" y="260350"/>
            <a:ext cx="82296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dirty="0">
                <a:solidFill>
                  <a:schemeClr val="tx2"/>
                </a:solidFill>
                <a:latin typeface="Times New Roman" panose="02020603050405020304" pitchFamily="18" charset="0"/>
              </a:rPr>
              <a:t>5.6</a:t>
            </a:r>
            <a:r>
              <a:rPr lang="en-US" altLang="zh-CN" sz="3200" b="1" dirty="0">
                <a:solidFill>
                  <a:schemeClr val="tx2"/>
                </a:solidFill>
                <a:latin typeface="Times New Roman" panose="02020603050405020304" pitchFamily="18" charset="0"/>
              </a:rPr>
              <a:t>  </a:t>
            </a:r>
            <a:r>
              <a:rPr lang="zh-CN" altLang="en-US" sz="3200" b="1" dirty="0">
                <a:solidFill>
                  <a:schemeClr val="tx2"/>
                </a:solidFill>
              </a:rPr>
              <a:t>反馈控制系统稳态误差</a:t>
            </a:r>
            <a:endParaRPr lang="zh-CN" altLang="zh-CN" sz="3200" b="1" dirty="0">
              <a:solidFill>
                <a:schemeClr val="tx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占位符 10242">
            <a:extLst>
              <a:ext uri="{FF2B5EF4-FFF2-40B4-BE49-F238E27FC236}">
                <a16:creationId xmlns:a16="http://schemas.microsoft.com/office/drawing/2014/main" id="{A9CBD4E9-44F5-467D-B805-08EFC623670E}"/>
              </a:ext>
            </a:extLst>
          </p:cNvPr>
          <p:cNvSpPr>
            <a:spLocks noGrp="1" noChangeArrowheads="1"/>
          </p:cNvSpPr>
          <p:nvPr>
            <p:ph type="body" idx="1"/>
          </p:nvPr>
        </p:nvSpPr>
        <p:spPr>
          <a:xfrm>
            <a:off x="477838" y="1268413"/>
            <a:ext cx="7920037" cy="5202237"/>
          </a:xfrm>
        </p:spPr>
        <p:txBody>
          <a:bodyPr/>
          <a:lstStyle/>
          <a:p>
            <a:pPr eaLnBrk="1" hangingPunct="1">
              <a:lnSpc>
                <a:spcPct val="150000"/>
              </a:lnSpc>
            </a:pPr>
            <a:r>
              <a:rPr lang="zh-CN" altLang="en-US" sz="2600" b="1" dirty="0"/>
              <a:t>控制系统本质上是时域系统，因此评价控制系统的性能时，其时域性能指标非常重要</a:t>
            </a:r>
          </a:p>
          <a:p>
            <a:pPr eaLnBrk="1" hangingPunct="1">
              <a:lnSpc>
                <a:spcPct val="150000"/>
              </a:lnSpc>
            </a:pPr>
            <a:r>
              <a:rPr lang="zh-CN" altLang="en-US" sz="2600" b="1" dirty="0"/>
              <a:t>首先要判断系统是否稳定</a:t>
            </a:r>
          </a:p>
          <a:p>
            <a:pPr eaLnBrk="1" hangingPunct="1">
              <a:lnSpc>
                <a:spcPct val="150000"/>
              </a:lnSpc>
            </a:pPr>
            <a:r>
              <a:rPr lang="zh-CN" altLang="en-US" sz="2600" b="1" dirty="0"/>
              <a:t>如果系统是稳定的，就可以由系统对特定输入信号的响应获得若干个性能指标，来衡量系统的性能</a:t>
            </a:r>
          </a:p>
          <a:p>
            <a:pPr eaLnBrk="1" hangingPunct="1">
              <a:lnSpc>
                <a:spcPct val="150000"/>
              </a:lnSpc>
            </a:pPr>
            <a:r>
              <a:rPr lang="zh-CN" altLang="en-US" sz="2600" b="1" dirty="0"/>
              <a:t>系统实际运行时的输入信号未知，通常选择标准的测试输入信号</a:t>
            </a:r>
            <a:r>
              <a:rPr lang="zh-CN" altLang="en-US" sz="2600" b="1" dirty="0">
                <a:latin typeface="Times New Roman" panose="02020603050405020304" pitchFamily="18" charset="0"/>
              </a:rPr>
              <a:t>，</a:t>
            </a:r>
            <a:r>
              <a:rPr lang="zh-CN" altLang="en-US" sz="2600" b="1" dirty="0"/>
              <a:t>来分析系统的性能、比较不同的设计方案</a:t>
            </a:r>
          </a:p>
        </p:txBody>
      </p:sp>
      <p:sp>
        <p:nvSpPr>
          <p:cNvPr id="10243" name="矩形 10243">
            <a:extLst>
              <a:ext uri="{FF2B5EF4-FFF2-40B4-BE49-F238E27FC236}">
                <a16:creationId xmlns:a16="http://schemas.microsoft.com/office/drawing/2014/main" id="{BDAA0FAF-2334-4F59-B739-B37AD45DD036}"/>
              </a:ext>
            </a:extLst>
          </p:cNvPr>
          <p:cNvSpPr>
            <a:spLocks noChangeArrowheads="1"/>
          </p:cNvSpPr>
          <p:nvPr/>
        </p:nvSpPr>
        <p:spPr bwMode="auto">
          <a:xfrm>
            <a:off x="466725" y="404813"/>
            <a:ext cx="8229600"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600" b="1">
                <a:solidFill>
                  <a:schemeClr val="tx2"/>
                </a:solidFill>
                <a:latin typeface="Times New Roman" panose="02020603050405020304" pitchFamily="18" charset="0"/>
              </a:rPr>
              <a:t>5.2 </a:t>
            </a:r>
            <a:r>
              <a:rPr lang="zh-CN" altLang="zh-CN" sz="3600" b="1">
                <a:solidFill>
                  <a:schemeClr val="tx2"/>
                </a:solidFill>
              </a:rPr>
              <a:t>测试输入信号</a:t>
            </a:r>
            <a:endParaRPr lang="en-US" altLang="zh-CN" sz="3600" b="1">
              <a:solidFill>
                <a:schemeClr val="tx2"/>
              </a:solidFill>
            </a:endParaRPr>
          </a:p>
        </p:txBody>
      </p:sp>
      <p:sp>
        <p:nvSpPr>
          <p:cNvPr id="10244" name="灯片编号占位符 1">
            <a:extLst>
              <a:ext uri="{FF2B5EF4-FFF2-40B4-BE49-F238E27FC236}">
                <a16:creationId xmlns:a16="http://schemas.microsoft.com/office/drawing/2014/main" id="{ABF5CBD1-AA23-4AD2-8359-780BFD98FFB4}"/>
              </a:ext>
            </a:extLst>
          </p:cNvPr>
          <p:cNvSpPr txBox="1">
            <a:spLocks/>
          </p:cNvSpPr>
          <p:nvPr/>
        </p:nvSpPr>
        <p:spPr bwMode="auto">
          <a:xfrm>
            <a:off x="8172450" y="6308725"/>
            <a:ext cx="6905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E4633C54-1B28-48D0-AD3B-CF5D39A0DCE8}" type="slidenum">
              <a:rPr lang="zh-CN" altLang="en-US" sz="1400"/>
              <a:pPr algn="r" eaLnBrk="1" hangingPunct="1">
                <a:lnSpc>
                  <a:spcPct val="100000"/>
                </a:lnSpc>
                <a:spcBef>
                  <a:spcPct val="0"/>
                </a:spcBef>
                <a:buClrTx/>
                <a:buFont typeface="Arial" panose="020B0604020202020204" pitchFamily="34" charset="0"/>
                <a:buNone/>
              </a:pPr>
              <a:t>7</a:t>
            </a:fld>
            <a:endParaRPr lang="zh-CN" altLang="en-US" sz="14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文本占位符 176130">
            <a:extLst>
              <a:ext uri="{FF2B5EF4-FFF2-40B4-BE49-F238E27FC236}">
                <a16:creationId xmlns:a16="http://schemas.microsoft.com/office/drawing/2014/main" id="{3CAEF762-8F86-408D-9F4E-CF06018A5E71}"/>
              </a:ext>
            </a:extLst>
          </p:cNvPr>
          <p:cNvSpPr>
            <a:spLocks noGrp="1" noChangeArrowheads="1"/>
          </p:cNvSpPr>
          <p:nvPr>
            <p:ph type="body" idx="1"/>
          </p:nvPr>
        </p:nvSpPr>
        <p:spPr>
          <a:xfrm>
            <a:off x="539750" y="836613"/>
            <a:ext cx="6191250" cy="1079500"/>
          </a:xfrm>
        </p:spPr>
        <p:txBody>
          <a:bodyPr/>
          <a:lstStyle/>
          <a:p>
            <a:pPr marL="0" indent="0" eaLnBrk="1" hangingPunct="1">
              <a:lnSpc>
                <a:spcPct val="150000"/>
              </a:lnSpc>
              <a:spcBef>
                <a:spcPct val="0"/>
              </a:spcBef>
              <a:buNone/>
            </a:pPr>
            <a:r>
              <a:rPr lang="en-US" altLang="zh-CN" sz="2500" b="1" dirty="0">
                <a:solidFill>
                  <a:srgbClr val="FF0000"/>
                </a:solidFill>
              </a:rPr>
              <a:t>2. </a:t>
            </a:r>
            <a:r>
              <a:rPr lang="zh-CN" altLang="en-US" sz="2500" b="1" dirty="0">
                <a:solidFill>
                  <a:srgbClr val="FF0000"/>
                </a:solidFill>
              </a:rPr>
              <a:t>斜坡输入</a:t>
            </a:r>
            <a:r>
              <a:rPr lang="zh-CN" altLang="en-US" sz="2500" b="1" dirty="0"/>
              <a:t>：速度输入信号</a:t>
            </a:r>
          </a:p>
          <a:p>
            <a:pPr eaLnBrk="1" hangingPunct="1">
              <a:lnSpc>
                <a:spcPct val="150000"/>
              </a:lnSpc>
              <a:spcBef>
                <a:spcPct val="0"/>
              </a:spcBef>
              <a:buFont typeface="Wingdings" panose="05000000000000000000" pitchFamily="2" charset="2"/>
              <a:buNone/>
            </a:pPr>
            <a:r>
              <a:rPr lang="zh-CN" altLang="en-US" sz="2500" b="1" dirty="0"/>
              <a:t>   对斜率为</a:t>
            </a:r>
            <a:r>
              <a:rPr lang="en-US" altLang="zh-CN" sz="2500" b="1" i="1" dirty="0">
                <a:latin typeface="Times New Roman" panose="02020603050405020304" pitchFamily="18" charset="0"/>
              </a:rPr>
              <a:t>A</a:t>
            </a:r>
            <a:r>
              <a:rPr lang="zh-CN" altLang="en-US" sz="2500" b="1" dirty="0"/>
              <a:t>的斜坡输入，稳态误差：</a:t>
            </a:r>
            <a:endParaRPr lang="zh-CN" altLang="zh-CN" sz="2500" b="1" dirty="0"/>
          </a:p>
        </p:txBody>
      </p:sp>
      <p:graphicFrame>
        <p:nvGraphicFramePr>
          <p:cNvPr id="107523" name="内容占位符 176131">
            <a:extLst>
              <a:ext uri="{FF2B5EF4-FFF2-40B4-BE49-F238E27FC236}">
                <a16:creationId xmlns:a16="http://schemas.microsoft.com/office/drawing/2014/main" id="{1D20A6BC-1BC0-45A4-A879-BB69A5F442A9}"/>
              </a:ext>
            </a:extLst>
          </p:cNvPr>
          <p:cNvGraphicFramePr>
            <a:graphicFrameLocks noGrp="1" noChangeAspect="1"/>
          </p:cNvGraphicFramePr>
          <p:nvPr>
            <p:ph sz="half" idx="1"/>
          </p:nvPr>
        </p:nvGraphicFramePr>
        <p:xfrm>
          <a:off x="1476375" y="2133600"/>
          <a:ext cx="5903913" cy="1638300"/>
        </p:xfrm>
        <a:graphic>
          <a:graphicData uri="http://schemas.openxmlformats.org/presentationml/2006/ole">
            <mc:AlternateContent xmlns:mc="http://schemas.openxmlformats.org/markup-compatibility/2006">
              <mc:Choice xmlns:v="urn:schemas-microsoft-com:vml" Requires="v">
                <p:oleObj r:id="rId2" imgW="3200400" imgH="914400" progId="Equation.DSMT4">
                  <p:embed/>
                </p:oleObj>
              </mc:Choice>
              <mc:Fallback>
                <p:oleObj r:id="rId2" imgW="3200400" imgH="914400" progId="Equation.DSMT4">
                  <p:embed/>
                  <p:pic>
                    <p:nvPicPr>
                      <p:cNvPr id="0" name="内容占位符 1761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133600"/>
                        <a:ext cx="5903913"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24" name="矩形 176132">
            <a:extLst>
              <a:ext uri="{FF2B5EF4-FFF2-40B4-BE49-F238E27FC236}">
                <a16:creationId xmlns:a16="http://schemas.microsoft.com/office/drawing/2014/main" id="{C76A0974-5FBC-4ED1-86B6-884054F8C759}"/>
              </a:ext>
            </a:extLst>
          </p:cNvPr>
          <p:cNvSpPr>
            <a:spLocks noGrp="1" noChangeArrowheads="1"/>
          </p:cNvSpPr>
          <p:nvPr/>
        </p:nvSpPr>
        <p:spPr bwMode="auto">
          <a:xfrm>
            <a:off x="466725" y="5045075"/>
            <a:ext cx="640873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500" b="1" dirty="0"/>
              <a:t>对斜坡输入的稳态误差为：</a:t>
            </a:r>
            <a:endParaRPr lang="zh-CN" altLang="zh-CN" sz="2500" b="1" dirty="0"/>
          </a:p>
        </p:txBody>
      </p:sp>
      <p:sp>
        <p:nvSpPr>
          <p:cNvPr id="107525" name="矩形 176136">
            <a:extLst>
              <a:ext uri="{FF2B5EF4-FFF2-40B4-BE49-F238E27FC236}">
                <a16:creationId xmlns:a16="http://schemas.microsoft.com/office/drawing/2014/main" id="{2AFE2858-1D29-4EA9-8CBB-F273715912AE}"/>
              </a:ext>
            </a:extLst>
          </p:cNvPr>
          <p:cNvSpPr>
            <a:spLocks noChangeArrowheads="1"/>
          </p:cNvSpPr>
          <p:nvPr/>
        </p:nvSpPr>
        <p:spPr bwMode="auto">
          <a:xfrm>
            <a:off x="468313" y="3773488"/>
            <a:ext cx="71993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500" b="1">
                <a:solidFill>
                  <a:srgbClr val="FF0000"/>
                </a:solidFill>
              </a:rPr>
              <a:t>稳态速度误差系数 </a:t>
            </a:r>
            <a:r>
              <a:rPr lang="en-US" altLang="zh-CN" sz="2500" b="1" i="1">
                <a:latin typeface="Times New Roman" panose="02020603050405020304" pitchFamily="18" charset="0"/>
              </a:rPr>
              <a:t>Kv</a:t>
            </a:r>
            <a:r>
              <a:rPr lang="zh-CN" altLang="en-US" sz="2500" b="1"/>
              <a:t>：</a:t>
            </a:r>
            <a:endParaRPr lang="zh-CN" altLang="zh-CN" sz="2500" b="1"/>
          </a:p>
        </p:txBody>
      </p:sp>
      <p:graphicFrame>
        <p:nvGraphicFramePr>
          <p:cNvPr id="107526" name="对象 176137">
            <a:extLst>
              <a:ext uri="{FF2B5EF4-FFF2-40B4-BE49-F238E27FC236}">
                <a16:creationId xmlns:a16="http://schemas.microsoft.com/office/drawing/2014/main" id="{22C597E8-92AD-48C2-95F6-58FA5208AC92}"/>
              </a:ext>
            </a:extLst>
          </p:cNvPr>
          <p:cNvGraphicFramePr>
            <a:graphicFrameLocks/>
          </p:cNvGraphicFramePr>
          <p:nvPr/>
        </p:nvGraphicFramePr>
        <p:xfrm>
          <a:off x="2919413" y="4470400"/>
          <a:ext cx="3240087" cy="647700"/>
        </p:xfrm>
        <a:graphic>
          <a:graphicData uri="http://schemas.openxmlformats.org/presentationml/2006/ole">
            <mc:AlternateContent xmlns:mc="http://schemas.openxmlformats.org/markup-compatibility/2006">
              <mc:Choice xmlns:v="urn:schemas-microsoft-com:vml" Requires="v">
                <p:oleObj r:id="rId4" imgW="1395788" imgH="317225" progId="Equation.DSMT4">
                  <p:embed/>
                </p:oleObj>
              </mc:Choice>
              <mc:Fallback>
                <p:oleObj r:id="rId4" imgW="1395788" imgH="317225" progId="Equation.DSMT4">
                  <p:embed/>
                  <p:pic>
                    <p:nvPicPr>
                      <p:cNvPr id="0" name="对象 17613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9413" y="4470400"/>
                        <a:ext cx="32400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7" name="对象 176138">
            <a:extLst>
              <a:ext uri="{FF2B5EF4-FFF2-40B4-BE49-F238E27FC236}">
                <a16:creationId xmlns:a16="http://schemas.microsoft.com/office/drawing/2014/main" id="{FC43E3D6-D8F6-4676-A5FF-35E62352C7E0}"/>
              </a:ext>
            </a:extLst>
          </p:cNvPr>
          <p:cNvGraphicFramePr>
            <a:graphicFrameLocks/>
          </p:cNvGraphicFramePr>
          <p:nvPr/>
        </p:nvGraphicFramePr>
        <p:xfrm>
          <a:off x="3708400" y="5726113"/>
          <a:ext cx="1458913" cy="1000125"/>
        </p:xfrm>
        <a:graphic>
          <a:graphicData uri="http://schemas.openxmlformats.org/presentationml/2006/ole">
            <mc:AlternateContent xmlns:mc="http://schemas.openxmlformats.org/markup-compatibility/2006">
              <mc:Choice xmlns:v="urn:schemas-microsoft-com:vml" Requires="v">
                <p:oleObj r:id="rId6" imgW="609336" imgH="431613" progId="Equation.DSMT4">
                  <p:embed/>
                </p:oleObj>
              </mc:Choice>
              <mc:Fallback>
                <p:oleObj r:id="rId6" imgW="609336" imgH="431613" progId="Equation.DSMT4">
                  <p:embed/>
                  <p:pic>
                    <p:nvPicPr>
                      <p:cNvPr id="0" name="对象 17613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5726113"/>
                        <a:ext cx="1458913"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28" name="灯片编号占位符 1">
            <a:extLst>
              <a:ext uri="{FF2B5EF4-FFF2-40B4-BE49-F238E27FC236}">
                <a16:creationId xmlns:a16="http://schemas.microsoft.com/office/drawing/2014/main" id="{84FF7694-57C1-4FF6-82E8-14E05F207408}"/>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BFDA3D28-4BD4-4E7E-B39D-2BCCE479F5DA}" type="slidenum">
              <a:rPr lang="zh-CN" altLang="en-US" sz="1400"/>
              <a:pPr algn="r" eaLnBrk="1" hangingPunct="1">
                <a:lnSpc>
                  <a:spcPct val="100000"/>
                </a:lnSpc>
                <a:spcBef>
                  <a:spcPct val="0"/>
                </a:spcBef>
                <a:buClrTx/>
                <a:buFont typeface="Arial" panose="020B0604020202020204" pitchFamily="34" charset="0"/>
                <a:buNone/>
              </a:pPr>
              <a:t>70</a:t>
            </a:fld>
            <a:endParaRPr lang="zh-CN" altLang="en-US" sz="1400"/>
          </a:p>
        </p:txBody>
      </p:sp>
      <p:sp>
        <p:nvSpPr>
          <p:cNvPr id="107529" name="矩形 172038">
            <a:extLst>
              <a:ext uri="{FF2B5EF4-FFF2-40B4-BE49-F238E27FC236}">
                <a16:creationId xmlns:a16="http://schemas.microsoft.com/office/drawing/2014/main" id="{1E2A45E0-D9AA-4BDB-BF3B-43390065D21B}"/>
              </a:ext>
            </a:extLst>
          </p:cNvPr>
          <p:cNvSpPr>
            <a:spLocks noGrp="1" noChangeArrowheads="1"/>
          </p:cNvSpPr>
          <p:nvPr/>
        </p:nvSpPr>
        <p:spPr bwMode="auto">
          <a:xfrm>
            <a:off x="468313" y="171450"/>
            <a:ext cx="82296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endParaRPr lang="zh-CN" altLang="zh-CN" sz="3200" b="1">
              <a:solidFill>
                <a:schemeClr val="tx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矩形 177166">
            <a:extLst>
              <a:ext uri="{FF2B5EF4-FFF2-40B4-BE49-F238E27FC236}">
                <a16:creationId xmlns:a16="http://schemas.microsoft.com/office/drawing/2014/main" id="{D97E4FDA-CD68-4A31-9BAA-5B638868885B}"/>
              </a:ext>
            </a:extLst>
          </p:cNvPr>
          <p:cNvSpPr>
            <a:spLocks noGrp="1" noChangeArrowheads="1"/>
          </p:cNvSpPr>
          <p:nvPr/>
        </p:nvSpPr>
        <p:spPr bwMode="auto">
          <a:xfrm>
            <a:off x="776288" y="1341438"/>
            <a:ext cx="7634287"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1" dirty="0"/>
              <a:t>对于零型系统，稳态速度误差系数为</a:t>
            </a:r>
            <a:r>
              <a:rPr lang="en-US" altLang="zh-CN" b="1" dirty="0"/>
              <a:t>0</a:t>
            </a:r>
            <a:r>
              <a:rPr lang="zh-CN" altLang="en-US" b="1" dirty="0"/>
              <a:t>，跟踪斜坡设定值的稳态误差无穷大</a:t>
            </a:r>
            <a:endParaRPr lang="zh-CN" altLang="zh-CN" b="1" dirty="0"/>
          </a:p>
        </p:txBody>
      </p:sp>
      <p:graphicFrame>
        <p:nvGraphicFramePr>
          <p:cNvPr id="108547" name="对象 177171">
            <a:extLst>
              <a:ext uri="{FF2B5EF4-FFF2-40B4-BE49-F238E27FC236}">
                <a16:creationId xmlns:a16="http://schemas.microsoft.com/office/drawing/2014/main" id="{BABE7277-437C-4672-AD02-1BF902126386}"/>
              </a:ext>
            </a:extLst>
          </p:cNvPr>
          <p:cNvGraphicFramePr>
            <a:graphicFrameLocks/>
          </p:cNvGraphicFramePr>
          <p:nvPr/>
        </p:nvGraphicFramePr>
        <p:xfrm>
          <a:off x="3203575" y="3213100"/>
          <a:ext cx="2952750" cy="2857500"/>
        </p:xfrm>
        <a:graphic>
          <a:graphicData uri="http://schemas.openxmlformats.org/presentationml/2006/ole">
            <mc:AlternateContent xmlns:mc="http://schemas.openxmlformats.org/markup-compatibility/2006">
              <mc:Choice xmlns:v="urn:schemas-microsoft-com:vml" Requires="v">
                <p:oleObj r:id="rId2" imgW="1409700" imgH="1397000" progId="Equation.DSMT4">
                  <p:embed/>
                </p:oleObj>
              </mc:Choice>
              <mc:Fallback>
                <p:oleObj r:id="rId2" imgW="1409700" imgH="1397000" progId="Equation.DSMT4">
                  <p:embed/>
                  <p:pic>
                    <p:nvPicPr>
                      <p:cNvPr id="0" name="对象 17717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3213100"/>
                        <a:ext cx="29527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8548" name="灯片编号占位符 1">
            <a:extLst>
              <a:ext uri="{FF2B5EF4-FFF2-40B4-BE49-F238E27FC236}">
                <a16:creationId xmlns:a16="http://schemas.microsoft.com/office/drawing/2014/main" id="{803E9784-1CB8-4D1F-B9A7-B89C350140F3}"/>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2FC73FC9-53EE-4F5C-9AF2-820425CC0DF7}" type="slidenum">
              <a:rPr lang="zh-CN" altLang="en-US" sz="1400"/>
              <a:pPr algn="r" eaLnBrk="1" hangingPunct="1">
                <a:lnSpc>
                  <a:spcPct val="100000"/>
                </a:lnSpc>
                <a:spcBef>
                  <a:spcPct val="0"/>
                </a:spcBef>
                <a:buClrTx/>
                <a:buFont typeface="Arial" panose="020B0604020202020204" pitchFamily="34" charset="0"/>
                <a:buNone/>
              </a:pPr>
              <a:t>71</a:t>
            </a:fld>
            <a:endParaRPr lang="zh-CN" altLang="en-US" sz="1400"/>
          </a:p>
        </p:txBody>
      </p:sp>
      <p:sp>
        <p:nvSpPr>
          <p:cNvPr id="108549" name="矩形 172038">
            <a:extLst>
              <a:ext uri="{FF2B5EF4-FFF2-40B4-BE49-F238E27FC236}">
                <a16:creationId xmlns:a16="http://schemas.microsoft.com/office/drawing/2014/main" id="{A0C4CF87-296B-47EE-A931-901C5E92F282}"/>
              </a:ext>
            </a:extLst>
          </p:cNvPr>
          <p:cNvSpPr>
            <a:spLocks noGrp="1" noChangeArrowheads="1"/>
          </p:cNvSpPr>
          <p:nvPr/>
        </p:nvSpPr>
        <p:spPr bwMode="auto">
          <a:xfrm>
            <a:off x="477838" y="333375"/>
            <a:ext cx="82296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endParaRPr lang="zh-CN" altLang="zh-CN" sz="3200" b="1">
              <a:solidFill>
                <a:schemeClr val="tx2"/>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570" name="对象 365570">
            <a:extLst>
              <a:ext uri="{FF2B5EF4-FFF2-40B4-BE49-F238E27FC236}">
                <a16:creationId xmlns:a16="http://schemas.microsoft.com/office/drawing/2014/main" id="{BDE9F131-F8B3-42AE-B9EA-9EBB976C7032}"/>
              </a:ext>
            </a:extLst>
          </p:cNvPr>
          <p:cNvGraphicFramePr>
            <a:graphicFrameLocks/>
          </p:cNvGraphicFramePr>
          <p:nvPr/>
        </p:nvGraphicFramePr>
        <p:xfrm>
          <a:off x="2411413" y="2420938"/>
          <a:ext cx="4537075" cy="3959225"/>
        </p:xfrm>
        <a:graphic>
          <a:graphicData uri="http://schemas.openxmlformats.org/presentationml/2006/ole">
            <mc:AlternateContent xmlns:mc="http://schemas.openxmlformats.org/markup-compatibility/2006">
              <mc:Choice xmlns:v="urn:schemas-microsoft-com:vml" Requires="v">
                <p:oleObj r:id="rId2" imgW="2514600" imgH="2108200" progId="Equation.DSMT4">
                  <p:embed/>
                </p:oleObj>
              </mc:Choice>
              <mc:Fallback>
                <p:oleObj r:id="rId2" imgW="2514600" imgH="2108200" progId="Equation.DSMT4">
                  <p:embed/>
                  <p:pic>
                    <p:nvPicPr>
                      <p:cNvPr id="0" name="对象 36557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2420938"/>
                        <a:ext cx="4537075"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9571" name="矩形 365572">
            <a:extLst>
              <a:ext uri="{FF2B5EF4-FFF2-40B4-BE49-F238E27FC236}">
                <a16:creationId xmlns:a16="http://schemas.microsoft.com/office/drawing/2014/main" id="{A0D4C968-68F0-4684-8757-46B2816CFBBA}"/>
              </a:ext>
            </a:extLst>
          </p:cNvPr>
          <p:cNvSpPr>
            <a:spLocks noGrp="1" noChangeArrowheads="1"/>
          </p:cNvSpPr>
          <p:nvPr/>
        </p:nvSpPr>
        <p:spPr bwMode="auto">
          <a:xfrm>
            <a:off x="755650" y="1052513"/>
            <a:ext cx="748823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500" b="1"/>
              <a:t> I </a:t>
            </a:r>
            <a:r>
              <a:rPr lang="zh-CN" altLang="en-US" sz="2500" b="1"/>
              <a:t>型系统具有有限的稳态速度误差系数，跟踪斜坡设定值具有有限的稳态跟踪误差：</a:t>
            </a:r>
            <a:endParaRPr lang="zh-CN" altLang="zh-CN" sz="2500" b="1"/>
          </a:p>
        </p:txBody>
      </p:sp>
      <p:sp>
        <p:nvSpPr>
          <p:cNvPr id="109572" name="灯片编号占位符 1">
            <a:extLst>
              <a:ext uri="{FF2B5EF4-FFF2-40B4-BE49-F238E27FC236}">
                <a16:creationId xmlns:a16="http://schemas.microsoft.com/office/drawing/2014/main" id="{5854AA16-3434-45AD-94FC-74462F46F251}"/>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6261582B-043E-43E7-9C2A-AFCCE4EAE200}" type="slidenum">
              <a:rPr lang="zh-CN" altLang="en-US" sz="1400"/>
              <a:pPr algn="r" eaLnBrk="1" hangingPunct="1">
                <a:lnSpc>
                  <a:spcPct val="100000"/>
                </a:lnSpc>
                <a:spcBef>
                  <a:spcPct val="0"/>
                </a:spcBef>
                <a:buClrTx/>
                <a:buFont typeface="Arial" panose="020B0604020202020204" pitchFamily="34" charset="0"/>
                <a:buNone/>
              </a:pPr>
              <a:t>72</a:t>
            </a:fld>
            <a:endParaRPr lang="zh-CN" altLang="en-US" sz="1400"/>
          </a:p>
        </p:txBody>
      </p:sp>
      <p:sp>
        <p:nvSpPr>
          <p:cNvPr id="109573" name="矩形 172038">
            <a:extLst>
              <a:ext uri="{FF2B5EF4-FFF2-40B4-BE49-F238E27FC236}">
                <a16:creationId xmlns:a16="http://schemas.microsoft.com/office/drawing/2014/main" id="{7659771C-152D-438A-85A6-641781AB28C6}"/>
              </a:ext>
            </a:extLst>
          </p:cNvPr>
          <p:cNvSpPr>
            <a:spLocks noGrp="1" noChangeArrowheads="1"/>
          </p:cNvSpPr>
          <p:nvPr/>
        </p:nvSpPr>
        <p:spPr bwMode="auto">
          <a:xfrm>
            <a:off x="468313" y="260350"/>
            <a:ext cx="82296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endParaRPr lang="zh-CN" altLang="zh-CN" sz="3200" b="1">
              <a:solidFill>
                <a:schemeClr val="tx2"/>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矩形 364545">
            <a:extLst>
              <a:ext uri="{FF2B5EF4-FFF2-40B4-BE49-F238E27FC236}">
                <a16:creationId xmlns:a16="http://schemas.microsoft.com/office/drawing/2014/main" id="{4D7A4526-E20D-4748-8EA7-0A6753524DDD}"/>
              </a:ext>
            </a:extLst>
          </p:cNvPr>
          <p:cNvSpPr>
            <a:spLocks noGrp="1" noChangeArrowheads="1"/>
          </p:cNvSpPr>
          <p:nvPr/>
        </p:nvSpPr>
        <p:spPr bwMode="auto">
          <a:xfrm>
            <a:off x="539750" y="1089025"/>
            <a:ext cx="75088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500" b="1"/>
              <a:t>II</a:t>
            </a:r>
            <a:r>
              <a:rPr lang="zh-CN" altLang="en-US" sz="2500" b="1"/>
              <a:t>型和高于</a:t>
            </a:r>
            <a:r>
              <a:rPr lang="en-US" altLang="zh-CN" sz="2500" b="1"/>
              <a:t>II</a:t>
            </a:r>
            <a:r>
              <a:rPr lang="zh-CN" altLang="en-US" sz="2500" b="1"/>
              <a:t>型系统的稳态速度误差系数为无穷大，对斜坡设定值的稳态跟踪误差为零：</a:t>
            </a:r>
          </a:p>
        </p:txBody>
      </p:sp>
      <p:graphicFrame>
        <p:nvGraphicFramePr>
          <p:cNvPr id="110595" name="对象 364547">
            <a:extLst>
              <a:ext uri="{FF2B5EF4-FFF2-40B4-BE49-F238E27FC236}">
                <a16:creationId xmlns:a16="http://schemas.microsoft.com/office/drawing/2014/main" id="{FB15EFE2-BF8C-485E-8792-D4F3E549BCA9}"/>
              </a:ext>
            </a:extLst>
          </p:cNvPr>
          <p:cNvGraphicFramePr>
            <a:graphicFrameLocks/>
          </p:cNvGraphicFramePr>
          <p:nvPr/>
        </p:nvGraphicFramePr>
        <p:xfrm>
          <a:off x="1204913" y="2708275"/>
          <a:ext cx="6840537" cy="3005138"/>
        </p:xfrm>
        <a:graphic>
          <a:graphicData uri="http://schemas.openxmlformats.org/presentationml/2006/ole">
            <mc:AlternateContent xmlns:mc="http://schemas.openxmlformats.org/markup-compatibility/2006">
              <mc:Choice xmlns:v="urn:schemas-microsoft-com:vml" Requires="v">
                <p:oleObj r:id="rId2" imgW="3136900" imgH="1397000" progId="Equation.DSMT4">
                  <p:embed/>
                </p:oleObj>
              </mc:Choice>
              <mc:Fallback>
                <p:oleObj r:id="rId2" imgW="3136900" imgH="1397000" progId="Equation.DSMT4">
                  <p:embed/>
                  <p:pic>
                    <p:nvPicPr>
                      <p:cNvPr id="0" name="对象 36454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913" y="2708275"/>
                        <a:ext cx="6840537" cy="300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0596" name="矩形 172038">
            <a:extLst>
              <a:ext uri="{FF2B5EF4-FFF2-40B4-BE49-F238E27FC236}">
                <a16:creationId xmlns:a16="http://schemas.microsoft.com/office/drawing/2014/main" id="{15ACE4AC-8A07-4CC7-B402-0243D732D717}"/>
              </a:ext>
            </a:extLst>
          </p:cNvPr>
          <p:cNvSpPr>
            <a:spLocks noGrp="1" noChangeArrowheads="1"/>
          </p:cNvSpPr>
          <p:nvPr/>
        </p:nvSpPr>
        <p:spPr bwMode="auto">
          <a:xfrm>
            <a:off x="468313" y="171450"/>
            <a:ext cx="82296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endParaRPr lang="zh-CN" altLang="zh-CN" sz="3200" b="1">
              <a:solidFill>
                <a:schemeClr val="tx2"/>
              </a:solidFill>
            </a:endParaRPr>
          </a:p>
        </p:txBody>
      </p:sp>
      <p:sp>
        <p:nvSpPr>
          <p:cNvPr id="110597" name="灯片编号占位符 1">
            <a:extLst>
              <a:ext uri="{FF2B5EF4-FFF2-40B4-BE49-F238E27FC236}">
                <a16:creationId xmlns:a16="http://schemas.microsoft.com/office/drawing/2014/main" id="{518E8EC0-6877-4F15-8910-3D367ECDB16B}"/>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A4D185CB-413D-4160-86CF-FF5DFD72AAF9}" type="slidenum">
              <a:rPr lang="zh-CN" altLang="en-US" sz="1400"/>
              <a:pPr algn="r" eaLnBrk="1" hangingPunct="1">
                <a:lnSpc>
                  <a:spcPct val="100000"/>
                </a:lnSpc>
                <a:spcBef>
                  <a:spcPct val="0"/>
                </a:spcBef>
                <a:buClrTx/>
                <a:buFont typeface="Arial" panose="020B0604020202020204" pitchFamily="34" charset="0"/>
                <a:buNone/>
              </a:pPr>
              <a:t>73</a:t>
            </a:fld>
            <a:endParaRPr lang="zh-CN" altLang="en-US" sz="14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矩形 362500">
            <a:extLst>
              <a:ext uri="{FF2B5EF4-FFF2-40B4-BE49-F238E27FC236}">
                <a16:creationId xmlns:a16="http://schemas.microsoft.com/office/drawing/2014/main" id="{25AC3ABB-A9FA-49B8-ABBD-AD5F36CDD413}"/>
              </a:ext>
            </a:extLst>
          </p:cNvPr>
          <p:cNvSpPr>
            <a:spLocks noGrp="1" noChangeArrowheads="1"/>
          </p:cNvSpPr>
          <p:nvPr/>
        </p:nvSpPr>
        <p:spPr bwMode="auto">
          <a:xfrm>
            <a:off x="539750" y="1052513"/>
            <a:ext cx="70770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buNone/>
            </a:pPr>
            <a:r>
              <a:rPr lang="en-US" altLang="zh-CN" sz="2500" b="1" dirty="0">
                <a:solidFill>
                  <a:srgbClr val="FF0000"/>
                </a:solidFill>
              </a:rPr>
              <a:t>3. </a:t>
            </a:r>
            <a:r>
              <a:rPr lang="zh-CN" altLang="en-US" sz="2500" b="1" dirty="0">
                <a:solidFill>
                  <a:srgbClr val="FF0000"/>
                </a:solidFill>
              </a:rPr>
              <a:t>抛物线输入</a:t>
            </a:r>
            <a:r>
              <a:rPr lang="zh-CN" altLang="en-US" sz="2500" b="1" dirty="0"/>
              <a:t>：加速度输入信号</a:t>
            </a:r>
          </a:p>
          <a:p>
            <a:pPr eaLnBrk="1" hangingPunct="1">
              <a:lnSpc>
                <a:spcPct val="150000"/>
              </a:lnSpc>
              <a:spcBef>
                <a:spcPct val="0"/>
              </a:spcBef>
              <a:buFont typeface="Wingdings" panose="05000000000000000000" pitchFamily="2" charset="2"/>
              <a:buNone/>
            </a:pPr>
            <a:r>
              <a:rPr lang="zh-CN" altLang="en-US" sz="2500" b="1" dirty="0"/>
              <a:t>   当输入为                  时，稳态误差为：</a:t>
            </a:r>
          </a:p>
        </p:txBody>
      </p:sp>
      <p:graphicFrame>
        <p:nvGraphicFramePr>
          <p:cNvPr id="111619" name="对象 362501">
            <a:extLst>
              <a:ext uri="{FF2B5EF4-FFF2-40B4-BE49-F238E27FC236}">
                <a16:creationId xmlns:a16="http://schemas.microsoft.com/office/drawing/2014/main" id="{2D9E34F3-2EE6-4321-9B68-61E459B905DB}"/>
              </a:ext>
            </a:extLst>
          </p:cNvPr>
          <p:cNvGraphicFramePr>
            <a:graphicFrameLocks/>
          </p:cNvGraphicFramePr>
          <p:nvPr/>
        </p:nvGraphicFramePr>
        <p:xfrm>
          <a:off x="2268538" y="1700213"/>
          <a:ext cx="1295400" cy="720725"/>
        </p:xfrm>
        <a:graphic>
          <a:graphicData uri="http://schemas.openxmlformats.org/presentationml/2006/ole">
            <mc:AlternateContent xmlns:mc="http://schemas.openxmlformats.org/markup-compatibility/2006">
              <mc:Choice xmlns:v="urn:schemas-microsoft-com:vml" Requires="v">
                <p:oleObj r:id="rId2" imgW="787058" imgH="393529" progId="Equation.DSMT4">
                  <p:embed/>
                </p:oleObj>
              </mc:Choice>
              <mc:Fallback>
                <p:oleObj r:id="rId2" imgW="787058" imgH="393529" progId="Equation.DSMT4">
                  <p:embed/>
                  <p:pic>
                    <p:nvPicPr>
                      <p:cNvPr id="0" name="对象 36250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1700213"/>
                        <a:ext cx="1295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620" name="内容占位符 362502">
            <a:extLst>
              <a:ext uri="{FF2B5EF4-FFF2-40B4-BE49-F238E27FC236}">
                <a16:creationId xmlns:a16="http://schemas.microsoft.com/office/drawing/2014/main" id="{24334C0E-246E-4B31-A09E-C219C8E723E4}"/>
              </a:ext>
            </a:extLst>
          </p:cNvPr>
          <p:cNvGraphicFramePr>
            <a:graphicFrameLocks noGrp="1" noChangeAspect="1"/>
          </p:cNvGraphicFramePr>
          <p:nvPr>
            <p:ph sz="quarter" idx="3"/>
          </p:nvPr>
        </p:nvGraphicFramePr>
        <p:xfrm>
          <a:off x="1476375" y="2492375"/>
          <a:ext cx="6553200" cy="1851025"/>
        </p:xfrm>
        <a:graphic>
          <a:graphicData uri="http://schemas.openxmlformats.org/presentationml/2006/ole">
            <mc:AlternateContent xmlns:mc="http://schemas.openxmlformats.org/markup-compatibility/2006">
              <mc:Choice xmlns:v="urn:schemas-microsoft-com:vml" Requires="v">
                <p:oleObj r:id="rId4" imgW="3327400" imgH="939800" progId="Equation.DSMT4">
                  <p:embed/>
                </p:oleObj>
              </mc:Choice>
              <mc:Fallback>
                <p:oleObj r:id="rId4" imgW="3327400" imgH="939800" progId="Equation.DSMT4">
                  <p:embed/>
                  <p:pic>
                    <p:nvPicPr>
                      <p:cNvPr id="0" name="内容占位符 3625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2492375"/>
                        <a:ext cx="6553200"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1621" name="矩形 362503">
            <a:extLst>
              <a:ext uri="{FF2B5EF4-FFF2-40B4-BE49-F238E27FC236}">
                <a16:creationId xmlns:a16="http://schemas.microsoft.com/office/drawing/2014/main" id="{AA211704-F82C-421B-8954-ED26349C56C2}"/>
              </a:ext>
            </a:extLst>
          </p:cNvPr>
          <p:cNvSpPr>
            <a:spLocks noGrp="1" noChangeArrowheads="1"/>
          </p:cNvSpPr>
          <p:nvPr/>
        </p:nvSpPr>
        <p:spPr bwMode="auto">
          <a:xfrm>
            <a:off x="457200" y="260350"/>
            <a:ext cx="82296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endParaRPr lang="zh-CN" altLang="zh-CN" sz="3200" b="1">
              <a:solidFill>
                <a:schemeClr val="tx2"/>
              </a:solidFill>
            </a:endParaRPr>
          </a:p>
        </p:txBody>
      </p:sp>
      <p:sp>
        <p:nvSpPr>
          <p:cNvPr id="111622" name="矩形 362507">
            <a:extLst>
              <a:ext uri="{FF2B5EF4-FFF2-40B4-BE49-F238E27FC236}">
                <a16:creationId xmlns:a16="http://schemas.microsoft.com/office/drawing/2014/main" id="{706A1729-45C3-4FBE-83FF-0083A9F991C6}"/>
              </a:ext>
            </a:extLst>
          </p:cNvPr>
          <p:cNvSpPr>
            <a:spLocks noGrp="1" noChangeArrowheads="1"/>
          </p:cNvSpPr>
          <p:nvPr/>
        </p:nvSpPr>
        <p:spPr bwMode="auto">
          <a:xfrm>
            <a:off x="790575" y="4581525"/>
            <a:ext cx="4916488"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500" b="1">
                <a:solidFill>
                  <a:srgbClr val="FF0000"/>
                </a:solidFill>
              </a:rPr>
              <a:t>稳态加速度误差系数 </a:t>
            </a:r>
            <a:r>
              <a:rPr lang="en-US" altLang="zh-CN" sz="2500" b="1" i="1">
                <a:latin typeface="Times New Roman" panose="02020603050405020304" pitchFamily="18" charset="0"/>
              </a:rPr>
              <a:t>Ka</a:t>
            </a:r>
            <a:r>
              <a:rPr lang="zh-CN" altLang="en-US" sz="2500" b="1">
                <a:latin typeface="Times New Roman" panose="02020603050405020304" pitchFamily="18" charset="0"/>
              </a:rPr>
              <a:t>：</a:t>
            </a:r>
            <a:endParaRPr lang="zh-CN" altLang="zh-CN" sz="2500" b="1"/>
          </a:p>
        </p:txBody>
      </p:sp>
      <p:graphicFrame>
        <p:nvGraphicFramePr>
          <p:cNvPr id="111623" name="对象 362508">
            <a:extLst>
              <a:ext uri="{FF2B5EF4-FFF2-40B4-BE49-F238E27FC236}">
                <a16:creationId xmlns:a16="http://schemas.microsoft.com/office/drawing/2014/main" id="{9073C645-D689-479E-8DCC-CD66AFBCC610}"/>
              </a:ext>
            </a:extLst>
          </p:cNvPr>
          <p:cNvGraphicFramePr>
            <a:graphicFrameLocks/>
          </p:cNvGraphicFramePr>
          <p:nvPr/>
        </p:nvGraphicFramePr>
        <p:xfrm>
          <a:off x="2843213" y="5445125"/>
          <a:ext cx="3313112" cy="622300"/>
        </p:xfrm>
        <a:graphic>
          <a:graphicData uri="http://schemas.openxmlformats.org/presentationml/2006/ole">
            <mc:AlternateContent xmlns:mc="http://schemas.openxmlformats.org/markup-compatibility/2006">
              <mc:Choice xmlns:v="urn:schemas-microsoft-com:vml" Requires="v">
                <p:oleObj r:id="rId6" imgW="1472561" imgH="342751" progId="Equation.DSMT4">
                  <p:embed/>
                </p:oleObj>
              </mc:Choice>
              <mc:Fallback>
                <p:oleObj r:id="rId6" imgW="1472561" imgH="342751" progId="Equation.DSMT4">
                  <p:embed/>
                  <p:pic>
                    <p:nvPicPr>
                      <p:cNvPr id="0" name="对象 36250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213" y="5445125"/>
                        <a:ext cx="3313112"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1624" name="灯片编号占位符 1">
            <a:extLst>
              <a:ext uri="{FF2B5EF4-FFF2-40B4-BE49-F238E27FC236}">
                <a16:creationId xmlns:a16="http://schemas.microsoft.com/office/drawing/2014/main" id="{B3776007-DDCE-488E-883D-B3D8618DA2D5}"/>
              </a:ext>
            </a:extLst>
          </p:cNvPr>
          <p:cNvSpPr txBox="1">
            <a:spLocks/>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92EE65A6-BB01-44C2-9C78-744B96E95FFA}" type="slidenum">
              <a:rPr lang="zh-CN" altLang="en-US" sz="1400"/>
              <a:pPr algn="r" eaLnBrk="1" hangingPunct="1">
                <a:lnSpc>
                  <a:spcPct val="100000"/>
                </a:lnSpc>
                <a:spcBef>
                  <a:spcPct val="0"/>
                </a:spcBef>
                <a:buClrTx/>
                <a:buFont typeface="Arial" panose="020B0604020202020204" pitchFamily="34" charset="0"/>
                <a:buNone/>
              </a:pPr>
              <a:t>74</a:t>
            </a:fld>
            <a:endParaRPr lang="zh-CN" altLang="en-US" sz="14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文本占位符 178178">
            <a:extLst>
              <a:ext uri="{FF2B5EF4-FFF2-40B4-BE49-F238E27FC236}">
                <a16:creationId xmlns:a16="http://schemas.microsoft.com/office/drawing/2014/main" id="{CA03891A-5B9F-43A8-89E0-E6A7453C55C5}"/>
              </a:ext>
            </a:extLst>
          </p:cNvPr>
          <p:cNvSpPr>
            <a:spLocks noGrp="1" noChangeArrowheads="1"/>
          </p:cNvSpPr>
          <p:nvPr>
            <p:ph idx="1"/>
          </p:nvPr>
        </p:nvSpPr>
        <p:spPr>
          <a:xfrm>
            <a:off x="744538" y="2519363"/>
            <a:ext cx="7654925" cy="1419225"/>
          </a:xfrm>
        </p:spPr>
        <p:txBody>
          <a:bodyPr/>
          <a:lstStyle/>
          <a:p>
            <a:pPr eaLnBrk="1" hangingPunct="1">
              <a:lnSpc>
                <a:spcPct val="150000"/>
              </a:lnSpc>
            </a:pPr>
            <a:r>
              <a:rPr lang="zh-CN" altLang="en-US" sz="2500" b="1"/>
              <a:t>零型和</a:t>
            </a:r>
            <a:r>
              <a:rPr lang="en-US" altLang="zh-CN" sz="2500" b="1"/>
              <a:t>I</a:t>
            </a:r>
            <a:r>
              <a:rPr lang="zh-CN" altLang="en-US" sz="2500" b="1"/>
              <a:t>型系统，稳态加速度误差系数为</a:t>
            </a:r>
            <a:r>
              <a:rPr lang="en-US" altLang="zh-CN" sz="2500" b="1"/>
              <a:t>0</a:t>
            </a:r>
            <a:r>
              <a:rPr lang="zh-CN" altLang="en-US" sz="2500" b="1"/>
              <a:t>，跟踪抛物线设定值的稳态跟踪误差无穷大</a:t>
            </a:r>
            <a:endParaRPr lang="zh-CN" altLang="zh-CN" sz="2500" b="1"/>
          </a:p>
        </p:txBody>
      </p:sp>
      <p:graphicFrame>
        <p:nvGraphicFramePr>
          <p:cNvPr id="112643" name="对象 178186">
            <a:extLst>
              <a:ext uri="{FF2B5EF4-FFF2-40B4-BE49-F238E27FC236}">
                <a16:creationId xmlns:a16="http://schemas.microsoft.com/office/drawing/2014/main" id="{CB631008-C52D-42E1-8028-4AFA53B2B93B}"/>
              </a:ext>
            </a:extLst>
          </p:cNvPr>
          <p:cNvGraphicFramePr>
            <a:graphicFrameLocks noChangeAspect="1"/>
          </p:cNvGraphicFramePr>
          <p:nvPr/>
        </p:nvGraphicFramePr>
        <p:xfrm>
          <a:off x="1433513" y="3867150"/>
          <a:ext cx="6403975" cy="2649538"/>
        </p:xfrm>
        <a:graphic>
          <a:graphicData uri="http://schemas.openxmlformats.org/presentationml/2006/ole">
            <mc:AlternateContent xmlns:mc="http://schemas.openxmlformats.org/markup-compatibility/2006">
              <mc:Choice xmlns:v="urn:schemas-microsoft-com:vml" Requires="v">
                <p:oleObj r:id="rId2" imgW="3289300" imgH="1397000" progId="Equation.DSMT4">
                  <p:embed/>
                </p:oleObj>
              </mc:Choice>
              <mc:Fallback>
                <p:oleObj r:id="rId2" imgW="3289300" imgH="1397000" progId="Equation.DSMT4">
                  <p:embed/>
                  <p:pic>
                    <p:nvPicPr>
                      <p:cNvPr id="0" name="对象 1781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513" y="3867150"/>
                        <a:ext cx="6403975"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6501" name="矩形 178187">
            <a:extLst>
              <a:ext uri="{FF2B5EF4-FFF2-40B4-BE49-F238E27FC236}">
                <a16:creationId xmlns:a16="http://schemas.microsoft.com/office/drawing/2014/main" id="{95A7F10D-A404-4081-9942-29928EE38A04}"/>
              </a:ext>
            </a:extLst>
          </p:cNvPr>
          <p:cNvSpPr>
            <a:spLocks noGrp="1"/>
          </p:cNvSpPr>
          <p:nvPr/>
        </p:nvSpPr>
        <p:spPr>
          <a:xfrm>
            <a:off x="779463" y="1162050"/>
            <a:ext cx="6783387" cy="576263"/>
          </a:xfrm>
          <a:prstGeom prst="rect">
            <a:avLst/>
          </a:prstGeom>
          <a:noFill/>
          <a:ln w="9525">
            <a:noFill/>
          </a:ln>
        </p:spPr>
        <p:txBody>
          <a:bodyPr/>
          <a:lstStyle/>
          <a:p>
            <a:pPr marL="342900" indent="-342900" eaLnBrk="1" hangingPunct="1">
              <a:lnSpc>
                <a:spcPct val="150000"/>
              </a:lnSpc>
              <a:spcBef>
                <a:spcPct val="20000"/>
              </a:spcBef>
              <a:buClr>
                <a:srgbClr val="FF0000"/>
              </a:buClr>
              <a:buFont typeface="Wingdings" panose="05000000000000000000" pitchFamily="2" charset="2"/>
              <a:buChar char="Ø"/>
              <a:defRPr/>
            </a:pPr>
            <a:r>
              <a:rPr lang="zh-CN" altLang="en-US" sz="2500" b="1" dirty="0">
                <a:latin typeface="+mn-lt"/>
                <a:ea typeface="+mn-ea"/>
              </a:rPr>
              <a:t>对抛物线输入的稳态跟踪误差：</a:t>
            </a:r>
          </a:p>
        </p:txBody>
      </p:sp>
      <p:graphicFrame>
        <p:nvGraphicFramePr>
          <p:cNvPr id="112645" name="对象 178188">
            <a:extLst>
              <a:ext uri="{FF2B5EF4-FFF2-40B4-BE49-F238E27FC236}">
                <a16:creationId xmlns:a16="http://schemas.microsoft.com/office/drawing/2014/main" id="{B18916F0-E541-494E-B727-DE9CC0137452}"/>
              </a:ext>
            </a:extLst>
          </p:cNvPr>
          <p:cNvGraphicFramePr>
            <a:graphicFrameLocks noChangeAspect="1"/>
          </p:cNvGraphicFramePr>
          <p:nvPr/>
        </p:nvGraphicFramePr>
        <p:xfrm>
          <a:off x="3792538" y="1838325"/>
          <a:ext cx="1322387" cy="825500"/>
        </p:xfrm>
        <a:graphic>
          <a:graphicData uri="http://schemas.openxmlformats.org/presentationml/2006/ole">
            <mc:AlternateContent xmlns:mc="http://schemas.openxmlformats.org/markup-compatibility/2006">
              <mc:Choice xmlns:v="urn:schemas-microsoft-com:vml" Requires="v">
                <p:oleObj r:id="rId4" imgW="622030" imgH="431613" progId="Equation.DSMT4">
                  <p:embed/>
                </p:oleObj>
              </mc:Choice>
              <mc:Fallback>
                <p:oleObj r:id="rId4" imgW="622030" imgH="431613" progId="Equation.DSMT4">
                  <p:embed/>
                  <p:pic>
                    <p:nvPicPr>
                      <p:cNvPr id="0" name="对象 1781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538" y="1838325"/>
                        <a:ext cx="1322387"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2646" name="灯片编号占位符 1">
            <a:extLst>
              <a:ext uri="{FF2B5EF4-FFF2-40B4-BE49-F238E27FC236}">
                <a16:creationId xmlns:a16="http://schemas.microsoft.com/office/drawing/2014/main" id="{7B77DB22-10F1-4EF3-94A0-742F08D29D63}"/>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B7AD8FA2-7F2F-4E66-92A0-B4567EBFBB46}" type="slidenum">
              <a:rPr lang="zh-CN" altLang="en-US" sz="1400"/>
              <a:pPr algn="r" eaLnBrk="1" hangingPunct="1">
                <a:lnSpc>
                  <a:spcPct val="100000"/>
                </a:lnSpc>
                <a:spcBef>
                  <a:spcPct val="0"/>
                </a:spcBef>
                <a:buClrTx/>
                <a:buFont typeface="Arial" panose="020B0604020202020204" pitchFamily="34" charset="0"/>
                <a:buNone/>
              </a:pPr>
              <a:t>75</a:t>
            </a:fld>
            <a:endParaRPr lang="zh-CN" altLang="en-US" sz="1400"/>
          </a:p>
        </p:txBody>
      </p:sp>
      <p:sp>
        <p:nvSpPr>
          <p:cNvPr id="112647" name="矩形 362503">
            <a:extLst>
              <a:ext uri="{FF2B5EF4-FFF2-40B4-BE49-F238E27FC236}">
                <a16:creationId xmlns:a16="http://schemas.microsoft.com/office/drawing/2014/main" id="{1EF695D7-4CF1-4FEB-BC14-0FAF7E86E05F}"/>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矩形 367620">
            <a:extLst>
              <a:ext uri="{FF2B5EF4-FFF2-40B4-BE49-F238E27FC236}">
                <a16:creationId xmlns:a16="http://schemas.microsoft.com/office/drawing/2014/main" id="{70C50A7A-3BE6-4FBA-A398-BFE893377B9C}"/>
              </a:ext>
            </a:extLst>
          </p:cNvPr>
          <p:cNvSpPr>
            <a:spLocks noChangeArrowheads="1"/>
          </p:cNvSpPr>
          <p:nvPr/>
        </p:nvSpPr>
        <p:spPr bwMode="auto">
          <a:xfrm>
            <a:off x="527050" y="1274763"/>
            <a:ext cx="7635875"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500" b="1"/>
              <a:t>II</a:t>
            </a:r>
            <a:r>
              <a:rPr lang="zh-CN" altLang="en-US" sz="2500" b="1"/>
              <a:t>型系统具有有限的稳态加速度误差系数，跟踪抛物线设定值具有有限的稳态跟踪误差：</a:t>
            </a:r>
          </a:p>
        </p:txBody>
      </p:sp>
      <p:graphicFrame>
        <p:nvGraphicFramePr>
          <p:cNvPr id="113667" name="对象 367621">
            <a:extLst>
              <a:ext uri="{FF2B5EF4-FFF2-40B4-BE49-F238E27FC236}">
                <a16:creationId xmlns:a16="http://schemas.microsoft.com/office/drawing/2014/main" id="{26B5E3A2-9563-40C7-A1C5-A3A8C31BF22C}"/>
              </a:ext>
            </a:extLst>
          </p:cNvPr>
          <p:cNvGraphicFramePr>
            <a:graphicFrameLocks noChangeAspect="1"/>
          </p:cNvGraphicFramePr>
          <p:nvPr/>
        </p:nvGraphicFramePr>
        <p:xfrm>
          <a:off x="998538" y="2890838"/>
          <a:ext cx="7118350" cy="3106737"/>
        </p:xfrm>
        <a:graphic>
          <a:graphicData uri="http://schemas.openxmlformats.org/presentationml/2006/ole">
            <mc:AlternateContent xmlns:mc="http://schemas.openxmlformats.org/markup-compatibility/2006">
              <mc:Choice xmlns:v="urn:schemas-microsoft-com:vml" Requires="v">
                <p:oleObj r:id="rId2" imgW="3200400" imgH="1397000" progId="Equation.DSMT4">
                  <p:embed/>
                </p:oleObj>
              </mc:Choice>
              <mc:Fallback>
                <p:oleObj r:id="rId2" imgW="3200400" imgH="1397000" progId="Equation.DSMT4">
                  <p:embed/>
                  <p:pic>
                    <p:nvPicPr>
                      <p:cNvPr id="0" name="对象 3676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538" y="2890838"/>
                        <a:ext cx="7118350" cy="310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3668" name="灯片编号占位符 1">
            <a:extLst>
              <a:ext uri="{FF2B5EF4-FFF2-40B4-BE49-F238E27FC236}">
                <a16:creationId xmlns:a16="http://schemas.microsoft.com/office/drawing/2014/main" id="{1122AF7A-346A-49E4-8EDA-A8754FE7609F}"/>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44A05481-B847-4748-B826-802CF30CF5B2}" type="slidenum">
              <a:rPr lang="zh-CN" altLang="en-US" sz="1400"/>
              <a:pPr algn="r" eaLnBrk="1" hangingPunct="1">
                <a:lnSpc>
                  <a:spcPct val="100000"/>
                </a:lnSpc>
                <a:spcBef>
                  <a:spcPct val="0"/>
                </a:spcBef>
                <a:buClrTx/>
                <a:buFont typeface="Arial" panose="020B0604020202020204" pitchFamily="34" charset="0"/>
                <a:buNone/>
              </a:pPr>
              <a:t>76</a:t>
            </a:fld>
            <a:endParaRPr lang="zh-CN" altLang="en-US" sz="1400"/>
          </a:p>
        </p:txBody>
      </p:sp>
      <p:sp>
        <p:nvSpPr>
          <p:cNvPr id="113669" name="矩形 362503">
            <a:extLst>
              <a:ext uri="{FF2B5EF4-FFF2-40B4-BE49-F238E27FC236}">
                <a16:creationId xmlns:a16="http://schemas.microsoft.com/office/drawing/2014/main" id="{7A2FB4D1-4320-4169-96C0-BEA2167F158D}"/>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4690" name="对象 366594">
            <a:extLst>
              <a:ext uri="{FF2B5EF4-FFF2-40B4-BE49-F238E27FC236}">
                <a16:creationId xmlns:a16="http://schemas.microsoft.com/office/drawing/2014/main" id="{726B1974-6239-4E18-BDF4-52FA7EC1955E}"/>
              </a:ext>
            </a:extLst>
          </p:cNvPr>
          <p:cNvGraphicFramePr>
            <a:graphicFrameLocks noChangeAspect="1"/>
          </p:cNvGraphicFramePr>
          <p:nvPr/>
        </p:nvGraphicFramePr>
        <p:xfrm>
          <a:off x="1827213" y="2740025"/>
          <a:ext cx="5538787" cy="2674938"/>
        </p:xfrm>
        <a:graphic>
          <a:graphicData uri="http://schemas.openxmlformats.org/presentationml/2006/ole">
            <mc:AlternateContent xmlns:mc="http://schemas.openxmlformats.org/markup-compatibility/2006">
              <mc:Choice xmlns:v="urn:schemas-microsoft-com:vml" Requires="v">
                <p:oleObj r:id="rId2" imgW="3225800" imgH="1397000" progId="Equation.DSMT4">
                  <p:embed/>
                </p:oleObj>
              </mc:Choice>
              <mc:Fallback>
                <p:oleObj r:id="rId2" imgW="3225800" imgH="1397000" progId="Equation.DSMT4">
                  <p:embed/>
                  <p:pic>
                    <p:nvPicPr>
                      <p:cNvPr id="0" name="对象 3665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2740025"/>
                        <a:ext cx="5538787"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4691" name="矩形 366595">
            <a:extLst>
              <a:ext uri="{FF2B5EF4-FFF2-40B4-BE49-F238E27FC236}">
                <a16:creationId xmlns:a16="http://schemas.microsoft.com/office/drawing/2014/main" id="{BB72822E-9349-476E-9AD1-4CA53DE8D44B}"/>
              </a:ext>
            </a:extLst>
          </p:cNvPr>
          <p:cNvSpPr>
            <a:spLocks noGrp="1" noChangeArrowheads="1"/>
          </p:cNvSpPr>
          <p:nvPr/>
        </p:nvSpPr>
        <p:spPr bwMode="auto">
          <a:xfrm>
            <a:off x="763588" y="1409700"/>
            <a:ext cx="7561262"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500" b="1" dirty="0"/>
              <a:t>III</a:t>
            </a:r>
            <a:r>
              <a:rPr lang="zh-CN" altLang="en-US" sz="2500" b="1" dirty="0"/>
              <a:t>型和高于</a:t>
            </a:r>
            <a:r>
              <a:rPr lang="en-US" altLang="zh-CN" sz="2500" b="1" dirty="0"/>
              <a:t>III</a:t>
            </a:r>
            <a:r>
              <a:rPr lang="zh-CN" altLang="en-US" sz="2500" b="1" dirty="0"/>
              <a:t>型系统的稳态加速度误差系数为无穷大，对抛物线设定值的稳态跟踪误差为零：</a:t>
            </a:r>
          </a:p>
          <a:p>
            <a:pPr eaLnBrk="1" hangingPunct="1">
              <a:lnSpc>
                <a:spcPct val="150000"/>
              </a:lnSpc>
            </a:pPr>
            <a:endParaRPr lang="zh-CN" altLang="en-US" sz="2500" b="1" dirty="0"/>
          </a:p>
        </p:txBody>
      </p:sp>
      <p:sp>
        <p:nvSpPr>
          <p:cNvPr id="114692" name="灯片编号占位符 1">
            <a:extLst>
              <a:ext uri="{FF2B5EF4-FFF2-40B4-BE49-F238E27FC236}">
                <a16:creationId xmlns:a16="http://schemas.microsoft.com/office/drawing/2014/main" id="{BD4DC670-B4FD-4588-860E-72858EFBF93F}"/>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A96EE98D-4744-4987-BA08-DC948D8B12E8}" type="slidenum">
              <a:rPr lang="zh-CN" altLang="en-US" sz="1400"/>
              <a:pPr algn="r" eaLnBrk="1" hangingPunct="1">
                <a:lnSpc>
                  <a:spcPct val="100000"/>
                </a:lnSpc>
                <a:spcBef>
                  <a:spcPct val="0"/>
                </a:spcBef>
                <a:buClrTx/>
                <a:buFont typeface="Arial" panose="020B0604020202020204" pitchFamily="34" charset="0"/>
                <a:buNone/>
              </a:pPr>
              <a:t>77</a:t>
            </a:fld>
            <a:endParaRPr lang="zh-CN" altLang="en-US" sz="1400"/>
          </a:p>
        </p:txBody>
      </p:sp>
      <p:sp>
        <p:nvSpPr>
          <p:cNvPr id="114693" name="矩形 362503">
            <a:extLst>
              <a:ext uri="{FF2B5EF4-FFF2-40B4-BE49-F238E27FC236}">
                <a16:creationId xmlns:a16="http://schemas.microsoft.com/office/drawing/2014/main" id="{8A47240D-1F9B-44EE-A112-8BE3DD732ABB}"/>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矩形 179202">
            <a:extLst>
              <a:ext uri="{FF2B5EF4-FFF2-40B4-BE49-F238E27FC236}">
                <a16:creationId xmlns:a16="http://schemas.microsoft.com/office/drawing/2014/main" id="{1D8F1446-1863-45C1-B863-8BD53D934FF1}"/>
              </a:ext>
            </a:extLst>
          </p:cNvPr>
          <p:cNvSpPr>
            <a:spLocks noGrp="1" noChangeArrowheads="1"/>
          </p:cNvSpPr>
          <p:nvPr/>
        </p:nvSpPr>
        <p:spPr bwMode="auto">
          <a:xfrm>
            <a:off x="569913" y="1182688"/>
            <a:ext cx="811530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500" b="1"/>
              <a:t>控制系统常用型数和稳态误差系数                  来描述</a:t>
            </a:r>
          </a:p>
        </p:txBody>
      </p:sp>
      <p:sp>
        <p:nvSpPr>
          <p:cNvPr id="115715" name="矩形 179203">
            <a:extLst>
              <a:ext uri="{FF2B5EF4-FFF2-40B4-BE49-F238E27FC236}">
                <a16:creationId xmlns:a16="http://schemas.microsoft.com/office/drawing/2014/main" id="{61E9FA41-2D75-4F49-AC3F-BD4388D0F13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15716" name="对象 179204">
            <a:extLst>
              <a:ext uri="{FF2B5EF4-FFF2-40B4-BE49-F238E27FC236}">
                <a16:creationId xmlns:a16="http://schemas.microsoft.com/office/drawing/2014/main" id="{54A75D8E-E4DB-4C17-96BD-B1E5EF0556E3}"/>
              </a:ext>
            </a:extLst>
          </p:cNvPr>
          <p:cNvGraphicFramePr>
            <a:graphicFrameLocks noChangeAspect="1"/>
          </p:cNvGraphicFramePr>
          <p:nvPr/>
        </p:nvGraphicFramePr>
        <p:xfrm>
          <a:off x="5861050" y="1368425"/>
          <a:ext cx="1462088" cy="442913"/>
        </p:xfrm>
        <a:graphic>
          <a:graphicData uri="http://schemas.openxmlformats.org/presentationml/2006/ole">
            <mc:AlternateContent xmlns:mc="http://schemas.openxmlformats.org/markup-compatibility/2006">
              <mc:Choice xmlns:v="urn:schemas-microsoft-com:vml" Requires="v">
                <p:oleObj r:id="rId2" imgW="850162" imgH="253780" progId="Equation.DSMT4">
                  <p:embed/>
                </p:oleObj>
              </mc:Choice>
              <mc:Fallback>
                <p:oleObj r:id="rId2" imgW="850162" imgH="253780" progId="Equation.DSMT4">
                  <p:embed/>
                  <p:pic>
                    <p:nvPicPr>
                      <p:cNvPr id="0" name="对象 1792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1050" y="1368425"/>
                        <a:ext cx="14620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9280" name="表格 179279">
            <a:extLst>
              <a:ext uri="{FF2B5EF4-FFF2-40B4-BE49-F238E27FC236}">
                <a16:creationId xmlns:a16="http://schemas.microsoft.com/office/drawing/2014/main" id="{51CD8453-2C62-47FC-A719-B8FB47EFF293}"/>
              </a:ext>
            </a:extLst>
          </p:cNvPr>
          <p:cNvGraphicFramePr/>
          <p:nvPr/>
        </p:nvGraphicFramePr>
        <p:xfrm>
          <a:off x="1408113" y="2549525"/>
          <a:ext cx="6254750" cy="3705225"/>
        </p:xfrm>
        <a:graphic>
          <a:graphicData uri="http://schemas.openxmlformats.org/drawingml/2006/table">
            <a:tbl>
              <a:tblPr/>
              <a:tblGrid>
                <a:gridCol w="1401094">
                  <a:extLst>
                    <a:ext uri="{9D8B030D-6E8A-4147-A177-3AD203B41FA5}">
                      <a16:colId xmlns:a16="http://schemas.microsoft.com/office/drawing/2014/main" val="20000"/>
                    </a:ext>
                  </a:extLst>
                </a:gridCol>
                <a:gridCol w="1625930">
                  <a:extLst>
                    <a:ext uri="{9D8B030D-6E8A-4147-A177-3AD203B41FA5}">
                      <a16:colId xmlns:a16="http://schemas.microsoft.com/office/drawing/2014/main" val="20001"/>
                    </a:ext>
                  </a:extLst>
                </a:gridCol>
                <a:gridCol w="1609417">
                  <a:extLst>
                    <a:ext uri="{9D8B030D-6E8A-4147-A177-3AD203B41FA5}">
                      <a16:colId xmlns:a16="http://schemas.microsoft.com/office/drawing/2014/main" val="20002"/>
                    </a:ext>
                  </a:extLst>
                </a:gridCol>
                <a:gridCol w="1618309">
                  <a:extLst>
                    <a:ext uri="{9D8B030D-6E8A-4147-A177-3AD203B41FA5}">
                      <a16:colId xmlns:a16="http://schemas.microsoft.com/office/drawing/2014/main" val="20003"/>
                    </a:ext>
                  </a:extLst>
                </a:gridCol>
              </a:tblGrid>
              <a:tr h="585470">
                <a:tc rowSpan="2">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000" b="1" dirty="0">
                          <a:solidFill>
                            <a:srgbClr val="000000"/>
                          </a:solidFill>
                          <a:latin typeface="Calibri" panose="020F0502020204030204" pitchFamily="34" charset="0"/>
                        </a:rPr>
                        <a:t>                  </a:t>
                      </a:r>
                      <a:r>
                        <a:rPr lang="zh-CN" altLang="en-US" sz="2000" b="1" dirty="0">
                          <a:solidFill>
                            <a:srgbClr val="000000"/>
                          </a:solidFill>
                          <a:latin typeface="Calibri" panose="020F0502020204030204" pitchFamily="34" charset="0"/>
                        </a:rPr>
                        <a:t>中积分器的个数，即型数</a:t>
                      </a:r>
                    </a:p>
                  </a:txBody>
                  <a:tcPr marL="91459" marR="91459">
                    <a:lnL cap="flat">
                      <a:noFill/>
                    </a:lnL>
                    <a:lnR cap="flat">
                      <a:noFill/>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gridSpan="3">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dirty="0">
                          <a:solidFill>
                            <a:srgbClr val="000000"/>
                          </a:solidFill>
                          <a:latin typeface="Calibri" panose="020F0502020204030204" pitchFamily="34" charset="0"/>
                        </a:rPr>
                        <a:t>输入</a:t>
                      </a:r>
                    </a:p>
                  </a:txBody>
                  <a:tcPr marL="91459" marR="91459">
                    <a:lnL cap="flat">
                      <a:noFill/>
                    </a:lnL>
                    <a:lnR cap="flat">
                      <a:noFill/>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tcPr>
                </a:tc>
                <a:tc hMerge="1">
                  <a:txBody>
                    <a:bodyPr/>
                    <a:lstStyle/>
                    <a:p>
                      <a:endParaRPr lang="zh-CN"/>
                    </a:p>
                  </a:txBody>
                  <a:tcPr>
                    <a:lnR cap="flat">
                      <a:noFill/>
                    </a:lnR>
                    <a:lnT w="12700" cap="flat" cmpd="sng">
                      <a:solidFill>
                        <a:srgbClr val="4BACC6"/>
                      </a:solidFill>
                      <a:prstDash val="solid"/>
                      <a:headEnd type="none" w="med" len="med"/>
                      <a:tailEnd type="none" w="med" len="med"/>
                    </a:lnT>
                    <a:lnB w="12700" cap="flat" cmpd="sng">
                      <a:solidFill>
                        <a:srgbClr val="4BACC6"/>
                      </a:solidFill>
                      <a:prstDash val="solid"/>
                      <a:headEnd type="none" w="med" len="med"/>
                      <a:tailEnd type="none" w="med" len="med"/>
                    </a:lnB>
                  </a:tcPr>
                </a:tc>
                <a:extLst>
                  <a:ext uri="{0D108BD9-81ED-4DB2-BD59-A6C34878D82A}">
                    <a16:rowId xmlns:a16="http://schemas.microsoft.com/office/drawing/2014/main" val="10000"/>
                  </a:ext>
                </a:extLst>
              </a:tr>
              <a:tr h="1106805">
                <a:tc vMerge="1">
                  <a:txBody>
                    <a:bodyPr/>
                    <a:lstStyle/>
                    <a:p>
                      <a:endParaRPr lang="zh-CN"/>
                    </a:p>
                  </a:txBody>
                  <a:tcPr>
                    <a:lnL cap="flat">
                      <a:noFill/>
                    </a:lnL>
                    <a:lnR w="12700" cap="flat" cmpd="sng">
                      <a:solidFill>
                        <a:srgbClr val="4BACC6"/>
                      </a:solidFill>
                      <a:prstDash val="solid"/>
                      <a:headEnd type="none" w="med" len="med"/>
                      <a:tailEnd type="none" w="med" len="med"/>
                    </a:lnR>
                    <a:lnB w="12700" cap="flat" cmpd="sng">
                      <a:solidFill>
                        <a:srgbClr val="4BACC6"/>
                      </a:solidFill>
                      <a:prstDash val="solid"/>
                      <a:headEnd type="none" w="med" len="med"/>
                      <a:tailEnd type="none" w="med" len="med"/>
                    </a:lnB>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dirty="0">
                          <a:solidFill>
                            <a:srgbClr val="000000"/>
                          </a:solidFill>
                          <a:latin typeface="Calibri" panose="020F0502020204030204" pitchFamily="34" charset="0"/>
                        </a:rPr>
                        <a:t>阶跃</a:t>
                      </a:r>
                    </a:p>
                  </a:txBody>
                  <a:tcPr marL="91459" marR="91459">
                    <a:lnL w="12700" cap="flat" cmpd="sng">
                      <a:solidFill>
                        <a:srgbClr val="4BACC6"/>
                      </a:solidFill>
                      <a:prstDash val="solid"/>
                      <a:headEnd type="none" w="med" len="med"/>
                      <a:tailEnd type="none" w="med" len="med"/>
                    </a:lnL>
                    <a:lnR cap="flat">
                      <a:noFill/>
                    </a:lnR>
                    <a:lnT w="12700" cap="flat" cmpd="sng">
                      <a:solidFill>
                        <a:srgbClr val="4BACC6"/>
                      </a:solidFill>
                      <a:prstDash val="solid"/>
                      <a:headEnd type="none" w="med" len="med"/>
                      <a:tailEnd type="none" w="med" len="med"/>
                    </a:lnT>
                    <a:lnB cap="flat">
                      <a:noFill/>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dirty="0">
                          <a:solidFill>
                            <a:srgbClr val="000000"/>
                          </a:solidFill>
                          <a:latin typeface="Calibri" panose="020F0502020204030204" pitchFamily="34" charset="0"/>
                        </a:rPr>
                        <a:t>斜坡</a:t>
                      </a:r>
                    </a:p>
                  </a:txBody>
                  <a:tcPr marL="91459" marR="91459">
                    <a:lnL cap="flat">
                      <a:noFill/>
                    </a:lnL>
                    <a:lnR cap="flat">
                      <a:noFill/>
                    </a:lnR>
                    <a:lnT w="12700" cap="flat" cmpd="sng">
                      <a:solidFill>
                        <a:srgbClr val="4BACC6"/>
                      </a:solidFill>
                      <a:prstDash val="solid"/>
                      <a:headEnd type="none" w="med" len="med"/>
                      <a:tailEnd type="none" w="med" len="med"/>
                    </a:lnT>
                    <a:lnB cap="flat">
                      <a:noFill/>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dirty="0">
                          <a:solidFill>
                            <a:srgbClr val="000000"/>
                          </a:solidFill>
                          <a:latin typeface="Calibri" panose="020F0502020204030204" pitchFamily="34" charset="0"/>
                        </a:rPr>
                        <a:t>抛物线</a:t>
                      </a:r>
                    </a:p>
                  </a:txBody>
                  <a:tcPr marL="91459" marR="91459">
                    <a:lnL cap="flat">
                      <a:noFill/>
                    </a:lnL>
                    <a:lnR cap="flat">
                      <a:noFill/>
                    </a:lnR>
                    <a:lnT w="12700" cap="flat" cmpd="sng">
                      <a:solidFill>
                        <a:srgbClr val="4BACC6"/>
                      </a:solidFill>
                      <a:prstDash val="solid"/>
                      <a:headEnd type="none" w="med" len="med"/>
                      <a:tailEnd type="none" w="med" len="med"/>
                    </a:lnT>
                    <a:lnB cap="flat">
                      <a:noFill/>
                    </a:lnB>
                    <a:lnTlToBr>
                      <a:noFill/>
                    </a:lnTlToBr>
                    <a:lnBlToTr>
                      <a:noFill/>
                    </a:lnBlToTr>
                    <a:solidFill>
                      <a:srgbClr val="4BACC6">
                        <a:alpha val="20000"/>
                      </a:srgbClr>
                    </a:solidFill>
                  </a:tcPr>
                </a:tc>
                <a:extLst>
                  <a:ext uri="{0D108BD9-81ED-4DB2-BD59-A6C34878D82A}">
                    <a16:rowId xmlns:a16="http://schemas.microsoft.com/office/drawing/2014/main" val="10001"/>
                  </a:ext>
                </a:extLst>
              </a:tr>
              <a:tr h="670560">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000" b="1" dirty="0">
                          <a:solidFill>
                            <a:srgbClr val="000000"/>
                          </a:solidFill>
                          <a:latin typeface="Calibri" panose="020F0502020204030204" pitchFamily="34" charset="0"/>
                        </a:rPr>
                        <a:t>0</a:t>
                      </a:r>
                    </a:p>
                  </a:txBody>
                  <a:tcPr marL="91459" marR="91459" anchor="ctr">
                    <a:lnL cap="flat">
                      <a:noFill/>
                    </a:lnL>
                    <a:lnR cap="flat">
                      <a:noFill/>
                    </a:lnR>
                    <a:lnT w="12700" cap="flat" cmpd="sng">
                      <a:solidFill>
                        <a:srgbClr val="4BACC6"/>
                      </a:solidFill>
                      <a:prstDash val="solid"/>
                      <a:headEnd type="none" w="med" len="med"/>
                      <a:tailEnd type="none" w="med" len="med"/>
                    </a:lnT>
                    <a:lnB cap="flat">
                      <a:noFill/>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dirty="0">
                        <a:solidFill>
                          <a:srgbClr val="000000"/>
                        </a:solidFill>
                        <a:latin typeface="Calibri" panose="020F0502020204030204" pitchFamily="34" charset="0"/>
                      </a:endParaRPr>
                    </a:p>
                  </a:txBody>
                  <a:tcPr marL="91459" marR="91459">
                    <a:lnL cap="flat">
                      <a:noFill/>
                    </a:lnL>
                    <a:lnR cap="flat">
                      <a:noFill/>
                    </a:lnR>
                    <a:lnT cap="flat">
                      <a:noFill/>
                    </a:lnT>
                    <a:lnB cap="flat">
                      <a:noFill/>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dirty="0">
                          <a:solidFill>
                            <a:srgbClr val="000000"/>
                          </a:solidFill>
                          <a:latin typeface="Calibri" panose="020F0502020204030204" pitchFamily="34" charset="0"/>
                        </a:rPr>
                        <a:t>无穷大</a:t>
                      </a:r>
                    </a:p>
                  </a:txBody>
                  <a:tcPr marL="91459" marR="91459" anchor="ctr">
                    <a:lnL cap="flat">
                      <a:noFill/>
                    </a:lnL>
                    <a:lnR cap="flat">
                      <a:noFill/>
                    </a:lnR>
                    <a:lnT cap="flat">
                      <a:noFill/>
                    </a:lnT>
                    <a:lnB cap="flat">
                      <a:noFill/>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dirty="0">
                          <a:solidFill>
                            <a:srgbClr val="000000"/>
                          </a:solidFill>
                          <a:latin typeface="Calibri" panose="020F0502020204030204" pitchFamily="34" charset="0"/>
                        </a:rPr>
                        <a:t>无穷大</a:t>
                      </a:r>
                    </a:p>
                  </a:txBody>
                  <a:tcPr marL="91459" marR="91459" anchor="ctr">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671830">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000" b="1" dirty="0">
                          <a:solidFill>
                            <a:srgbClr val="000000"/>
                          </a:solidFill>
                          <a:latin typeface="Calibri" panose="020F0502020204030204" pitchFamily="34" charset="0"/>
                        </a:rPr>
                        <a:t>1</a:t>
                      </a:r>
                    </a:p>
                  </a:txBody>
                  <a:tcPr marL="91459" marR="91459" anchor="ctr">
                    <a:lnL cap="flat">
                      <a:noFill/>
                    </a:lnL>
                    <a:lnR cap="flat">
                      <a:noFill/>
                    </a:lnR>
                    <a:lnT cap="flat">
                      <a:noFill/>
                    </a:lnT>
                    <a:lnB cap="flat">
                      <a:noFill/>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dirty="0">
                        <a:solidFill>
                          <a:srgbClr val="000000"/>
                        </a:solidFill>
                        <a:latin typeface="Calibri" panose="020F0502020204030204" pitchFamily="34" charset="0"/>
                      </a:endParaRPr>
                    </a:p>
                  </a:txBody>
                  <a:tcPr marL="91459" marR="91459">
                    <a:lnL cap="flat">
                      <a:noFill/>
                    </a:lnL>
                    <a:lnR cap="flat">
                      <a:noFill/>
                    </a:lnR>
                    <a:lnT cap="flat">
                      <a:noFill/>
                    </a:lnT>
                    <a:lnB cap="flat">
                      <a:noFill/>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dirty="0">
                        <a:solidFill>
                          <a:srgbClr val="000000"/>
                        </a:solidFill>
                        <a:latin typeface="Calibri" panose="020F0502020204030204" pitchFamily="34" charset="0"/>
                      </a:endParaRPr>
                    </a:p>
                  </a:txBody>
                  <a:tcPr marL="91459" marR="91459" anchor="ctr">
                    <a:lnL cap="flat">
                      <a:noFill/>
                    </a:lnL>
                    <a:lnR cap="flat">
                      <a:noFill/>
                    </a:lnR>
                    <a:lnT cap="flat">
                      <a:noFill/>
                    </a:lnT>
                    <a:lnB cap="flat">
                      <a:noFill/>
                    </a:lnB>
                    <a:lnTlToBr>
                      <a:noFill/>
                    </a:lnTlToBr>
                    <a:lnBlToTr>
                      <a:noFill/>
                    </a:lnBlToTr>
                    <a:solidFill>
                      <a:srgbClr val="4BACC6">
                        <a:alpha val="20000"/>
                      </a:srgbClr>
                    </a:solid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dirty="0">
                          <a:solidFill>
                            <a:srgbClr val="000000"/>
                          </a:solidFill>
                          <a:latin typeface="Calibri" panose="020F0502020204030204" pitchFamily="34" charset="0"/>
                        </a:rPr>
                        <a:t>无穷大</a:t>
                      </a:r>
                    </a:p>
                  </a:txBody>
                  <a:tcPr marL="91459" marR="91459" anchor="ctr">
                    <a:lnL cap="flat">
                      <a:noFill/>
                    </a:lnL>
                    <a:lnR cap="flat">
                      <a:noFill/>
                    </a:lnR>
                    <a:lnT cap="flat">
                      <a:noFill/>
                    </a:lnT>
                    <a:lnB cap="flat">
                      <a:noFill/>
                    </a:lnB>
                    <a:lnTlToBr>
                      <a:noFill/>
                    </a:lnTlToBr>
                    <a:lnBlToTr>
                      <a:noFill/>
                    </a:lnBlToTr>
                    <a:solidFill>
                      <a:srgbClr val="4BACC6">
                        <a:alpha val="20000"/>
                      </a:srgbClr>
                    </a:solidFill>
                  </a:tcPr>
                </a:tc>
                <a:extLst>
                  <a:ext uri="{0D108BD9-81ED-4DB2-BD59-A6C34878D82A}">
                    <a16:rowId xmlns:a16="http://schemas.microsoft.com/office/drawing/2014/main" val="10003"/>
                  </a:ext>
                </a:extLst>
              </a:tr>
              <a:tr h="670560">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000" b="1" dirty="0">
                          <a:solidFill>
                            <a:srgbClr val="000000"/>
                          </a:solidFill>
                          <a:latin typeface="Calibri" panose="020F0502020204030204" pitchFamily="34" charset="0"/>
                        </a:rPr>
                        <a:t>2</a:t>
                      </a:r>
                    </a:p>
                  </a:txBody>
                  <a:tcPr marL="91459" marR="91459" anchor="ctr">
                    <a:lnL cap="flat">
                      <a:noFill/>
                    </a:lnL>
                    <a:lnR cap="flat">
                      <a:noFill/>
                    </a:lnR>
                    <a:lnT cap="flat">
                      <a:noFill/>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dirty="0">
                        <a:solidFill>
                          <a:srgbClr val="000000"/>
                        </a:solidFill>
                        <a:latin typeface="Calibri" panose="020F0502020204030204" pitchFamily="34" charset="0"/>
                      </a:endParaRPr>
                    </a:p>
                  </a:txBody>
                  <a:tcPr marL="91459" marR="91459">
                    <a:lnL cap="flat">
                      <a:noFill/>
                    </a:lnL>
                    <a:lnR cap="flat">
                      <a:noFill/>
                    </a:lnR>
                    <a:lnT cap="flat">
                      <a:noFill/>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000" b="1" dirty="0">
                          <a:solidFill>
                            <a:srgbClr val="000000"/>
                          </a:solidFill>
                          <a:latin typeface="Calibri" panose="020F0502020204030204" pitchFamily="34" charset="0"/>
                        </a:rPr>
                        <a:t>0</a:t>
                      </a:r>
                    </a:p>
                  </a:txBody>
                  <a:tcPr marL="91459" marR="91459" anchor="ctr">
                    <a:lnL cap="flat">
                      <a:noFill/>
                    </a:lnL>
                    <a:lnR cap="flat">
                      <a:noFill/>
                    </a:lnR>
                    <a:lnT cap="flat">
                      <a:noFill/>
                    </a:lnT>
                    <a:lnB w="12700" cap="flat" cmpd="sng">
                      <a:solidFill>
                        <a:srgbClr val="4BACC6"/>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25000"/>
                        </a:lnSpc>
                        <a:spcBef>
                          <a:spcPct val="20000"/>
                        </a:spcBef>
                        <a:spcAft>
                          <a:spcPct val="0"/>
                        </a:spcAft>
                        <a:buClr>
                          <a:srgbClr val="FF0000"/>
                        </a:buClr>
                        <a:buFont typeface="Wingdings" panose="05000000000000000000" pitchFamily="2" charset="2"/>
                        <a:buChar char="Ø"/>
                        <a:defRPr sz="24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000" b="1" dirty="0">
                        <a:solidFill>
                          <a:srgbClr val="000000"/>
                        </a:solidFill>
                        <a:latin typeface="Calibri" panose="020F0502020204030204" pitchFamily="34" charset="0"/>
                      </a:endParaRPr>
                    </a:p>
                  </a:txBody>
                  <a:tcPr marL="91459" marR="91459">
                    <a:lnL cap="flat">
                      <a:noFill/>
                    </a:lnL>
                    <a:lnR cap="flat">
                      <a:noFill/>
                    </a:lnR>
                    <a:lnT cap="flat">
                      <a:noFill/>
                    </a:lnT>
                    <a:lnB w="12700" cap="flat" cmpd="sng">
                      <a:solidFill>
                        <a:srgbClr val="4BACC6"/>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15740" name="对象 179266">
            <a:extLst>
              <a:ext uri="{FF2B5EF4-FFF2-40B4-BE49-F238E27FC236}">
                <a16:creationId xmlns:a16="http://schemas.microsoft.com/office/drawing/2014/main" id="{228A7122-CCA5-47DC-BB27-88D17A112A9B}"/>
              </a:ext>
            </a:extLst>
          </p:cNvPr>
          <p:cNvGraphicFramePr>
            <a:graphicFrameLocks noChangeAspect="1"/>
          </p:cNvGraphicFramePr>
          <p:nvPr/>
        </p:nvGraphicFramePr>
        <p:xfrm>
          <a:off x="2974975" y="3671888"/>
          <a:ext cx="1430338" cy="536575"/>
        </p:xfrm>
        <a:graphic>
          <a:graphicData uri="http://schemas.openxmlformats.org/presentationml/2006/ole">
            <mc:AlternateContent xmlns:mc="http://schemas.openxmlformats.org/markup-compatibility/2006">
              <mc:Choice xmlns:v="urn:schemas-microsoft-com:vml" Requires="v">
                <p:oleObj r:id="rId4" imgW="1269449" imgH="393529" progId="Equation.DSMT4">
                  <p:embed/>
                </p:oleObj>
              </mc:Choice>
              <mc:Fallback>
                <p:oleObj r:id="rId4" imgW="1269449" imgH="393529" progId="Equation.DSMT4">
                  <p:embed/>
                  <p:pic>
                    <p:nvPicPr>
                      <p:cNvPr id="0" name="对象 1792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4975" y="3671888"/>
                        <a:ext cx="143033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5741" name="对象 179267">
            <a:extLst>
              <a:ext uri="{FF2B5EF4-FFF2-40B4-BE49-F238E27FC236}">
                <a16:creationId xmlns:a16="http://schemas.microsoft.com/office/drawing/2014/main" id="{E413E86F-ECCE-451F-8C4A-DB942CFE9EA8}"/>
              </a:ext>
            </a:extLst>
          </p:cNvPr>
          <p:cNvGraphicFramePr>
            <a:graphicFrameLocks noChangeAspect="1"/>
          </p:cNvGraphicFramePr>
          <p:nvPr/>
        </p:nvGraphicFramePr>
        <p:xfrm>
          <a:off x="4892675" y="3671888"/>
          <a:ext cx="720725" cy="590550"/>
        </p:xfrm>
        <a:graphic>
          <a:graphicData uri="http://schemas.openxmlformats.org/presentationml/2006/ole">
            <mc:AlternateContent xmlns:mc="http://schemas.openxmlformats.org/markup-compatibility/2006">
              <mc:Choice xmlns:v="urn:schemas-microsoft-com:vml" Requires="v">
                <p:oleObj r:id="rId6" imgW="482391" imgH="444307" progId="Equation.DSMT4">
                  <p:embed/>
                </p:oleObj>
              </mc:Choice>
              <mc:Fallback>
                <p:oleObj r:id="rId6" imgW="482391" imgH="444307" progId="Equation.DSMT4">
                  <p:embed/>
                  <p:pic>
                    <p:nvPicPr>
                      <p:cNvPr id="0" name="对象 1792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2675" y="3671888"/>
                        <a:ext cx="7207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5742" name="对象 179268">
            <a:extLst>
              <a:ext uri="{FF2B5EF4-FFF2-40B4-BE49-F238E27FC236}">
                <a16:creationId xmlns:a16="http://schemas.microsoft.com/office/drawing/2014/main" id="{8EAA0161-D6BB-463A-8538-63A88F3E88F2}"/>
              </a:ext>
            </a:extLst>
          </p:cNvPr>
          <p:cNvGraphicFramePr>
            <a:graphicFrameLocks noChangeAspect="1"/>
          </p:cNvGraphicFramePr>
          <p:nvPr/>
        </p:nvGraphicFramePr>
        <p:xfrm>
          <a:off x="6453188" y="3671888"/>
          <a:ext cx="777875" cy="590550"/>
        </p:xfrm>
        <a:graphic>
          <a:graphicData uri="http://schemas.openxmlformats.org/presentationml/2006/ole">
            <mc:AlternateContent xmlns:mc="http://schemas.openxmlformats.org/markup-compatibility/2006">
              <mc:Choice xmlns:v="urn:schemas-microsoft-com:vml" Requires="v">
                <p:oleObj r:id="rId8" imgW="622030" imgH="444307" progId="Equation.DSMT4">
                  <p:embed/>
                </p:oleObj>
              </mc:Choice>
              <mc:Fallback>
                <p:oleObj r:id="rId8" imgW="622030" imgH="444307" progId="Equation.DSMT4">
                  <p:embed/>
                  <p:pic>
                    <p:nvPicPr>
                      <p:cNvPr id="0" name="对象 17926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3188" y="3671888"/>
                        <a:ext cx="7778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5743" name="对象 179269">
            <a:extLst>
              <a:ext uri="{FF2B5EF4-FFF2-40B4-BE49-F238E27FC236}">
                <a16:creationId xmlns:a16="http://schemas.microsoft.com/office/drawing/2014/main" id="{88213E1A-4A96-4B2F-8165-E876ECA893FC}"/>
              </a:ext>
            </a:extLst>
          </p:cNvPr>
          <p:cNvGraphicFramePr>
            <a:graphicFrameLocks noChangeAspect="1"/>
          </p:cNvGraphicFramePr>
          <p:nvPr/>
        </p:nvGraphicFramePr>
        <p:xfrm>
          <a:off x="3121025" y="4262438"/>
          <a:ext cx="1182688" cy="666750"/>
        </p:xfrm>
        <a:graphic>
          <a:graphicData uri="http://schemas.openxmlformats.org/presentationml/2006/ole">
            <mc:AlternateContent xmlns:mc="http://schemas.openxmlformats.org/markup-compatibility/2006">
              <mc:Choice xmlns:v="urn:schemas-microsoft-com:vml" Requires="v">
                <p:oleObj r:id="rId10" imgW="774665" imgH="457380" progId="Equation.DSMT4">
                  <p:embed/>
                </p:oleObj>
              </mc:Choice>
              <mc:Fallback>
                <p:oleObj r:id="rId10" imgW="774665" imgH="457380" progId="Equation.DSMT4">
                  <p:embed/>
                  <p:pic>
                    <p:nvPicPr>
                      <p:cNvPr id="0" name="对象 17926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21025" y="4262438"/>
                        <a:ext cx="1182688"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5744" name="对象 179270">
            <a:extLst>
              <a:ext uri="{FF2B5EF4-FFF2-40B4-BE49-F238E27FC236}">
                <a16:creationId xmlns:a16="http://schemas.microsoft.com/office/drawing/2014/main" id="{75CFCFA6-D19B-463E-860C-BA1C6D570A7F}"/>
              </a:ext>
            </a:extLst>
          </p:cNvPr>
          <p:cNvGraphicFramePr>
            <a:graphicFrameLocks noChangeAspect="1"/>
          </p:cNvGraphicFramePr>
          <p:nvPr/>
        </p:nvGraphicFramePr>
        <p:xfrm>
          <a:off x="3333750" y="5084763"/>
          <a:ext cx="671513" cy="377825"/>
        </p:xfrm>
        <a:graphic>
          <a:graphicData uri="http://schemas.openxmlformats.org/presentationml/2006/ole">
            <mc:AlternateContent xmlns:mc="http://schemas.openxmlformats.org/markup-compatibility/2006">
              <mc:Choice xmlns:v="urn:schemas-microsoft-com:vml" Requires="v">
                <p:oleObj r:id="rId12" imgW="431980" imgH="228780" progId="Equation.DSMT4">
                  <p:embed/>
                </p:oleObj>
              </mc:Choice>
              <mc:Fallback>
                <p:oleObj r:id="rId12" imgW="431980" imgH="228780" progId="Equation.DSMT4">
                  <p:embed/>
                  <p:pic>
                    <p:nvPicPr>
                      <p:cNvPr id="0" name="对象 17927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33750" y="5084763"/>
                        <a:ext cx="67151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5745" name="对象 179271">
            <a:extLst>
              <a:ext uri="{FF2B5EF4-FFF2-40B4-BE49-F238E27FC236}">
                <a16:creationId xmlns:a16="http://schemas.microsoft.com/office/drawing/2014/main" id="{97F85438-DBC2-4CEC-9162-C8A534002F05}"/>
              </a:ext>
            </a:extLst>
          </p:cNvPr>
          <p:cNvGraphicFramePr>
            <a:graphicFrameLocks noChangeAspect="1"/>
          </p:cNvGraphicFramePr>
          <p:nvPr/>
        </p:nvGraphicFramePr>
        <p:xfrm>
          <a:off x="3336925" y="5729288"/>
          <a:ext cx="668338" cy="358775"/>
        </p:xfrm>
        <a:graphic>
          <a:graphicData uri="http://schemas.openxmlformats.org/presentationml/2006/ole">
            <mc:AlternateContent xmlns:mc="http://schemas.openxmlformats.org/markup-compatibility/2006">
              <mc:Choice xmlns:v="urn:schemas-microsoft-com:vml" Requires="v">
                <p:oleObj r:id="rId14" imgW="431980" imgH="228780" progId="Equation.DSMT4">
                  <p:embed/>
                </p:oleObj>
              </mc:Choice>
              <mc:Fallback>
                <p:oleObj r:id="rId14" imgW="431980" imgH="228780" progId="Equation.DSMT4">
                  <p:embed/>
                  <p:pic>
                    <p:nvPicPr>
                      <p:cNvPr id="0" name="对象 17927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36925" y="5729288"/>
                        <a:ext cx="66833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5746" name="对象 179272">
            <a:extLst>
              <a:ext uri="{FF2B5EF4-FFF2-40B4-BE49-F238E27FC236}">
                <a16:creationId xmlns:a16="http://schemas.microsoft.com/office/drawing/2014/main" id="{2B4B1D67-B217-4E79-AAE5-75EA82477A81}"/>
              </a:ext>
            </a:extLst>
          </p:cNvPr>
          <p:cNvGraphicFramePr>
            <a:graphicFrameLocks noChangeAspect="1"/>
          </p:cNvGraphicFramePr>
          <p:nvPr/>
        </p:nvGraphicFramePr>
        <p:xfrm>
          <a:off x="5068888" y="4946650"/>
          <a:ext cx="368300" cy="630238"/>
        </p:xfrm>
        <a:graphic>
          <a:graphicData uri="http://schemas.openxmlformats.org/presentationml/2006/ole">
            <mc:AlternateContent xmlns:mc="http://schemas.openxmlformats.org/markup-compatibility/2006">
              <mc:Choice xmlns:v="urn:schemas-microsoft-com:vml" Requires="v">
                <p:oleObj r:id="rId15" imgW="254000" imgH="431980" progId="Equation.DSMT4">
                  <p:embed/>
                </p:oleObj>
              </mc:Choice>
              <mc:Fallback>
                <p:oleObj r:id="rId15" imgW="254000" imgH="431980" progId="Equation.DSMT4">
                  <p:embed/>
                  <p:pic>
                    <p:nvPicPr>
                      <p:cNvPr id="0" name="对象 1792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68888" y="4946650"/>
                        <a:ext cx="3683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5747" name="对象 179273">
            <a:extLst>
              <a:ext uri="{FF2B5EF4-FFF2-40B4-BE49-F238E27FC236}">
                <a16:creationId xmlns:a16="http://schemas.microsoft.com/office/drawing/2014/main" id="{832EBEDC-347E-4803-A918-7E9E3399219B}"/>
              </a:ext>
            </a:extLst>
          </p:cNvPr>
          <p:cNvGraphicFramePr>
            <a:graphicFrameLocks noChangeAspect="1"/>
          </p:cNvGraphicFramePr>
          <p:nvPr/>
        </p:nvGraphicFramePr>
        <p:xfrm>
          <a:off x="6688138" y="5578475"/>
          <a:ext cx="403225" cy="635000"/>
        </p:xfrm>
        <a:graphic>
          <a:graphicData uri="http://schemas.openxmlformats.org/presentationml/2006/ole">
            <mc:AlternateContent xmlns:mc="http://schemas.openxmlformats.org/markup-compatibility/2006">
              <mc:Choice xmlns:v="urn:schemas-microsoft-com:vml" Requires="v">
                <p:oleObj r:id="rId17" imgW="266610" imgH="431980" progId="Equation.DSMT4">
                  <p:embed/>
                </p:oleObj>
              </mc:Choice>
              <mc:Fallback>
                <p:oleObj r:id="rId17" imgW="266610" imgH="431980" progId="Equation.DSMT4">
                  <p:embed/>
                  <p:pic>
                    <p:nvPicPr>
                      <p:cNvPr id="0" name="对象 17927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88138" y="5578475"/>
                        <a:ext cx="40322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5748" name="对象 179276">
            <a:extLst>
              <a:ext uri="{FF2B5EF4-FFF2-40B4-BE49-F238E27FC236}">
                <a16:creationId xmlns:a16="http://schemas.microsoft.com/office/drawing/2014/main" id="{0B4C4EAD-AF5C-4452-B904-CFF1DEF41E36}"/>
              </a:ext>
            </a:extLst>
          </p:cNvPr>
          <p:cNvGraphicFramePr>
            <a:graphicFrameLocks noChangeAspect="1"/>
          </p:cNvGraphicFramePr>
          <p:nvPr/>
        </p:nvGraphicFramePr>
        <p:xfrm>
          <a:off x="1489075" y="2659063"/>
          <a:ext cx="1185863" cy="393700"/>
        </p:xfrm>
        <a:graphic>
          <a:graphicData uri="http://schemas.openxmlformats.org/presentationml/2006/ole">
            <mc:AlternateContent xmlns:mc="http://schemas.openxmlformats.org/markup-compatibility/2006">
              <mc:Choice xmlns:v="urn:schemas-microsoft-com:vml" Requires="v">
                <p:oleObj r:id="rId19" imgW="761339" imgH="253780" progId="Equation.DSMT4">
                  <p:embed/>
                </p:oleObj>
              </mc:Choice>
              <mc:Fallback>
                <p:oleObj r:id="rId19" imgW="761339" imgH="253780" progId="Equation.DSMT4">
                  <p:embed/>
                  <p:pic>
                    <p:nvPicPr>
                      <p:cNvPr id="0" name="对象 17927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89075" y="2659063"/>
                        <a:ext cx="11858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5749" name="灯片编号占位符 1">
            <a:extLst>
              <a:ext uri="{FF2B5EF4-FFF2-40B4-BE49-F238E27FC236}">
                <a16:creationId xmlns:a16="http://schemas.microsoft.com/office/drawing/2014/main" id="{13CD84FB-88E5-4C0A-B6E3-A186C827895A}"/>
              </a:ext>
            </a:extLst>
          </p:cNvPr>
          <p:cNvSpPr txBox="1">
            <a:spLocks noChangeArrowheads="1"/>
          </p:cNvSpPr>
          <p:nvPr/>
        </p:nvSpPr>
        <p:spPr bwMode="auto">
          <a:xfrm>
            <a:off x="8388350" y="6515100"/>
            <a:ext cx="4921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25768621-8746-4063-8B12-E100B7866F89}" type="slidenum">
              <a:rPr lang="zh-CN" altLang="en-US" sz="1400"/>
              <a:pPr algn="r" eaLnBrk="1" hangingPunct="1">
                <a:lnSpc>
                  <a:spcPct val="100000"/>
                </a:lnSpc>
                <a:spcBef>
                  <a:spcPct val="0"/>
                </a:spcBef>
                <a:buClrTx/>
                <a:buFont typeface="Arial" panose="020B0604020202020204" pitchFamily="34" charset="0"/>
                <a:buNone/>
              </a:pPr>
              <a:t>78</a:t>
            </a:fld>
            <a:endParaRPr lang="zh-CN" altLang="en-US" sz="1400"/>
          </a:p>
        </p:txBody>
      </p:sp>
      <p:sp>
        <p:nvSpPr>
          <p:cNvPr id="115750" name="矩形 362503">
            <a:extLst>
              <a:ext uri="{FF2B5EF4-FFF2-40B4-BE49-F238E27FC236}">
                <a16:creationId xmlns:a16="http://schemas.microsoft.com/office/drawing/2014/main" id="{96FA3BA6-6D33-490A-9023-8545AAA9BEF9}"/>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p>
        </p:txBody>
      </p:sp>
      <p:sp>
        <p:nvSpPr>
          <p:cNvPr id="115751" name="矩形 1">
            <a:extLst>
              <a:ext uri="{FF2B5EF4-FFF2-40B4-BE49-F238E27FC236}">
                <a16:creationId xmlns:a16="http://schemas.microsoft.com/office/drawing/2014/main" id="{8CA24C0B-DA08-487F-8ECB-00B5E1699F7E}"/>
              </a:ext>
            </a:extLst>
          </p:cNvPr>
          <p:cNvSpPr>
            <a:spLocks noChangeArrowheads="1"/>
          </p:cNvSpPr>
          <p:nvPr/>
        </p:nvSpPr>
        <p:spPr bwMode="auto">
          <a:xfrm>
            <a:off x="3436938" y="2008188"/>
            <a:ext cx="21955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r>
              <a:rPr lang="zh-CN" altLang="en-US" sz="1800" b="1"/>
              <a:t>表</a:t>
            </a:r>
            <a:r>
              <a:rPr lang="en-US" altLang="zh-CN" sz="1800" b="1"/>
              <a:t>5.5 </a:t>
            </a:r>
            <a:r>
              <a:rPr lang="zh-CN" altLang="en-US" sz="1800" b="1"/>
              <a:t>稳态误差小结</a:t>
            </a:r>
            <a:endParaRPr lang="zh-CN" altLang="en-US" sz="18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矩形 180226">
            <a:extLst>
              <a:ext uri="{FF2B5EF4-FFF2-40B4-BE49-F238E27FC236}">
                <a16:creationId xmlns:a16="http://schemas.microsoft.com/office/drawing/2014/main" id="{1C1065B8-F72C-482C-B8B7-28CC7EC21D09}"/>
              </a:ext>
            </a:extLst>
          </p:cNvPr>
          <p:cNvSpPr>
            <a:spLocks noGrp="1" noChangeArrowheads="1"/>
          </p:cNvSpPr>
          <p:nvPr/>
        </p:nvSpPr>
        <p:spPr bwMode="auto">
          <a:xfrm>
            <a:off x="323850" y="1123950"/>
            <a:ext cx="88201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zh-CN" altLang="en-US" sz="2500" b="1">
                <a:solidFill>
                  <a:srgbClr val="FF0000"/>
                </a:solidFill>
              </a:rPr>
              <a:t>例</a:t>
            </a:r>
            <a:r>
              <a:rPr lang="en-US" altLang="zh-CN" sz="2500" b="1">
                <a:solidFill>
                  <a:srgbClr val="FF0000"/>
                </a:solidFill>
              </a:rPr>
              <a:t>5.3</a:t>
            </a:r>
            <a:r>
              <a:rPr lang="zh-CN" altLang="en-US" sz="2500" b="1"/>
              <a:t>：移动机器人驾驶控制</a:t>
            </a:r>
          </a:p>
        </p:txBody>
      </p:sp>
      <p:pic>
        <p:nvPicPr>
          <p:cNvPr id="116739" name="图片 180227" descr="5">
            <a:extLst>
              <a:ext uri="{FF2B5EF4-FFF2-40B4-BE49-F238E27FC236}">
                <a16:creationId xmlns:a16="http://schemas.microsoft.com/office/drawing/2014/main" id="{B4E71BF9-C509-4564-BA5B-C7C1A6E2A4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50" y="1638300"/>
            <a:ext cx="7607300"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0" name="矩形 180228">
            <a:extLst>
              <a:ext uri="{FF2B5EF4-FFF2-40B4-BE49-F238E27FC236}">
                <a16:creationId xmlns:a16="http://schemas.microsoft.com/office/drawing/2014/main" id="{30DA658C-FD0A-42AB-8202-35416856BD79}"/>
              </a:ext>
            </a:extLst>
          </p:cNvPr>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16741" name="对象 180229">
            <a:extLst>
              <a:ext uri="{FF2B5EF4-FFF2-40B4-BE49-F238E27FC236}">
                <a16:creationId xmlns:a16="http://schemas.microsoft.com/office/drawing/2014/main" id="{25855FC4-6E35-4C4D-ABD8-5012C37E7E0B}"/>
              </a:ext>
            </a:extLst>
          </p:cNvPr>
          <p:cNvGraphicFramePr>
            <a:graphicFrameLocks noChangeAspect="1"/>
          </p:cNvGraphicFramePr>
          <p:nvPr>
            <p:extLst>
              <p:ext uri="{D42A27DB-BD31-4B8C-83A1-F6EECF244321}">
                <p14:modId xmlns:p14="http://schemas.microsoft.com/office/powerpoint/2010/main" val="4199956098"/>
              </p:ext>
            </p:extLst>
          </p:nvPr>
        </p:nvGraphicFramePr>
        <p:xfrm>
          <a:off x="755650" y="3765550"/>
          <a:ext cx="6661150" cy="2882900"/>
        </p:xfrm>
        <a:graphic>
          <a:graphicData uri="http://schemas.openxmlformats.org/presentationml/2006/ole">
            <mc:AlternateContent xmlns:mc="http://schemas.openxmlformats.org/markup-compatibility/2006">
              <mc:Choice xmlns:v="urn:schemas-microsoft-com:vml" Requires="v">
                <p:oleObj name="Equation" r:id="rId3" imgW="3517560" imgH="1498320" progId="Equation.DSMT4">
                  <p:embed/>
                </p:oleObj>
              </mc:Choice>
              <mc:Fallback>
                <p:oleObj name="Equation" r:id="rId3" imgW="3517560" imgH="1498320" progId="Equation.DSMT4">
                  <p:embed/>
                  <p:pic>
                    <p:nvPicPr>
                      <p:cNvPr id="0" name="对象 180229"/>
                      <p:cNvPicPr>
                        <a:picLocks noChangeAspect="1" noChangeArrowheads="1"/>
                      </p:cNvPicPr>
                      <p:nvPr/>
                    </p:nvPicPr>
                    <p:blipFill>
                      <a:blip r:embed="rId4"/>
                      <a:srcRect/>
                      <a:stretch>
                        <a:fillRect/>
                      </a:stretch>
                    </p:blipFill>
                    <p:spPr bwMode="auto">
                      <a:xfrm>
                        <a:off x="755650" y="3765550"/>
                        <a:ext cx="666115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6742" name="矩形 180231">
            <a:extLst>
              <a:ext uri="{FF2B5EF4-FFF2-40B4-BE49-F238E27FC236}">
                <a16:creationId xmlns:a16="http://schemas.microsoft.com/office/drawing/2014/main" id="{7E02364D-8FD9-426E-A030-4751BDCA33B8}"/>
              </a:ext>
            </a:extLst>
          </p:cNvPr>
          <p:cNvSpPr>
            <a:spLocks noGrp="1" noChangeArrowheads="1"/>
          </p:cNvSpPr>
          <p:nvPr/>
        </p:nvSpPr>
        <p:spPr bwMode="auto">
          <a:xfrm>
            <a:off x="323850" y="3067050"/>
            <a:ext cx="88201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500" b="1" dirty="0"/>
              <a:t>采用纯比例控制器（</a:t>
            </a:r>
            <a:r>
              <a:rPr lang="en-US" altLang="zh-CN" sz="2500" b="1" dirty="0"/>
              <a:t>P</a:t>
            </a:r>
            <a:r>
              <a:rPr lang="zh-CN" altLang="en-US" sz="2500" b="1" dirty="0"/>
              <a:t>控制器）</a:t>
            </a:r>
          </a:p>
        </p:txBody>
      </p:sp>
      <p:sp>
        <p:nvSpPr>
          <p:cNvPr id="116743" name="灯片编号占位符 1">
            <a:extLst>
              <a:ext uri="{FF2B5EF4-FFF2-40B4-BE49-F238E27FC236}">
                <a16:creationId xmlns:a16="http://schemas.microsoft.com/office/drawing/2014/main" id="{BC5AC260-C460-4342-BE66-CBE386FE9F7B}"/>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525C7FCD-E2A5-4E82-AF93-F40BE379C9B6}" type="slidenum">
              <a:rPr lang="zh-CN" altLang="en-US" sz="1400"/>
              <a:pPr algn="r" eaLnBrk="1" hangingPunct="1">
                <a:lnSpc>
                  <a:spcPct val="100000"/>
                </a:lnSpc>
                <a:spcBef>
                  <a:spcPct val="0"/>
                </a:spcBef>
                <a:buClrTx/>
                <a:buFont typeface="Arial" panose="020B0604020202020204" pitchFamily="34" charset="0"/>
                <a:buNone/>
              </a:pPr>
              <a:t>79</a:t>
            </a:fld>
            <a:endParaRPr lang="zh-CN" altLang="en-US" sz="1400"/>
          </a:p>
        </p:txBody>
      </p:sp>
      <p:sp>
        <p:nvSpPr>
          <p:cNvPr id="116744" name="矩形 362503">
            <a:extLst>
              <a:ext uri="{FF2B5EF4-FFF2-40B4-BE49-F238E27FC236}">
                <a16:creationId xmlns:a16="http://schemas.microsoft.com/office/drawing/2014/main" id="{2F8C1178-7555-4769-AFEB-F813DFE62912}"/>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28002">
            <a:extLst>
              <a:ext uri="{FF2B5EF4-FFF2-40B4-BE49-F238E27FC236}">
                <a16:creationId xmlns:a16="http://schemas.microsoft.com/office/drawing/2014/main" id="{01E0D1AA-B944-42E0-85B8-D8D2147FF822}"/>
              </a:ext>
            </a:extLst>
          </p:cNvPr>
          <p:cNvSpPr>
            <a:spLocks noChangeArrowheads="1"/>
          </p:cNvSpPr>
          <p:nvPr/>
        </p:nvSpPr>
        <p:spPr bwMode="auto">
          <a:xfrm>
            <a:off x="481013" y="955675"/>
            <a:ext cx="68500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zh-CN" altLang="en-US" sz="2500" b="1"/>
              <a:t>标准测试信号</a:t>
            </a:r>
            <a:r>
              <a:rPr lang="en-US" altLang="zh-CN" sz="2500" b="1">
                <a:latin typeface="宋体" panose="02010600030101010101" pitchFamily="2" charset="-122"/>
              </a:rPr>
              <a:t>—</a:t>
            </a:r>
            <a:r>
              <a:rPr lang="zh-CN" altLang="en-US" sz="2500" b="1">
                <a:solidFill>
                  <a:srgbClr val="FF0000"/>
                </a:solidFill>
              </a:rPr>
              <a:t>阶跃输入</a:t>
            </a:r>
            <a:r>
              <a:rPr lang="en-US" altLang="zh-CN" sz="2500" b="1">
                <a:solidFill>
                  <a:srgbClr val="FF0000"/>
                </a:solidFill>
                <a:latin typeface="Times New Roman" panose="02020603050405020304" pitchFamily="18" charset="0"/>
              </a:rPr>
              <a:t>step input</a:t>
            </a:r>
            <a:endParaRPr lang="en-US" altLang="zh-CN" sz="2500">
              <a:solidFill>
                <a:srgbClr val="FF0000"/>
              </a:solidFill>
            </a:endParaRPr>
          </a:p>
        </p:txBody>
      </p:sp>
      <p:graphicFrame>
        <p:nvGraphicFramePr>
          <p:cNvPr id="11267" name="对象 128006">
            <a:extLst>
              <a:ext uri="{FF2B5EF4-FFF2-40B4-BE49-F238E27FC236}">
                <a16:creationId xmlns:a16="http://schemas.microsoft.com/office/drawing/2014/main" id="{710E4998-93B9-4468-9813-64E4AFC1E151}"/>
              </a:ext>
            </a:extLst>
          </p:cNvPr>
          <p:cNvGraphicFramePr>
            <a:graphicFrameLocks/>
          </p:cNvGraphicFramePr>
          <p:nvPr>
            <p:extLst>
              <p:ext uri="{D42A27DB-BD31-4B8C-83A1-F6EECF244321}">
                <p14:modId xmlns:p14="http://schemas.microsoft.com/office/powerpoint/2010/main" val="2984768416"/>
              </p:ext>
            </p:extLst>
          </p:nvPr>
        </p:nvGraphicFramePr>
        <p:xfrm>
          <a:off x="1116013" y="1412875"/>
          <a:ext cx="6264275" cy="1439863"/>
        </p:xfrm>
        <a:graphic>
          <a:graphicData uri="http://schemas.openxmlformats.org/presentationml/2006/ole">
            <mc:AlternateContent xmlns:mc="http://schemas.openxmlformats.org/markup-compatibility/2006">
              <mc:Choice xmlns:v="urn:schemas-microsoft-com:vml" Requires="v">
                <p:oleObj r:id="rId2" imgW="2742010" imgH="710891" progId="Equation.DSMT4">
                  <p:embed/>
                </p:oleObj>
              </mc:Choice>
              <mc:Fallback>
                <p:oleObj r:id="rId2" imgW="2742010" imgH="710891" progId="Equation.DSMT4">
                  <p:embed/>
                  <p:pic>
                    <p:nvPicPr>
                      <p:cNvPr id="0" name="对象 12800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412875"/>
                        <a:ext cx="626427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1" name="矩形 128007">
            <a:extLst>
              <a:ext uri="{FF2B5EF4-FFF2-40B4-BE49-F238E27FC236}">
                <a16:creationId xmlns:a16="http://schemas.microsoft.com/office/drawing/2014/main" id="{DFB2E5E0-5111-4AD4-834D-EEA0198D8CE2}"/>
              </a:ext>
            </a:extLst>
          </p:cNvPr>
          <p:cNvSpPr>
            <a:spLocks noChangeArrowheads="1"/>
          </p:cNvSpPr>
          <p:nvPr/>
        </p:nvSpPr>
        <p:spPr bwMode="auto">
          <a:xfrm>
            <a:off x="484188" y="2863850"/>
            <a:ext cx="4606925"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rgbClr val="FF0000"/>
              </a:buClr>
              <a:buFont typeface="Wingdings" panose="05000000000000000000" pitchFamily="2" charset="2"/>
              <a:buChar char="Ø"/>
              <a:defRPr/>
            </a:pPr>
            <a:r>
              <a:rPr lang="zh-CN" altLang="en-US" sz="2500" b="1" dirty="0"/>
              <a:t>系统在阶跃输入作用下的</a:t>
            </a:r>
            <a:endParaRPr lang="en-US" altLang="zh-CN" sz="2500" b="1" dirty="0"/>
          </a:p>
          <a:p>
            <a:pPr marL="0" indent="0" eaLnBrk="1" hangingPunct="1">
              <a:lnSpc>
                <a:spcPct val="150000"/>
              </a:lnSpc>
              <a:spcBef>
                <a:spcPct val="20000"/>
              </a:spcBef>
              <a:buClr>
                <a:srgbClr val="FF0000"/>
              </a:buClr>
              <a:buFont typeface="Arial" panose="020B0604020202020204" pitchFamily="34" charset="0"/>
              <a:buNone/>
              <a:defRPr/>
            </a:pPr>
            <a:r>
              <a:rPr lang="zh-CN" altLang="en-US" sz="2500" b="1" dirty="0"/>
              <a:t>输出响应，称为系统的阶跃</a:t>
            </a:r>
            <a:endParaRPr lang="en-US" altLang="zh-CN" sz="2500" b="1" dirty="0"/>
          </a:p>
          <a:p>
            <a:pPr marL="0" indent="0" eaLnBrk="1" hangingPunct="1">
              <a:lnSpc>
                <a:spcPct val="150000"/>
              </a:lnSpc>
              <a:spcBef>
                <a:spcPct val="20000"/>
              </a:spcBef>
              <a:buClr>
                <a:srgbClr val="FF0000"/>
              </a:buClr>
              <a:buFont typeface="Arial" panose="020B0604020202020204" pitchFamily="34" charset="0"/>
              <a:buNone/>
              <a:defRPr/>
            </a:pPr>
            <a:r>
              <a:rPr lang="zh-CN" altLang="en-US" sz="2500" b="1" dirty="0"/>
              <a:t>响应。单位阶跃输入作用下</a:t>
            </a:r>
            <a:endParaRPr lang="en-US" altLang="zh-CN" sz="2500" b="1" dirty="0"/>
          </a:p>
          <a:p>
            <a:pPr marL="0" indent="0" eaLnBrk="1" hangingPunct="1">
              <a:lnSpc>
                <a:spcPct val="150000"/>
              </a:lnSpc>
              <a:spcBef>
                <a:spcPct val="20000"/>
              </a:spcBef>
              <a:buClr>
                <a:srgbClr val="FF0000"/>
              </a:buClr>
              <a:buFont typeface="Arial" panose="020B0604020202020204" pitchFamily="34" charset="0"/>
              <a:buNone/>
              <a:defRPr/>
            </a:pPr>
            <a:r>
              <a:rPr lang="zh-CN" altLang="en-US" sz="2500" b="1" dirty="0"/>
              <a:t>的输出响应称为单位阶跃响应</a:t>
            </a:r>
          </a:p>
          <a:p>
            <a:pPr eaLnBrk="1" hangingPunct="1">
              <a:lnSpc>
                <a:spcPct val="150000"/>
              </a:lnSpc>
              <a:spcBef>
                <a:spcPct val="20000"/>
              </a:spcBef>
              <a:buClr>
                <a:srgbClr val="FF0000"/>
              </a:buClr>
              <a:buFont typeface="Wingdings" panose="05000000000000000000" pitchFamily="2" charset="2"/>
              <a:buChar char="Ø"/>
              <a:defRPr/>
            </a:pPr>
            <a:r>
              <a:rPr lang="zh-CN" altLang="en-US" sz="2500" b="1" dirty="0"/>
              <a:t>阶跃信号容易产生，使用</a:t>
            </a:r>
            <a:endParaRPr lang="en-US" altLang="zh-CN" sz="2500" b="1" dirty="0"/>
          </a:p>
          <a:p>
            <a:pPr marL="0" indent="0" eaLnBrk="1" hangingPunct="1">
              <a:lnSpc>
                <a:spcPct val="150000"/>
              </a:lnSpc>
              <a:spcBef>
                <a:spcPct val="20000"/>
              </a:spcBef>
              <a:buClr>
                <a:srgbClr val="FF0000"/>
              </a:buClr>
              <a:buFont typeface="Arial" panose="020B0604020202020204" pitchFamily="34" charset="0"/>
              <a:buNone/>
              <a:defRPr/>
            </a:pPr>
            <a:r>
              <a:rPr lang="zh-CN" altLang="en-US" sz="2500" b="1" dirty="0"/>
              <a:t>得也就最多</a:t>
            </a:r>
          </a:p>
        </p:txBody>
      </p:sp>
      <p:pic>
        <p:nvPicPr>
          <p:cNvPr id="11269" name="图片 128008" descr="05_02a-c">
            <a:extLst>
              <a:ext uri="{FF2B5EF4-FFF2-40B4-BE49-F238E27FC236}">
                <a16:creationId xmlns:a16="http://schemas.microsoft.com/office/drawing/2014/main" id="{695DD710-C522-446D-9723-0029ABDA1F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3" t="970" r="71024" b="29935"/>
          <a:stretch>
            <a:fillRect/>
          </a:stretch>
        </p:blipFill>
        <p:spPr bwMode="auto">
          <a:xfrm>
            <a:off x="4932363" y="3357563"/>
            <a:ext cx="3630612" cy="33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矩形 270339">
            <a:extLst>
              <a:ext uri="{FF2B5EF4-FFF2-40B4-BE49-F238E27FC236}">
                <a16:creationId xmlns:a16="http://schemas.microsoft.com/office/drawing/2014/main" id="{5856892A-E378-47F7-B5BA-8B6DFB693B12}"/>
              </a:ext>
            </a:extLst>
          </p:cNvPr>
          <p:cNvSpPr>
            <a:spLocks noChangeArrowheads="1"/>
          </p:cNvSpPr>
          <p:nvPr/>
        </p:nvSpPr>
        <p:spPr bwMode="auto">
          <a:xfrm>
            <a:off x="1616075" y="138113"/>
            <a:ext cx="6073775"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5.2 </a:t>
            </a:r>
            <a:r>
              <a:rPr lang="zh-CN" altLang="zh-CN" sz="3200" b="1">
                <a:solidFill>
                  <a:schemeClr val="tx2"/>
                </a:solidFill>
              </a:rPr>
              <a:t>测试输入信号</a:t>
            </a:r>
            <a:endParaRPr lang="en-US" altLang="zh-CN" sz="3200" b="1">
              <a:solidFill>
                <a:schemeClr val="tx2"/>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矩形 368641">
            <a:extLst>
              <a:ext uri="{FF2B5EF4-FFF2-40B4-BE49-F238E27FC236}">
                <a16:creationId xmlns:a16="http://schemas.microsoft.com/office/drawing/2014/main" id="{0D1209AF-92B0-42F5-B43F-61C1D2E98CD6}"/>
              </a:ext>
            </a:extLst>
          </p:cNvPr>
          <p:cNvSpPr>
            <a:spLocks noGrp="1" noChangeArrowheads="1"/>
          </p:cNvSpPr>
          <p:nvPr/>
        </p:nvSpPr>
        <p:spPr bwMode="auto">
          <a:xfrm>
            <a:off x="1042988" y="1341438"/>
            <a:ext cx="61214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zh-CN" altLang="en-US" sz="2500" b="1"/>
              <a:t>采用比例积分控制器（</a:t>
            </a:r>
            <a:r>
              <a:rPr lang="en-US" altLang="zh-CN" sz="2500" b="1"/>
              <a:t>PI</a:t>
            </a:r>
            <a:r>
              <a:rPr lang="zh-CN" altLang="en-US" sz="2500" b="1"/>
              <a:t>控制器）</a:t>
            </a:r>
          </a:p>
        </p:txBody>
      </p:sp>
      <p:sp>
        <p:nvSpPr>
          <p:cNvPr id="117763" name="矩形 368643">
            <a:extLst>
              <a:ext uri="{FF2B5EF4-FFF2-40B4-BE49-F238E27FC236}">
                <a16:creationId xmlns:a16="http://schemas.microsoft.com/office/drawing/2014/main" id="{360F9210-044B-4F06-97FF-CA3029F39D55}"/>
              </a:ext>
            </a:extLst>
          </p:cNvPr>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17764" name="对象 368644">
            <a:extLst>
              <a:ext uri="{FF2B5EF4-FFF2-40B4-BE49-F238E27FC236}">
                <a16:creationId xmlns:a16="http://schemas.microsoft.com/office/drawing/2014/main" id="{F7CB727B-659E-4DB5-BEB8-0D43969E90B3}"/>
              </a:ext>
            </a:extLst>
          </p:cNvPr>
          <p:cNvGraphicFramePr>
            <a:graphicFrameLocks noChangeAspect="1"/>
          </p:cNvGraphicFramePr>
          <p:nvPr>
            <p:extLst>
              <p:ext uri="{D42A27DB-BD31-4B8C-83A1-F6EECF244321}">
                <p14:modId xmlns:p14="http://schemas.microsoft.com/office/powerpoint/2010/main" val="1869404733"/>
              </p:ext>
            </p:extLst>
          </p:nvPr>
        </p:nvGraphicFramePr>
        <p:xfrm>
          <a:off x="1187624" y="1965325"/>
          <a:ext cx="6915150" cy="4408487"/>
        </p:xfrm>
        <a:graphic>
          <a:graphicData uri="http://schemas.openxmlformats.org/presentationml/2006/ole">
            <mc:AlternateContent xmlns:mc="http://schemas.openxmlformats.org/markup-compatibility/2006">
              <mc:Choice xmlns:v="urn:schemas-microsoft-com:vml" Requires="v">
                <p:oleObj name="Equation" r:id="rId2" imgW="3555720" imgH="2234880" progId="Equation.DSMT4">
                  <p:embed/>
                </p:oleObj>
              </mc:Choice>
              <mc:Fallback>
                <p:oleObj name="Equation" r:id="rId2" imgW="3555720" imgH="2234880" progId="Equation.DSMT4">
                  <p:embed/>
                  <p:pic>
                    <p:nvPicPr>
                      <p:cNvPr id="0" name="对象 368644"/>
                      <p:cNvPicPr>
                        <a:picLocks noChangeAspect="1" noChangeArrowheads="1"/>
                      </p:cNvPicPr>
                      <p:nvPr/>
                    </p:nvPicPr>
                    <p:blipFill>
                      <a:blip r:embed="rId3"/>
                      <a:srcRect/>
                      <a:stretch>
                        <a:fillRect/>
                      </a:stretch>
                    </p:blipFill>
                    <p:spPr bwMode="auto">
                      <a:xfrm>
                        <a:off x="1187624" y="1965325"/>
                        <a:ext cx="6915150" cy="440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7765" name="灯片编号占位符 1">
            <a:extLst>
              <a:ext uri="{FF2B5EF4-FFF2-40B4-BE49-F238E27FC236}">
                <a16:creationId xmlns:a16="http://schemas.microsoft.com/office/drawing/2014/main" id="{1160BF7A-A49C-4DE6-897B-3B4B71F989B2}"/>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C8E747BD-B9BD-48E3-A820-78B0C625C708}" type="slidenum">
              <a:rPr lang="zh-CN" altLang="en-US" sz="1400"/>
              <a:pPr algn="r" eaLnBrk="1" hangingPunct="1">
                <a:lnSpc>
                  <a:spcPct val="100000"/>
                </a:lnSpc>
                <a:spcBef>
                  <a:spcPct val="0"/>
                </a:spcBef>
                <a:buClrTx/>
                <a:buFont typeface="Arial" panose="020B0604020202020204" pitchFamily="34" charset="0"/>
                <a:buNone/>
              </a:pPr>
              <a:t>80</a:t>
            </a:fld>
            <a:endParaRPr lang="zh-CN" altLang="en-US" sz="1400"/>
          </a:p>
        </p:txBody>
      </p:sp>
      <p:sp>
        <p:nvSpPr>
          <p:cNvPr id="117766" name="矩形 362503">
            <a:extLst>
              <a:ext uri="{FF2B5EF4-FFF2-40B4-BE49-F238E27FC236}">
                <a16:creationId xmlns:a16="http://schemas.microsoft.com/office/drawing/2014/main" id="{C2B95A53-F448-462B-9EEC-F542B4690000}"/>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矩形 182274">
            <a:extLst>
              <a:ext uri="{FF2B5EF4-FFF2-40B4-BE49-F238E27FC236}">
                <a16:creationId xmlns:a16="http://schemas.microsoft.com/office/drawing/2014/main" id="{2F3983FE-6F5B-4FEA-8A67-BE645590FB9C}"/>
              </a:ext>
            </a:extLst>
          </p:cNvPr>
          <p:cNvSpPr>
            <a:spLocks noGrp="1" noChangeArrowheads="1"/>
          </p:cNvSpPr>
          <p:nvPr/>
        </p:nvSpPr>
        <p:spPr bwMode="auto">
          <a:xfrm>
            <a:off x="528638" y="1409700"/>
            <a:ext cx="80851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zh-CN" altLang="en-US" sz="2500" b="1"/>
              <a:t>采用</a:t>
            </a:r>
            <a:r>
              <a:rPr lang="en-US" altLang="zh-CN" sz="2500" b="1"/>
              <a:t>PI</a:t>
            </a:r>
            <a:r>
              <a:rPr lang="zh-CN" altLang="en-US" sz="2500" b="1"/>
              <a:t>控制器时，系统的三角波响应：</a:t>
            </a:r>
          </a:p>
        </p:txBody>
      </p:sp>
      <p:sp>
        <p:nvSpPr>
          <p:cNvPr id="118787" name="矩形 182275">
            <a:extLst>
              <a:ext uri="{FF2B5EF4-FFF2-40B4-BE49-F238E27FC236}">
                <a16:creationId xmlns:a16="http://schemas.microsoft.com/office/drawing/2014/main" id="{034EC979-01CB-4937-B8BD-E98B1AADE30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pic>
        <p:nvPicPr>
          <p:cNvPr id="118788" name="图片 182277" descr="5">
            <a:extLst>
              <a:ext uri="{FF2B5EF4-FFF2-40B4-BE49-F238E27FC236}">
                <a16:creationId xmlns:a16="http://schemas.microsoft.com/office/drawing/2014/main" id="{1A93FA1E-82A4-471B-94B9-236A55B055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525" y="2116138"/>
            <a:ext cx="63309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矩形 182280">
            <a:extLst>
              <a:ext uri="{FF2B5EF4-FFF2-40B4-BE49-F238E27FC236}">
                <a16:creationId xmlns:a16="http://schemas.microsoft.com/office/drawing/2014/main" id="{3426B614-87D6-4432-AC4F-2A3F2DFAD84B}"/>
              </a:ext>
            </a:extLst>
          </p:cNvPr>
          <p:cNvSpPr>
            <a:spLocks noGrp="1" noChangeArrowheads="1"/>
          </p:cNvSpPr>
          <p:nvPr/>
        </p:nvSpPr>
        <p:spPr bwMode="auto">
          <a:xfrm>
            <a:off x="528638" y="5230813"/>
            <a:ext cx="768032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500" b="1"/>
              <a:t>输出的速度达到了期望要求的速度，与输入速度相同，但仍然存在有限的稳态位置跟踪误差</a:t>
            </a:r>
          </a:p>
        </p:txBody>
      </p:sp>
      <p:sp>
        <p:nvSpPr>
          <p:cNvPr id="118790" name="灯片编号占位符 1">
            <a:extLst>
              <a:ext uri="{FF2B5EF4-FFF2-40B4-BE49-F238E27FC236}">
                <a16:creationId xmlns:a16="http://schemas.microsoft.com/office/drawing/2014/main" id="{D9FEF0CB-CE4E-4AC7-8CDD-6B01DF585458}"/>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DEC3093E-2FE5-406A-88D9-E3733A592B61}" type="slidenum">
              <a:rPr lang="zh-CN" altLang="en-US" sz="1400"/>
              <a:pPr algn="r" eaLnBrk="1" hangingPunct="1">
                <a:lnSpc>
                  <a:spcPct val="100000"/>
                </a:lnSpc>
                <a:spcBef>
                  <a:spcPct val="0"/>
                </a:spcBef>
                <a:buClrTx/>
                <a:buFont typeface="Arial" panose="020B0604020202020204" pitchFamily="34" charset="0"/>
                <a:buNone/>
              </a:pPr>
              <a:t>81</a:t>
            </a:fld>
            <a:endParaRPr lang="zh-CN" altLang="en-US" sz="1400"/>
          </a:p>
        </p:txBody>
      </p:sp>
      <p:sp>
        <p:nvSpPr>
          <p:cNvPr id="118791" name="矩形 362503">
            <a:extLst>
              <a:ext uri="{FF2B5EF4-FFF2-40B4-BE49-F238E27FC236}">
                <a16:creationId xmlns:a16="http://schemas.microsoft.com/office/drawing/2014/main" id="{62736C2F-59BD-49C4-8E47-BABF1588CF30}"/>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矩形 183298">
            <a:extLst>
              <a:ext uri="{FF2B5EF4-FFF2-40B4-BE49-F238E27FC236}">
                <a16:creationId xmlns:a16="http://schemas.microsoft.com/office/drawing/2014/main" id="{AC359E38-AB58-4DAD-8D9A-343A37AE907C}"/>
              </a:ext>
            </a:extLst>
          </p:cNvPr>
          <p:cNvSpPr>
            <a:spLocks noGrp="1" noChangeArrowheads="1"/>
          </p:cNvSpPr>
          <p:nvPr/>
        </p:nvSpPr>
        <p:spPr bwMode="auto">
          <a:xfrm>
            <a:off x="646113" y="1268413"/>
            <a:ext cx="7851775" cy="494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200" b="1" dirty="0"/>
              <a:t>控制系统的误差系数                表达了系统减小乃至消除稳态误差的能力，它们是衡量系统稳态性能的指标</a:t>
            </a:r>
          </a:p>
          <a:p>
            <a:pPr eaLnBrk="1" hangingPunct="1">
              <a:lnSpc>
                <a:spcPct val="150000"/>
              </a:lnSpc>
              <a:spcBef>
                <a:spcPct val="0"/>
              </a:spcBef>
            </a:pPr>
            <a:r>
              <a:rPr lang="zh-CN" altLang="en-US" sz="2200" b="1" dirty="0"/>
              <a:t>设计反馈控制系统时，要设计稳态误差系数，并确定增大稳态误差系数的方法，既要减少控制系统的稳态误差，又必须注意维持较好的瞬态性能，在稳态响应、瞬态响应之间折衷考虑</a:t>
            </a:r>
          </a:p>
          <a:p>
            <a:pPr eaLnBrk="1" hangingPunct="1">
              <a:lnSpc>
                <a:spcPct val="150000"/>
              </a:lnSpc>
              <a:spcBef>
                <a:spcPct val="0"/>
              </a:spcBef>
            </a:pPr>
            <a:r>
              <a:rPr lang="zh-CN" altLang="en-US" sz="2200" b="1" dirty="0"/>
              <a:t>在本例中，增大增益</a:t>
            </a:r>
            <a:r>
              <a:rPr lang="en-US" altLang="zh-CN" sz="2200" b="1" i="1" dirty="0">
                <a:latin typeface="Times New Roman" panose="02020603050405020304" pitchFamily="18" charset="0"/>
              </a:rPr>
              <a:t>K</a:t>
            </a:r>
            <a:r>
              <a:rPr lang="zh-CN" altLang="en-US" sz="2200" b="1" i="1" dirty="0">
                <a:latin typeface="Times New Roman" panose="02020603050405020304" pitchFamily="18" charset="0"/>
              </a:rPr>
              <a:t>*</a:t>
            </a:r>
            <a:r>
              <a:rPr lang="en-US" altLang="zh-CN" sz="2200" b="1" i="1" dirty="0">
                <a:latin typeface="Times New Roman" panose="02020603050405020304" pitchFamily="18" charset="0"/>
              </a:rPr>
              <a:t>K2</a:t>
            </a:r>
            <a:r>
              <a:rPr lang="zh-CN" altLang="en-US" sz="2200" b="1" dirty="0">
                <a:latin typeface="Times New Roman" panose="02020603050405020304" pitchFamily="18" charset="0"/>
              </a:rPr>
              <a:t>，就增大了</a:t>
            </a:r>
            <a:r>
              <a:rPr lang="en-US" altLang="zh-CN" sz="2200" b="1" i="1" dirty="0" err="1">
                <a:latin typeface="Times New Roman" panose="02020603050405020304" pitchFamily="18" charset="0"/>
              </a:rPr>
              <a:t>Kv</a:t>
            </a:r>
            <a:r>
              <a:rPr lang="zh-CN" altLang="en-US" sz="2200" b="1" dirty="0">
                <a:latin typeface="Times New Roman" panose="02020603050405020304" pitchFamily="18" charset="0"/>
              </a:rPr>
              <a:t>，减小了跟踪斜坡信号时的稳态速度误差，但</a:t>
            </a:r>
            <a:r>
              <a:rPr lang="zh-CN" altLang="en-US" sz="2200" b="1" dirty="0"/>
              <a:t>增大增益</a:t>
            </a:r>
            <a:r>
              <a:rPr lang="en-US" altLang="zh-CN" sz="2200" b="1" i="1" dirty="0">
                <a:latin typeface="Times New Roman" panose="02020603050405020304" pitchFamily="18" charset="0"/>
              </a:rPr>
              <a:t>K</a:t>
            </a:r>
            <a:r>
              <a:rPr lang="zh-CN" altLang="en-US" sz="2200" b="1" i="1" dirty="0">
                <a:latin typeface="Times New Roman" panose="02020603050405020304" pitchFamily="18" charset="0"/>
              </a:rPr>
              <a:t>*</a:t>
            </a:r>
            <a:r>
              <a:rPr lang="en-US" altLang="zh-CN" sz="2200" b="1" i="1" dirty="0">
                <a:latin typeface="Times New Roman" panose="02020603050405020304" pitchFamily="18" charset="0"/>
              </a:rPr>
              <a:t>K2</a:t>
            </a:r>
            <a:r>
              <a:rPr lang="zh-CN" altLang="en-US" sz="2200" b="1" dirty="0">
                <a:latin typeface="Times New Roman" panose="02020603050405020304" pitchFamily="18" charset="0"/>
              </a:rPr>
              <a:t>，就改变了系统瞬态响应，使瞬态响应振荡更加剧烈</a:t>
            </a:r>
          </a:p>
        </p:txBody>
      </p:sp>
      <p:sp>
        <p:nvSpPr>
          <p:cNvPr id="119811" name="矩形 183299">
            <a:extLst>
              <a:ext uri="{FF2B5EF4-FFF2-40B4-BE49-F238E27FC236}">
                <a16:creationId xmlns:a16="http://schemas.microsoft.com/office/drawing/2014/main" id="{A1E8FEF8-5186-4630-B20A-637C6B769B9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19812" name="对象 183300">
            <a:extLst>
              <a:ext uri="{FF2B5EF4-FFF2-40B4-BE49-F238E27FC236}">
                <a16:creationId xmlns:a16="http://schemas.microsoft.com/office/drawing/2014/main" id="{1A3A420E-93CA-437C-9C22-2857C9008715}"/>
              </a:ext>
            </a:extLst>
          </p:cNvPr>
          <p:cNvGraphicFramePr>
            <a:graphicFrameLocks noChangeAspect="1"/>
          </p:cNvGraphicFramePr>
          <p:nvPr/>
        </p:nvGraphicFramePr>
        <p:xfrm>
          <a:off x="3689350" y="1430338"/>
          <a:ext cx="1152525" cy="349250"/>
        </p:xfrm>
        <a:graphic>
          <a:graphicData uri="http://schemas.openxmlformats.org/presentationml/2006/ole">
            <mc:AlternateContent xmlns:mc="http://schemas.openxmlformats.org/markup-compatibility/2006">
              <mc:Choice xmlns:v="urn:schemas-microsoft-com:vml" Requires="v">
                <p:oleObj r:id="rId2" imgW="850162" imgH="253780" progId="Equation.DSMT4">
                  <p:embed/>
                </p:oleObj>
              </mc:Choice>
              <mc:Fallback>
                <p:oleObj r:id="rId2" imgW="850162" imgH="253780" progId="Equation.DSMT4">
                  <p:embed/>
                  <p:pic>
                    <p:nvPicPr>
                      <p:cNvPr id="0" name="对象 183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9350" y="1430338"/>
                        <a:ext cx="11525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13" name="灯片编号占位符 1">
            <a:extLst>
              <a:ext uri="{FF2B5EF4-FFF2-40B4-BE49-F238E27FC236}">
                <a16:creationId xmlns:a16="http://schemas.microsoft.com/office/drawing/2014/main" id="{C6201B18-47FA-45CD-8F27-9000E858514D}"/>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3D34E381-CCAE-465A-9C24-3D829D1D9962}" type="slidenum">
              <a:rPr lang="zh-CN" altLang="en-US" sz="1400"/>
              <a:pPr algn="r" eaLnBrk="1" hangingPunct="1">
                <a:lnSpc>
                  <a:spcPct val="100000"/>
                </a:lnSpc>
                <a:spcBef>
                  <a:spcPct val="0"/>
                </a:spcBef>
                <a:buClrTx/>
                <a:buFont typeface="Arial" panose="020B0604020202020204" pitchFamily="34" charset="0"/>
                <a:buNone/>
              </a:pPr>
              <a:t>82</a:t>
            </a:fld>
            <a:endParaRPr lang="zh-CN" altLang="en-US" sz="1400"/>
          </a:p>
        </p:txBody>
      </p:sp>
      <p:sp>
        <p:nvSpPr>
          <p:cNvPr id="119814" name="矩形 362503">
            <a:extLst>
              <a:ext uri="{FF2B5EF4-FFF2-40B4-BE49-F238E27FC236}">
                <a16:creationId xmlns:a16="http://schemas.microsoft.com/office/drawing/2014/main" id="{B544B07F-6499-4331-8F67-23A259F1B5D2}"/>
              </a:ext>
            </a:extLst>
          </p:cNvPr>
          <p:cNvSpPr>
            <a:spLocks noGrp="1" noChangeArrowheads="1"/>
          </p:cNvSpPr>
          <p:nvPr/>
        </p:nvSpPr>
        <p:spPr bwMode="auto">
          <a:xfrm>
            <a:off x="466725" y="381000"/>
            <a:ext cx="82296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矩形 184322">
            <a:extLst>
              <a:ext uri="{FF2B5EF4-FFF2-40B4-BE49-F238E27FC236}">
                <a16:creationId xmlns:a16="http://schemas.microsoft.com/office/drawing/2014/main" id="{023F5E42-6AFF-4264-9F7E-72A31D0D8960}"/>
              </a:ext>
            </a:extLst>
          </p:cNvPr>
          <p:cNvSpPr>
            <a:spLocks noGrp="1" noChangeArrowheads="1"/>
          </p:cNvSpPr>
          <p:nvPr/>
        </p:nvSpPr>
        <p:spPr bwMode="auto">
          <a:xfrm>
            <a:off x="539750" y="1266825"/>
            <a:ext cx="800417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500" b="1">
                <a:solidFill>
                  <a:srgbClr val="FF0000"/>
                </a:solidFill>
              </a:rPr>
              <a:t>非单位负反馈系统的稳态误差</a:t>
            </a:r>
          </a:p>
          <a:p>
            <a:pPr eaLnBrk="1" hangingPunct="1">
              <a:lnSpc>
                <a:spcPct val="150000"/>
              </a:lnSpc>
              <a:spcBef>
                <a:spcPct val="0"/>
              </a:spcBef>
            </a:pPr>
            <a:r>
              <a:rPr lang="zh-CN" altLang="zh-CN" sz="2500" b="1"/>
              <a:t>非单位</a:t>
            </a:r>
            <a:r>
              <a:rPr lang="zh-CN" altLang="en-US" sz="2500" b="1"/>
              <a:t>负</a:t>
            </a:r>
            <a:r>
              <a:rPr lang="zh-CN" altLang="zh-CN" sz="2500" b="1"/>
              <a:t>反馈系统</a:t>
            </a:r>
            <a:r>
              <a:rPr lang="zh-CN" altLang="en-US" sz="2500" b="1"/>
              <a:t>（</a:t>
            </a:r>
            <a:r>
              <a:rPr lang="zh-CN" altLang="zh-CN" sz="2500" b="1" i="1">
                <a:latin typeface="Times New Roman" panose="02020603050405020304" pitchFamily="18" charset="0"/>
              </a:rPr>
              <a:t>H(s)</a:t>
            </a:r>
            <a:r>
              <a:rPr lang="zh-CN" altLang="zh-CN" sz="2500" b="1">
                <a:latin typeface="Times New Roman" panose="02020603050405020304" pitchFamily="18" charset="0"/>
              </a:rPr>
              <a:t>≠</a:t>
            </a:r>
            <a:r>
              <a:rPr lang="zh-CN" altLang="zh-CN" sz="2500" b="1"/>
              <a:t>1</a:t>
            </a:r>
            <a:r>
              <a:rPr lang="zh-CN" altLang="en-US" sz="2500" b="1"/>
              <a:t>）的</a:t>
            </a:r>
            <a:r>
              <a:rPr lang="zh-CN" altLang="zh-CN" sz="2500" b="1"/>
              <a:t>输</a:t>
            </a:r>
            <a:r>
              <a:rPr lang="zh-CN" altLang="en-US" sz="2500" b="1"/>
              <a:t>出</a:t>
            </a:r>
            <a:r>
              <a:rPr lang="zh-CN" altLang="zh-CN" sz="2500" b="1" i="1">
                <a:latin typeface="Times New Roman" panose="02020603050405020304" pitchFamily="18" charset="0"/>
              </a:rPr>
              <a:t>Y(s)</a:t>
            </a:r>
            <a:r>
              <a:rPr lang="zh-CN" altLang="en-US" sz="2500" b="1"/>
              <a:t>，</a:t>
            </a:r>
            <a:r>
              <a:rPr lang="zh-CN" altLang="zh-CN" sz="2500" b="1"/>
              <a:t>与传感器的输出常常具有不同的</a:t>
            </a:r>
            <a:r>
              <a:rPr lang="zh-CN" altLang="en-US" sz="2500" b="1"/>
              <a:t>物理</a:t>
            </a:r>
            <a:r>
              <a:rPr lang="zh-CN" altLang="zh-CN" sz="2500" b="1"/>
              <a:t>单位，</a:t>
            </a:r>
            <a:r>
              <a:rPr lang="zh-CN" altLang="en-US" sz="2500" b="1"/>
              <a:t>常常</a:t>
            </a:r>
            <a:r>
              <a:rPr lang="zh-CN" altLang="zh-CN" sz="2500" b="1"/>
              <a:t>是不同性质的物理量</a:t>
            </a:r>
            <a:endParaRPr lang="zh-CN" altLang="en-US" sz="2500" b="1"/>
          </a:p>
        </p:txBody>
      </p:sp>
      <p:pic>
        <p:nvPicPr>
          <p:cNvPr id="120835" name="图片 184323" descr="5">
            <a:extLst>
              <a:ext uri="{FF2B5EF4-FFF2-40B4-BE49-F238E27FC236}">
                <a16:creationId xmlns:a16="http://schemas.microsoft.com/office/drawing/2014/main" id="{918384C8-D696-4BAD-9B83-5F0395C9D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13" y="3598863"/>
            <a:ext cx="731837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6" name="矩形 184324">
            <a:extLst>
              <a:ext uri="{FF2B5EF4-FFF2-40B4-BE49-F238E27FC236}">
                <a16:creationId xmlns:a16="http://schemas.microsoft.com/office/drawing/2014/main" id="{6769A238-0E34-49F2-8B60-87D0E2E1495E}"/>
              </a:ext>
            </a:extLst>
          </p:cNvPr>
          <p:cNvSpPr>
            <a:spLocks noChangeArrowheads="1"/>
          </p:cNvSpPr>
          <p:nvPr/>
        </p:nvSpPr>
        <p:spPr bwMode="auto">
          <a:xfrm>
            <a:off x="539750" y="4149725"/>
            <a:ext cx="82296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a:t>   </a:t>
            </a:r>
            <a:endParaRPr lang="zh-CN" altLang="zh-CN"/>
          </a:p>
        </p:txBody>
      </p:sp>
      <p:sp>
        <p:nvSpPr>
          <p:cNvPr id="120837" name="矩形 184326">
            <a:extLst>
              <a:ext uri="{FF2B5EF4-FFF2-40B4-BE49-F238E27FC236}">
                <a16:creationId xmlns:a16="http://schemas.microsoft.com/office/drawing/2014/main" id="{AAFAD93C-048C-429F-A44F-040B7A1024E3}"/>
              </a:ext>
            </a:extLst>
          </p:cNvPr>
          <p:cNvSpPr>
            <a:spLocks noGrp="1" noChangeArrowheads="1"/>
          </p:cNvSpPr>
          <p:nvPr/>
        </p:nvSpPr>
        <p:spPr bwMode="auto">
          <a:xfrm>
            <a:off x="2338388" y="5807075"/>
            <a:ext cx="453866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Font typeface="Wingdings" panose="05000000000000000000" pitchFamily="2" charset="2"/>
              <a:buNone/>
            </a:pPr>
            <a:r>
              <a:rPr lang="zh-CN" altLang="zh-CN" sz="2400" b="1"/>
              <a:t>非单位反馈系统</a:t>
            </a:r>
            <a:r>
              <a:rPr lang="zh-CN" altLang="en-US" sz="2400" b="1"/>
              <a:t>的一般形式</a:t>
            </a:r>
          </a:p>
        </p:txBody>
      </p:sp>
      <p:sp>
        <p:nvSpPr>
          <p:cNvPr id="120838" name="灯片编号占位符 1">
            <a:extLst>
              <a:ext uri="{FF2B5EF4-FFF2-40B4-BE49-F238E27FC236}">
                <a16:creationId xmlns:a16="http://schemas.microsoft.com/office/drawing/2014/main" id="{17B5CC19-E27F-4C4E-82D5-88D0679FFA18}"/>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51CB3C19-D20A-43AF-8BFB-3708E5FB0DB5}" type="slidenum">
              <a:rPr lang="zh-CN" altLang="en-US" sz="1400"/>
              <a:pPr algn="r" eaLnBrk="1" hangingPunct="1">
                <a:lnSpc>
                  <a:spcPct val="100000"/>
                </a:lnSpc>
                <a:spcBef>
                  <a:spcPct val="0"/>
                </a:spcBef>
                <a:buClrTx/>
                <a:buFont typeface="Arial" panose="020B0604020202020204" pitchFamily="34" charset="0"/>
                <a:buNone/>
              </a:pPr>
              <a:t>83</a:t>
            </a:fld>
            <a:endParaRPr lang="zh-CN" altLang="en-US" sz="1400"/>
          </a:p>
        </p:txBody>
      </p:sp>
      <p:sp>
        <p:nvSpPr>
          <p:cNvPr id="120839" name="矩形 362503">
            <a:extLst>
              <a:ext uri="{FF2B5EF4-FFF2-40B4-BE49-F238E27FC236}">
                <a16:creationId xmlns:a16="http://schemas.microsoft.com/office/drawing/2014/main" id="{B51F18BE-8432-4C9B-AA1B-49942E80775C}"/>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图片 185346" descr="5">
            <a:extLst>
              <a:ext uri="{FF2B5EF4-FFF2-40B4-BE49-F238E27FC236}">
                <a16:creationId xmlns:a16="http://schemas.microsoft.com/office/drawing/2014/main" id="{FFA72124-41D9-491B-9EBF-A22086A7E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699" b="3114"/>
          <a:stretch>
            <a:fillRect/>
          </a:stretch>
        </p:blipFill>
        <p:spPr bwMode="auto">
          <a:xfrm>
            <a:off x="1060450" y="2238375"/>
            <a:ext cx="7023100"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59" name="矩形 185347">
            <a:extLst>
              <a:ext uri="{FF2B5EF4-FFF2-40B4-BE49-F238E27FC236}">
                <a16:creationId xmlns:a16="http://schemas.microsoft.com/office/drawing/2014/main" id="{365D4CD1-F830-468D-B35A-CB8312DB856A}"/>
              </a:ext>
            </a:extLst>
          </p:cNvPr>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pic>
        <p:nvPicPr>
          <p:cNvPr id="121860" name="图片 185349" descr="5">
            <a:extLst>
              <a:ext uri="{FF2B5EF4-FFF2-40B4-BE49-F238E27FC236}">
                <a16:creationId xmlns:a16="http://schemas.microsoft.com/office/drawing/2014/main" id="{E9C9E556-238D-4D22-B028-8D370E676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15" t="156" r="1715" b="7806"/>
          <a:stretch>
            <a:fillRect/>
          </a:stretch>
        </p:blipFill>
        <p:spPr bwMode="auto">
          <a:xfrm>
            <a:off x="1085850" y="5040313"/>
            <a:ext cx="6937375" cy="159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1" name="矩形 185352">
            <a:extLst>
              <a:ext uri="{FF2B5EF4-FFF2-40B4-BE49-F238E27FC236}">
                <a16:creationId xmlns:a16="http://schemas.microsoft.com/office/drawing/2014/main" id="{15B7420F-7F3E-4583-A397-F91C98936F1C}"/>
              </a:ext>
            </a:extLst>
          </p:cNvPr>
          <p:cNvSpPr>
            <a:spLocks noGrp="1" noChangeArrowheads="1"/>
          </p:cNvSpPr>
          <p:nvPr/>
        </p:nvSpPr>
        <p:spPr bwMode="auto">
          <a:xfrm>
            <a:off x="457200" y="979488"/>
            <a:ext cx="808037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400" b="1"/>
              <a:t>图示速度控制</a:t>
            </a:r>
            <a:r>
              <a:rPr lang="zh-CN" altLang="zh-CN" sz="2400" b="1"/>
              <a:t>系统</a:t>
            </a:r>
            <a:r>
              <a:rPr lang="zh-CN" altLang="en-US" sz="2400" b="1"/>
              <a:t>，</a:t>
            </a:r>
            <a:r>
              <a:rPr lang="zh-CN" altLang="zh-CN" sz="2400" b="1" i="1">
                <a:latin typeface="Times New Roman" panose="02020603050405020304" pitchFamily="18" charset="0"/>
              </a:rPr>
              <a:t>H(s)</a:t>
            </a:r>
            <a:r>
              <a:rPr lang="en-US" altLang="zh-CN" sz="2400" b="1">
                <a:latin typeface="Times New Roman" panose="02020603050405020304" pitchFamily="18" charset="0"/>
              </a:rPr>
              <a:t>=</a:t>
            </a:r>
            <a:r>
              <a:rPr lang="en-US" altLang="zh-CN" sz="2400" b="1" i="1">
                <a:latin typeface="Times New Roman" panose="02020603050405020304" pitchFamily="18" charset="0"/>
              </a:rPr>
              <a:t>K</a:t>
            </a:r>
            <a:r>
              <a:rPr lang="en-US" altLang="zh-CN" sz="1800" b="1" i="1">
                <a:latin typeface="Times New Roman" panose="02020603050405020304" pitchFamily="18" charset="0"/>
              </a:rPr>
              <a:t>2</a:t>
            </a:r>
            <a:r>
              <a:rPr lang="zh-CN" altLang="en-US" sz="2400" b="1"/>
              <a:t>，参数</a:t>
            </a:r>
            <a:r>
              <a:rPr lang="en-US" altLang="zh-CN" sz="2400" b="1" i="1">
                <a:latin typeface="Times New Roman" panose="02020603050405020304" pitchFamily="18" charset="0"/>
              </a:rPr>
              <a:t>K</a:t>
            </a:r>
            <a:r>
              <a:rPr lang="en-US" altLang="zh-CN" sz="1800" b="1" i="1">
                <a:latin typeface="Times New Roman" panose="02020603050405020304" pitchFamily="18" charset="0"/>
              </a:rPr>
              <a:t>1</a:t>
            </a:r>
            <a:r>
              <a:rPr lang="zh-CN" altLang="en-US" sz="2400" b="1"/>
              <a:t>、 </a:t>
            </a:r>
            <a:r>
              <a:rPr lang="en-US" altLang="zh-CN" sz="2400" b="1" i="1">
                <a:latin typeface="Times New Roman" panose="02020603050405020304" pitchFamily="18" charset="0"/>
              </a:rPr>
              <a:t>K</a:t>
            </a:r>
            <a:r>
              <a:rPr lang="en-US" altLang="zh-CN" sz="1800" b="1" i="1">
                <a:latin typeface="Times New Roman" panose="02020603050405020304" pitchFamily="18" charset="0"/>
              </a:rPr>
              <a:t>2</a:t>
            </a:r>
            <a:r>
              <a:rPr lang="zh-CN" altLang="en-US" sz="2400" b="1"/>
              <a:t>实现从一组单位到另一组单位的转换，</a:t>
            </a:r>
            <a:r>
              <a:rPr lang="en-US" altLang="zh-CN" sz="2400" b="1"/>
              <a:t>rad/s</a:t>
            </a:r>
            <a:r>
              <a:rPr lang="zh-CN" altLang="en-US" sz="2400" b="1"/>
              <a:t>到</a:t>
            </a:r>
            <a:r>
              <a:rPr lang="en-US" altLang="zh-CN" sz="2400" b="1"/>
              <a:t>V</a:t>
            </a:r>
            <a:endParaRPr lang="en-US" altLang="zh-CN" sz="2400" b="1">
              <a:cs typeface="Times New Roman" panose="02020603050405020304" pitchFamily="18" charset="0"/>
            </a:endParaRPr>
          </a:p>
        </p:txBody>
      </p:sp>
      <p:sp>
        <p:nvSpPr>
          <p:cNvPr id="121862" name="矩形 185354">
            <a:extLst>
              <a:ext uri="{FF2B5EF4-FFF2-40B4-BE49-F238E27FC236}">
                <a16:creationId xmlns:a16="http://schemas.microsoft.com/office/drawing/2014/main" id="{01B2A969-8E01-4F24-9C73-80E8BDF37BB6}"/>
              </a:ext>
            </a:extLst>
          </p:cNvPr>
          <p:cNvSpPr>
            <a:spLocks noGrp="1" noChangeArrowheads="1"/>
          </p:cNvSpPr>
          <p:nvPr/>
        </p:nvSpPr>
        <p:spPr bwMode="auto">
          <a:xfrm>
            <a:off x="457200" y="3860800"/>
            <a:ext cx="78597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400" b="1"/>
              <a:t>选择</a:t>
            </a:r>
            <a:r>
              <a:rPr lang="en-US" altLang="zh-CN" sz="2400" b="1" i="1">
                <a:latin typeface="Times New Roman" panose="02020603050405020304" pitchFamily="18" charset="0"/>
              </a:rPr>
              <a:t>K</a:t>
            </a:r>
            <a:r>
              <a:rPr lang="en-US" altLang="zh-CN" sz="1800" b="1" i="1">
                <a:latin typeface="Times New Roman" panose="02020603050405020304" pitchFamily="18" charset="0"/>
              </a:rPr>
              <a:t>1</a:t>
            </a:r>
            <a:r>
              <a:rPr lang="zh-CN" altLang="en-US" sz="2400" b="1"/>
              <a:t>，使</a:t>
            </a:r>
            <a:r>
              <a:rPr lang="en-US" altLang="zh-CN" sz="2400" b="1" i="1">
                <a:latin typeface="Times New Roman" panose="02020603050405020304" pitchFamily="18" charset="0"/>
              </a:rPr>
              <a:t>K</a:t>
            </a:r>
            <a:r>
              <a:rPr lang="en-US" altLang="zh-CN" sz="1800" b="1" i="1">
                <a:latin typeface="Times New Roman" panose="02020603050405020304" pitchFamily="18" charset="0"/>
              </a:rPr>
              <a:t>1</a:t>
            </a:r>
            <a:r>
              <a:rPr lang="en-US" altLang="zh-CN" sz="2400" b="1">
                <a:latin typeface="Times New Roman" panose="02020603050405020304" pitchFamily="18" charset="0"/>
              </a:rPr>
              <a:t>=</a:t>
            </a:r>
            <a:r>
              <a:rPr lang="en-US" altLang="zh-CN" sz="2400" b="1" i="1">
                <a:latin typeface="Times New Roman" panose="02020603050405020304" pitchFamily="18" charset="0"/>
              </a:rPr>
              <a:t>K</a:t>
            </a:r>
            <a:r>
              <a:rPr lang="en-US" altLang="zh-CN" sz="1800" b="1" i="1">
                <a:latin typeface="Times New Roman" panose="02020603050405020304" pitchFamily="18" charset="0"/>
              </a:rPr>
              <a:t>2</a:t>
            </a:r>
            <a:r>
              <a:rPr lang="zh-CN" altLang="en-US" sz="2400" b="1"/>
              <a:t>，采用方框图变换，得到等价的单位负反馈系统</a:t>
            </a:r>
            <a:endParaRPr lang="zh-CN" altLang="en-US" sz="2400" b="1">
              <a:cs typeface="Times New Roman" panose="02020603050405020304" pitchFamily="18" charset="0"/>
            </a:endParaRPr>
          </a:p>
        </p:txBody>
      </p:sp>
      <p:sp>
        <p:nvSpPr>
          <p:cNvPr id="121863" name="灯片编号占位符 1">
            <a:extLst>
              <a:ext uri="{FF2B5EF4-FFF2-40B4-BE49-F238E27FC236}">
                <a16:creationId xmlns:a16="http://schemas.microsoft.com/office/drawing/2014/main" id="{62E7BCE9-6F14-4070-BFE6-D4FA03F77C5F}"/>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6141C89D-2CC0-4148-9939-FAB7CC8684A7}" type="slidenum">
              <a:rPr lang="zh-CN" altLang="en-US" sz="1400"/>
              <a:pPr algn="r" eaLnBrk="1" hangingPunct="1">
                <a:lnSpc>
                  <a:spcPct val="100000"/>
                </a:lnSpc>
                <a:spcBef>
                  <a:spcPct val="0"/>
                </a:spcBef>
                <a:buClrTx/>
                <a:buFont typeface="Arial" panose="020B0604020202020204" pitchFamily="34" charset="0"/>
                <a:buNone/>
              </a:pPr>
              <a:t>84</a:t>
            </a:fld>
            <a:endParaRPr lang="zh-CN" altLang="en-US" sz="1400"/>
          </a:p>
        </p:txBody>
      </p:sp>
      <p:sp>
        <p:nvSpPr>
          <p:cNvPr id="121864" name="矩形 362503">
            <a:extLst>
              <a:ext uri="{FF2B5EF4-FFF2-40B4-BE49-F238E27FC236}">
                <a16:creationId xmlns:a16="http://schemas.microsoft.com/office/drawing/2014/main" id="{47310863-862E-46A0-86A5-99DE90160A4B}"/>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矩形 186371">
            <a:extLst>
              <a:ext uri="{FF2B5EF4-FFF2-40B4-BE49-F238E27FC236}">
                <a16:creationId xmlns:a16="http://schemas.microsoft.com/office/drawing/2014/main" id="{F64073A6-5A0A-4DCF-AA0B-E06DC59C4A5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22883" name="对象 186372">
            <a:extLst>
              <a:ext uri="{FF2B5EF4-FFF2-40B4-BE49-F238E27FC236}">
                <a16:creationId xmlns:a16="http://schemas.microsoft.com/office/drawing/2014/main" id="{8736C471-F190-43A7-AE49-5F0C1D2F5AFB}"/>
              </a:ext>
            </a:extLst>
          </p:cNvPr>
          <p:cNvGraphicFramePr>
            <a:graphicFrameLocks noChangeAspect="1"/>
          </p:cNvGraphicFramePr>
          <p:nvPr/>
        </p:nvGraphicFramePr>
        <p:xfrm>
          <a:off x="1274763" y="1079500"/>
          <a:ext cx="6700837" cy="5272088"/>
        </p:xfrm>
        <a:graphic>
          <a:graphicData uri="http://schemas.openxmlformats.org/presentationml/2006/ole">
            <mc:AlternateContent xmlns:mc="http://schemas.openxmlformats.org/markup-compatibility/2006">
              <mc:Choice xmlns:v="urn:schemas-microsoft-com:vml" Requires="v">
                <p:oleObj name="Equation" r:id="rId2" imgW="3263900" imgH="2578100" progId="Equation.DSMT4">
                  <p:embed/>
                </p:oleObj>
              </mc:Choice>
              <mc:Fallback>
                <p:oleObj name="Equation" r:id="rId2" imgW="3263900" imgH="2578100" progId="Equation.DSMT4">
                  <p:embed/>
                  <p:pic>
                    <p:nvPicPr>
                      <p:cNvPr id="0" name="对象 1863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763" y="1079500"/>
                        <a:ext cx="6700837" cy="527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2884" name="灯片编号占位符 1">
            <a:extLst>
              <a:ext uri="{FF2B5EF4-FFF2-40B4-BE49-F238E27FC236}">
                <a16:creationId xmlns:a16="http://schemas.microsoft.com/office/drawing/2014/main" id="{99784725-A4F2-4A4B-8842-A3148194E92D}"/>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95818BB6-B841-4DD8-A7DA-873F647D3079}" type="slidenum">
              <a:rPr lang="zh-CN" altLang="en-US" sz="1400"/>
              <a:pPr algn="r" eaLnBrk="1" hangingPunct="1">
                <a:lnSpc>
                  <a:spcPct val="100000"/>
                </a:lnSpc>
                <a:spcBef>
                  <a:spcPct val="0"/>
                </a:spcBef>
                <a:buClrTx/>
                <a:buFont typeface="Arial" panose="020B0604020202020204" pitchFamily="34" charset="0"/>
                <a:buNone/>
              </a:pPr>
              <a:t>85</a:t>
            </a:fld>
            <a:endParaRPr lang="zh-CN" altLang="en-US" sz="1400"/>
          </a:p>
        </p:txBody>
      </p:sp>
      <p:sp>
        <p:nvSpPr>
          <p:cNvPr id="122885" name="矩形 362503">
            <a:extLst>
              <a:ext uri="{FF2B5EF4-FFF2-40B4-BE49-F238E27FC236}">
                <a16:creationId xmlns:a16="http://schemas.microsoft.com/office/drawing/2014/main" id="{8F73903A-D3B8-485C-B778-671124815D91}"/>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矩形 369665">
            <a:extLst>
              <a:ext uri="{FF2B5EF4-FFF2-40B4-BE49-F238E27FC236}">
                <a16:creationId xmlns:a16="http://schemas.microsoft.com/office/drawing/2014/main" id="{87D5E7D5-8F0E-4ACD-A542-68F2087B384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23907" name="对象 369666">
            <a:extLst>
              <a:ext uri="{FF2B5EF4-FFF2-40B4-BE49-F238E27FC236}">
                <a16:creationId xmlns:a16="http://schemas.microsoft.com/office/drawing/2014/main" id="{C0443816-52E7-48E3-8FA8-674B3654B6E2}"/>
              </a:ext>
            </a:extLst>
          </p:cNvPr>
          <p:cNvGraphicFramePr>
            <a:graphicFrameLocks noChangeAspect="1"/>
          </p:cNvGraphicFramePr>
          <p:nvPr/>
        </p:nvGraphicFramePr>
        <p:xfrm>
          <a:off x="1403350" y="1700213"/>
          <a:ext cx="6729413" cy="4122737"/>
        </p:xfrm>
        <a:graphic>
          <a:graphicData uri="http://schemas.openxmlformats.org/presentationml/2006/ole">
            <mc:AlternateContent xmlns:mc="http://schemas.openxmlformats.org/markup-compatibility/2006">
              <mc:Choice xmlns:v="urn:schemas-microsoft-com:vml" Requires="v">
                <p:oleObj name="Equation" r:id="rId2" imgW="3162300" imgH="1943100" progId="Equation.DSMT4">
                  <p:embed/>
                </p:oleObj>
              </mc:Choice>
              <mc:Fallback>
                <p:oleObj name="Equation" r:id="rId2" imgW="3162300" imgH="1943100" progId="Equation.DSMT4">
                  <p:embed/>
                  <p:pic>
                    <p:nvPicPr>
                      <p:cNvPr id="0" name="对象 3696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1700213"/>
                        <a:ext cx="6729413" cy="412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3908" name="灯片编号占位符 1">
            <a:extLst>
              <a:ext uri="{FF2B5EF4-FFF2-40B4-BE49-F238E27FC236}">
                <a16:creationId xmlns:a16="http://schemas.microsoft.com/office/drawing/2014/main" id="{19E3DA3A-B836-47B4-A919-432FA831149C}"/>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25B844C1-A3EA-4430-86C9-0FA6E849253C}" type="slidenum">
              <a:rPr lang="zh-CN" altLang="en-US" sz="1400"/>
              <a:pPr algn="r" eaLnBrk="1" hangingPunct="1">
                <a:lnSpc>
                  <a:spcPct val="100000"/>
                </a:lnSpc>
                <a:spcBef>
                  <a:spcPct val="0"/>
                </a:spcBef>
                <a:buClrTx/>
                <a:buFont typeface="Arial" panose="020B0604020202020204" pitchFamily="34" charset="0"/>
                <a:buNone/>
              </a:pPr>
              <a:t>86</a:t>
            </a:fld>
            <a:endParaRPr lang="zh-CN" altLang="en-US" sz="1400"/>
          </a:p>
        </p:txBody>
      </p:sp>
      <p:sp>
        <p:nvSpPr>
          <p:cNvPr id="123909" name="矩形 362503">
            <a:extLst>
              <a:ext uri="{FF2B5EF4-FFF2-40B4-BE49-F238E27FC236}">
                <a16:creationId xmlns:a16="http://schemas.microsoft.com/office/drawing/2014/main" id="{60B579B6-A26A-4848-BA20-6E9B2616A439}"/>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矩形 187394">
            <a:extLst>
              <a:ext uri="{FF2B5EF4-FFF2-40B4-BE49-F238E27FC236}">
                <a16:creationId xmlns:a16="http://schemas.microsoft.com/office/drawing/2014/main" id="{4E4DB5F4-A4C5-49E3-855C-F75900B873A3}"/>
              </a:ext>
            </a:extLst>
          </p:cNvPr>
          <p:cNvSpPr>
            <a:spLocks noGrp="1" noChangeArrowheads="1"/>
          </p:cNvSpPr>
          <p:nvPr/>
        </p:nvSpPr>
        <p:spPr bwMode="auto">
          <a:xfrm>
            <a:off x="457200" y="1482725"/>
            <a:ext cx="8686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400" b="1">
                <a:solidFill>
                  <a:srgbClr val="FF0000"/>
                </a:solidFill>
              </a:rPr>
              <a:t>例</a:t>
            </a:r>
            <a:r>
              <a:rPr lang="en-US" altLang="zh-CN" sz="2400" b="1">
                <a:solidFill>
                  <a:srgbClr val="FF0000"/>
                </a:solidFill>
              </a:rPr>
              <a:t>5.4</a:t>
            </a:r>
            <a:r>
              <a:rPr lang="zh-CN" altLang="en-US" sz="2400" b="1"/>
              <a:t>：稳态误差</a:t>
            </a:r>
          </a:p>
        </p:txBody>
      </p:sp>
      <p:sp>
        <p:nvSpPr>
          <p:cNvPr id="124931" name="矩形 187396">
            <a:extLst>
              <a:ext uri="{FF2B5EF4-FFF2-40B4-BE49-F238E27FC236}">
                <a16:creationId xmlns:a16="http://schemas.microsoft.com/office/drawing/2014/main" id="{33B0110A-698B-43DE-B988-9D5CECF9CAE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24932" name="对象 187397">
            <a:extLst>
              <a:ext uri="{FF2B5EF4-FFF2-40B4-BE49-F238E27FC236}">
                <a16:creationId xmlns:a16="http://schemas.microsoft.com/office/drawing/2014/main" id="{A535BFCE-9287-41A2-86B5-EA0688C2903B}"/>
              </a:ext>
            </a:extLst>
          </p:cNvPr>
          <p:cNvGraphicFramePr>
            <a:graphicFrameLocks noChangeAspect="1"/>
          </p:cNvGraphicFramePr>
          <p:nvPr>
            <p:extLst>
              <p:ext uri="{D42A27DB-BD31-4B8C-83A1-F6EECF244321}">
                <p14:modId xmlns:p14="http://schemas.microsoft.com/office/powerpoint/2010/main" val="959091727"/>
              </p:ext>
            </p:extLst>
          </p:nvPr>
        </p:nvGraphicFramePr>
        <p:xfrm>
          <a:off x="1389062" y="2130425"/>
          <a:ext cx="6823075" cy="3563937"/>
        </p:xfrm>
        <a:graphic>
          <a:graphicData uri="http://schemas.openxmlformats.org/presentationml/2006/ole">
            <mc:AlternateContent xmlns:mc="http://schemas.openxmlformats.org/markup-compatibility/2006">
              <mc:Choice xmlns:v="urn:schemas-microsoft-com:vml" Requires="v">
                <p:oleObj r:id="rId2" imgW="3238500" imgH="1701800" progId="Equation.DSMT4">
                  <p:embed/>
                </p:oleObj>
              </mc:Choice>
              <mc:Fallback>
                <p:oleObj r:id="rId2" imgW="3238500" imgH="1701800" progId="Equation.DSMT4">
                  <p:embed/>
                  <p:pic>
                    <p:nvPicPr>
                      <p:cNvPr id="0" name="对象 18739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062" y="2130425"/>
                        <a:ext cx="6823075" cy="356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4933" name="灯片编号占位符 1">
            <a:extLst>
              <a:ext uri="{FF2B5EF4-FFF2-40B4-BE49-F238E27FC236}">
                <a16:creationId xmlns:a16="http://schemas.microsoft.com/office/drawing/2014/main" id="{204DC659-931A-4CE1-82C1-BAD38CEF2075}"/>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F1D33EF7-CDD4-4D6C-A0EB-7907C3C85BEC}" type="slidenum">
              <a:rPr lang="zh-CN" altLang="en-US" sz="1400"/>
              <a:pPr algn="r" eaLnBrk="1" hangingPunct="1">
                <a:lnSpc>
                  <a:spcPct val="100000"/>
                </a:lnSpc>
                <a:spcBef>
                  <a:spcPct val="0"/>
                </a:spcBef>
                <a:buClrTx/>
                <a:buFont typeface="Arial" panose="020B0604020202020204" pitchFamily="34" charset="0"/>
                <a:buNone/>
              </a:pPr>
              <a:t>87</a:t>
            </a:fld>
            <a:endParaRPr lang="zh-CN" altLang="en-US" sz="1400"/>
          </a:p>
        </p:txBody>
      </p:sp>
      <p:sp>
        <p:nvSpPr>
          <p:cNvPr id="124934" name="矩形 362503">
            <a:extLst>
              <a:ext uri="{FF2B5EF4-FFF2-40B4-BE49-F238E27FC236}">
                <a16:creationId xmlns:a16="http://schemas.microsoft.com/office/drawing/2014/main" id="{6C2B8E24-FC71-401B-BC4C-86F84D2F51EF}"/>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矩形 188418">
            <a:extLst>
              <a:ext uri="{FF2B5EF4-FFF2-40B4-BE49-F238E27FC236}">
                <a16:creationId xmlns:a16="http://schemas.microsoft.com/office/drawing/2014/main" id="{D8FE8BBA-352C-4162-9822-33786413E718}"/>
              </a:ext>
            </a:extLst>
          </p:cNvPr>
          <p:cNvSpPr>
            <a:spLocks noGrp="1" noChangeArrowheads="1"/>
          </p:cNvSpPr>
          <p:nvPr/>
        </p:nvSpPr>
        <p:spPr bwMode="auto">
          <a:xfrm>
            <a:off x="611188" y="1127125"/>
            <a:ext cx="45466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400" b="1">
                <a:solidFill>
                  <a:srgbClr val="FF0000"/>
                </a:solidFill>
              </a:rPr>
              <a:t>例</a:t>
            </a:r>
            <a:r>
              <a:rPr lang="en-US" altLang="zh-CN" sz="2400" b="1">
                <a:solidFill>
                  <a:srgbClr val="FF0000"/>
                </a:solidFill>
              </a:rPr>
              <a:t>5.5</a:t>
            </a:r>
            <a:r>
              <a:rPr lang="zh-CN" altLang="en-US" sz="2400" b="1"/>
              <a:t>：反馈系统</a:t>
            </a:r>
          </a:p>
        </p:txBody>
      </p:sp>
      <p:pic>
        <p:nvPicPr>
          <p:cNvPr id="125955" name="图片 188419" descr="5">
            <a:extLst>
              <a:ext uri="{FF2B5EF4-FFF2-40B4-BE49-F238E27FC236}">
                <a16:creationId xmlns:a16="http://schemas.microsoft.com/office/drawing/2014/main" id="{8E4E978C-8510-43F8-9A25-9EE2DFD3AE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1873250"/>
            <a:ext cx="5495925"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6" name="矩形 188420">
            <a:extLst>
              <a:ext uri="{FF2B5EF4-FFF2-40B4-BE49-F238E27FC236}">
                <a16:creationId xmlns:a16="http://schemas.microsoft.com/office/drawing/2014/main" id="{64432AFA-A121-42A4-9C9D-902BC564E9C6}"/>
              </a:ext>
            </a:extLst>
          </p:cNvPr>
          <p:cNvSpPr>
            <a:spLocks noChangeArrowheads="1"/>
          </p:cNvSpPr>
          <p:nvPr/>
        </p:nvSpPr>
        <p:spPr bwMode="auto">
          <a:xfrm>
            <a:off x="0" y="3290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25957" name="对象 188421">
            <a:extLst>
              <a:ext uri="{FF2B5EF4-FFF2-40B4-BE49-F238E27FC236}">
                <a16:creationId xmlns:a16="http://schemas.microsoft.com/office/drawing/2014/main" id="{874B23CF-5E73-4EAC-B73D-08EEF91CCA58}"/>
              </a:ext>
            </a:extLst>
          </p:cNvPr>
          <p:cNvGraphicFramePr>
            <a:graphicFrameLocks noChangeAspect="1"/>
          </p:cNvGraphicFramePr>
          <p:nvPr/>
        </p:nvGraphicFramePr>
        <p:xfrm>
          <a:off x="1196975" y="3970338"/>
          <a:ext cx="6750050" cy="2622550"/>
        </p:xfrm>
        <a:graphic>
          <a:graphicData uri="http://schemas.openxmlformats.org/presentationml/2006/ole">
            <mc:AlternateContent xmlns:mc="http://schemas.openxmlformats.org/markup-compatibility/2006">
              <mc:Choice xmlns:v="urn:schemas-microsoft-com:vml" Requires="v">
                <p:oleObj r:id="rId3" imgW="3721100" imgH="1447800" progId="Equation.DSMT4">
                  <p:embed/>
                </p:oleObj>
              </mc:Choice>
              <mc:Fallback>
                <p:oleObj r:id="rId3" imgW="3721100" imgH="1447800" progId="Equation.DSMT4">
                  <p:embed/>
                  <p:pic>
                    <p:nvPicPr>
                      <p:cNvPr id="0" name="对象 1884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975" y="3970338"/>
                        <a:ext cx="6750050"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5958" name="灯片编号占位符 1">
            <a:extLst>
              <a:ext uri="{FF2B5EF4-FFF2-40B4-BE49-F238E27FC236}">
                <a16:creationId xmlns:a16="http://schemas.microsoft.com/office/drawing/2014/main" id="{670CAD2D-6BA1-4408-B5D5-8BB498169BC6}"/>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F817E393-F911-4655-BF4F-F5B01FB5189A}" type="slidenum">
              <a:rPr lang="zh-CN" altLang="en-US" sz="1400"/>
              <a:pPr algn="r" eaLnBrk="1" hangingPunct="1">
                <a:lnSpc>
                  <a:spcPct val="100000"/>
                </a:lnSpc>
                <a:spcBef>
                  <a:spcPct val="0"/>
                </a:spcBef>
                <a:buClrTx/>
                <a:buFont typeface="Arial" panose="020B0604020202020204" pitchFamily="34" charset="0"/>
                <a:buNone/>
              </a:pPr>
              <a:t>88</a:t>
            </a:fld>
            <a:endParaRPr lang="zh-CN" altLang="en-US" sz="1400"/>
          </a:p>
        </p:txBody>
      </p:sp>
      <p:sp>
        <p:nvSpPr>
          <p:cNvPr id="125959" name="矩形 362503">
            <a:extLst>
              <a:ext uri="{FF2B5EF4-FFF2-40B4-BE49-F238E27FC236}">
                <a16:creationId xmlns:a16="http://schemas.microsoft.com/office/drawing/2014/main" id="{CB03CA30-0D84-48CC-A0A8-7A92E5120E51}"/>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图片 189443" descr="5">
            <a:extLst>
              <a:ext uri="{FF2B5EF4-FFF2-40B4-BE49-F238E27FC236}">
                <a16:creationId xmlns:a16="http://schemas.microsoft.com/office/drawing/2014/main" id="{0CBBB3A5-16DD-4FCD-9472-96DE8B44F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204" b="2737"/>
          <a:stretch>
            <a:fillRect/>
          </a:stretch>
        </p:blipFill>
        <p:spPr bwMode="auto">
          <a:xfrm>
            <a:off x="1660525" y="2054225"/>
            <a:ext cx="5822950"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矩形 189444">
            <a:extLst>
              <a:ext uri="{FF2B5EF4-FFF2-40B4-BE49-F238E27FC236}">
                <a16:creationId xmlns:a16="http://schemas.microsoft.com/office/drawing/2014/main" id="{7424B5C3-0069-47AA-BF0C-2A7925241C7B}"/>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26980" name="对象 189445">
            <a:extLst>
              <a:ext uri="{FF2B5EF4-FFF2-40B4-BE49-F238E27FC236}">
                <a16:creationId xmlns:a16="http://schemas.microsoft.com/office/drawing/2014/main" id="{62CE4456-DC96-416F-90CB-158FE5B82446}"/>
              </a:ext>
            </a:extLst>
          </p:cNvPr>
          <p:cNvGraphicFramePr>
            <a:graphicFrameLocks noChangeAspect="1"/>
          </p:cNvGraphicFramePr>
          <p:nvPr/>
        </p:nvGraphicFramePr>
        <p:xfrm>
          <a:off x="952500" y="3792538"/>
          <a:ext cx="6105525" cy="2652712"/>
        </p:xfrm>
        <a:graphic>
          <a:graphicData uri="http://schemas.openxmlformats.org/presentationml/2006/ole">
            <mc:AlternateContent xmlns:mc="http://schemas.openxmlformats.org/markup-compatibility/2006">
              <mc:Choice xmlns:v="urn:schemas-microsoft-com:vml" Requires="v">
                <p:oleObj r:id="rId3" imgW="2932427" imgH="1320227" progId="Equation.DSMT4">
                  <p:embed/>
                </p:oleObj>
              </mc:Choice>
              <mc:Fallback>
                <p:oleObj r:id="rId3" imgW="2932427" imgH="1320227" progId="Equation.DSMT4">
                  <p:embed/>
                  <p:pic>
                    <p:nvPicPr>
                      <p:cNvPr id="0" name="对象 1894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3792538"/>
                        <a:ext cx="6105525" cy="265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6981" name="矩形 189447">
            <a:extLst>
              <a:ext uri="{FF2B5EF4-FFF2-40B4-BE49-F238E27FC236}">
                <a16:creationId xmlns:a16="http://schemas.microsoft.com/office/drawing/2014/main" id="{53A48F42-9BB2-46DA-B12C-C7F9619CC0ED}"/>
              </a:ext>
            </a:extLst>
          </p:cNvPr>
          <p:cNvSpPr>
            <a:spLocks noGrp="1" noChangeArrowheads="1"/>
          </p:cNvSpPr>
          <p:nvPr/>
        </p:nvSpPr>
        <p:spPr bwMode="auto">
          <a:xfrm>
            <a:off x="457200" y="1266825"/>
            <a:ext cx="86868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500" b="1"/>
              <a:t>非单位负反馈系统误差系数</a:t>
            </a:r>
          </a:p>
        </p:txBody>
      </p:sp>
      <p:sp>
        <p:nvSpPr>
          <p:cNvPr id="126982" name="灯片编号占位符 1">
            <a:extLst>
              <a:ext uri="{FF2B5EF4-FFF2-40B4-BE49-F238E27FC236}">
                <a16:creationId xmlns:a16="http://schemas.microsoft.com/office/drawing/2014/main" id="{94AD0833-3A90-4F9A-999D-DBBC8C96E2DE}"/>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825377F6-D020-489F-A777-34B1BAC729BC}" type="slidenum">
              <a:rPr lang="zh-CN" altLang="en-US" sz="1400"/>
              <a:pPr algn="r" eaLnBrk="1" hangingPunct="1">
                <a:lnSpc>
                  <a:spcPct val="100000"/>
                </a:lnSpc>
                <a:spcBef>
                  <a:spcPct val="0"/>
                </a:spcBef>
                <a:buClrTx/>
                <a:buFont typeface="Arial" panose="020B0604020202020204" pitchFamily="34" charset="0"/>
                <a:buNone/>
              </a:pPr>
              <a:t>89</a:t>
            </a:fld>
            <a:endParaRPr lang="zh-CN" altLang="en-US" sz="1400"/>
          </a:p>
        </p:txBody>
      </p:sp>
      <p:sp>
        <p:nvSpPr>
          <p:cNvPr id="126983" name="矩形 362503">
            <a:extLst>
              <a:ext uri="{FF2B5EF4-FFF2-40B4-BE49-F238E27FC236}">
                <a16:creationId xmlns:a16="http://schemas.microsoft.com/office/drawing/2014/main" id="{185DF3B9-0193-421C-A059-7898645BAD08}"/>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p>
        </p:txBody>
      </p:sp>
      <p:sp>
        <p:nvSpPr>
          <p:cNvPr id="126984" name="矩形 1">
            <a:extLst>
              <a:ext uri="{FF2B5EF4-FFF2-40B4-BE49-F238E27FC236}">
                <a16:creationId xmlns:a16="http://schemas.microsoft.com/office/drawing/2014/main" id="{C0044CF4-511F-44AC-93EC-035EE9612431}"/>
              </a:ext>
            </a:extLst>
          </p:cNvPr>
          <p:cNvSpPr>
            <a:spLocks noChangeArrowheads="1"/>
          </p:cNvSpPr>
          <p:nvPr/>
        </p:nvSpPr>
        <p:spPr bwMode="auto">
          <a:xfrm>
            <a:off x="7158038" y="3046413"/>
            <a:ext cx="930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r>
              <a:rPr lang="zh-CN" altLang="en-US" sz="1800" b="1"/>
              <a:t>图 </a:t>
            </a:r>
            <a:r>
              <a:rPr lang="en-US" altLang="zh-CN" sz="1800" b="1"/>
              <a:t>5.21</a:t>
            </a:r>
            <a:endParaRPr lang="zh-CN" altLang="en-US"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267265">
            <a:extLst>
              <a:ext uri="{FF2B5EF4-FFF2-40B4-BE49-F238E27FC236}">
                <a16:creationId xmlns:a16="http://schemas.microsoft.com/office/drawing/2014/main" id="{93A5C516-7559-4FBB-8838-3158D99D1D77}"/>
              </a:ext>
            </a:extLst>
          </p:cNvPr>
          <p:cNvSpPr>
            <a:spLocks noChangeArrowheads="1"/>
          </p:cNvSpPr>
          <p:nvPr/>
        </p:nvSpPr>
        <p:spPr bwMode="auto">
          <a:xfrm>
            <a:off x="457200" y="981075"/>
            <a:ext cx="677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zh-CN" altLang="en-US" b="1"/>
              <a:t>标准测试信号</a:t>
            </a:r>
            <a:r>
              <a:rPr lang="en-US" altLang="zh-CN" b="1">
                <a:latin typeface="宋体" panose="02010600030101010101" pitchFamily="2" charset="-122"/>
              </a:rPr>
              <a:t>—</a:t>
            </a:r>
            <a:r>
              <a:rPr lang="zh-CN" altLang="en-US" b="1">
                <a:solidFill>
                  <a:srgbClr val="FF0000"/>
                </a:solidFill>
              </a:rPr>
              <a:t>斜坡输入</a:t>
            </a:r>
            <a:r>
              <a:rPr lang="en-US" altLang="zh-CN" b="1">
                <a:solidFill>
                  <a:srgbClr val="FF0000"/>
                </a:solidFill>
                <a:latin typeface="Times New Roman" panose="02020603050405020304" pitchFamily="18" charset="0"/>
              </a:rPr>
              <a:t>ramp input</a:t>
            </a:r>
            <a:endParaRPr lang="en-US" altLang="zh-CN" sz="2400">
              <a:solidFill>
                <a:srgbClr val="FF0000"/>
              </a:solidFill>
            </a:endParaRPr>
          </a:p>
        </p:txBody>
      </p:sp>
      <p:pic>
        <p:nvPicPr>
          <p:cNvPr id="12291" name="图片 267266" descr="图片2">
            <a:extLst>
              <a:ext uri="{FF2B5EF4-FFF2-40B4-BE49-F238E27FC236}">
                <a16:creationId xmlns:a16="http://schemas.microsoft.com/office/drawing/2014/main" id="{7361D477-B014-4FCD-8A50-C7280F020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826" r="34999" b="18208"/>
          <a:stretch>
            <a:fillRect/>
          </a:stretch>
        </p:blipFill>
        <p:spPr bwMode="auto">
          <a:xfrm>
            <a:off x="4583113" y="3068638"/>
            <a:ext cx="3903662"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292" name="对象 267268">
            <a:extLst>
              <a:ext uri="{FF2B5EF4-FFF2-40B4-BE49-F238E27FC236}">
                <a16:creationId xmlns:a16="http://schemas.microsoft.com/office/drawing/2014/main" id="{906817AC-41D9-4D0A-9BE0-7DE7FE5DBA66}"/>
              </a:ext>
            </a:extLst>
          </p:cNvPr>
          <p:cNvGraphicFramePr>
            <a:graphicFrameLocks/>
          </p:cNvGraphicFramePr>
          <p:nvPr>
            <p:extLst>
              <p:ext uri="{D42A27DB-BD31-4B8C-83A1-F6EECF244321}">
                <p14:modId xmlns:p14="http://schemas.microsoft.com/office/powerpoint/2010/main" val="2255383505"/>
              </p:ext>
            </p:extLst>
          </p:nvPr>
        </p:nvGraphicFramePr>
        <p:xfrm>
          <a:off x="1258888" y="1557338"/>
          <a:ext cx="5834062" cy="1397000"/>
        </p:xfrm>
        <a:graphic>
          <a:graphicData uri="http://schemas.openxmlformats.org/presentationml/2006/ole">
            <mc:AlternateContent xmlns:mc="http://schemas.openxmlformats.org/markup-compatibility/2006">
              <mc:Choice xmlns:v="urn:schemas-microsoft-com:vml" Requires="v">
                <p:oleObj r:id="rId3" imgW="2500815" imgH="710891" progId="Equation.DSMT4">
                  <p:embed/>
                </p:oleObj>
              </mc:Choice>
              <mc:Fallback>
                <p:oleObj r:id="rId3" imgW="2500815" imgH="710891" progId="Equation.DSMT4">
                  <p:embed/>
                  <p:pic>
                    <p:nvPicPr>
                      <p:cNvPr id="0" name="对象 26726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557338"/>
                        <a:ext cx="5834062"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3" name="矩形 267269">
            <a:extLst>
              <a:ext uri="{FF2B5EF4-FFF2-40B4-BE49-F238E27FC236}">
                <a16:creationId xmlns:a16="http://schemas.microsoft.com/office/drawing/2014/main" id="{28CE5DA1-9F41-4456-9AC4-5625A0688E50}"/>
              </a:ext>
            </a:extLst>
          </p:cNvPr>
          <p:cNvSpPr>
            <a:spLocks noChangeArrowheads="1"/>
          </p:cNvSpPr>
          <p:nvPr/>
        </p:nvSpPr>
        <p:spPr bwMode="auto">
          <a:xfrm>
            <a:off x="487363" y="3067050"/>
            <a:ext cx="3887787"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600" b="1"/>
              <a:t>系统在斜坡输入作用</a:t>
            </a:r>
          </a:p>
          <a:p>
            <a:pPr eaLnBrk="1" hangingPunct="1">
              <a:lnSpc>
                <a:spcPct val="150000"/>
              </a:lnSpc>
              <a:buFont typeface="Wingdings" panose="05000000000000000000" pitchFamily="2" charset="2"/>
              <a:buNone/>
            </a:pPr>
            <a:r>
              <a:rPr lang="zh-CN" altLang="en-US" sz="2600" b="1"/>
              <a:t>下的输出响应，称为系</a:t>
            </a:r>
          </a:p>
          <a:p>
            <a:pPr eaLnBrk="1" hangingPunct="1">
              <a:lnSpc>
                <a:spcPct val="150000"/>
              </a:lnSpc>
              <a:buFont typeface="Wingdings" panose="05000000000000000000" pitchFamily="2" charset="2"/>
              <a:buNone/>
            </a:pPr>
            <a:r>
              <a:rPr lang="zh-CN" altLang="en-US" sz="2600" b="1"/>
              <a:t>统的斜坡响应。单位斜</a:t>
            </a:r>
          </a:p>
          <a:p>
            <a:pPr eaLnBrk="1" hangingPunct="1">
              <a:lnSpc>
                <a:spcPct val="150000"/>
              </a:lnSpc>
              <a:buFont typeface="Wingdings" panose="05000000000000000000" pitchFamily="2" charset="2"/>
              <a:buNone/>
            </a:pPr>
            <a:r>
              <a:rPr lang="zh-CN" altLang="en-US" sz="2600" b="1"/>
              <a:t>坡输入作用下的输出响</a:t>
            </a:r>
          </a:p>
          <a:p>
            <a:pPr eaLnBrk="1" hangingPunct="1">
              <a:lnSpc>
                <a:spcPct val="150000"/>
              </a:lnSpc>
              <a:buFont typeface="Wingdings" panose="05000000000000000000" pitchFamily="2" charset="2"/>
              <a:buNone/>
            </a:pPr>
            <a:r>
              <a:rPr lang="zh-CN" altLang="en-US" sz="2600" b="1"/>
              <a:t>应称为单位斜坡响应</a:t>
            </a:r>
          </a:p>
        </p:txBody>
      </p:sp>
      <p:sp>
        <p:nvSpPr>
          <p:cNvPr id="12294" name="矩形 270339">
            <a:extLst>
              <a:ext uri="{FF2B5EF4-FFF2-40B4-BE49-F238E27FC236}">
                <a16:creationId xmlns:a16="http://schemas.microsoft.com/office/drawing/2014/main" id="{BD4E69ED-2E99-4767-8139-E60ABF0BEC89}"/>
              </a:ext>
            </a:extLst>
          </p:cNvPr>
          <p:cNvSpPr>
            <a:spLocks noChangeArrowheads="1"/>
          </p:cNvSpPr>
          <p:nvPr/>
        </p:nvSpPr>
        <p:spPr bwMode="auto">
          <a:xfrm>
            <a:off x="1547813" y="188913"/>
            <a:ext cx="6072187"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5.2 </a:t>
            </a:r>
            <a:r>
              <a:rPr lang="zh-CN" altLang="zh-CN" sz="3200" b="1">
                <a:solidFill>
                  <a:schemeClr val="tx2"/>
                </a:solidFill>
              </a:rPr>
              <a:t>测试输入信号</a:t>
            </a:r>
            <a:endParaRPr lang="en-US" altLang="zh-CN" sz="3200" b="1">
              <a:solidFill>
                <a:schemeClr val="tx2"/>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矩形 370690">
            <a:extLst>
              <a:ext uri="{FF2B5EF4-FFF2-40B4-BE49-F238E27FC236}">
                <a16:creationId xmlns:a16="http://schemas.microsoft.com/office/drawing/2014/main" id="{668B79A1-19FA-44FE-B111-A29D2FE1C0C7}"/>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28003" name="对象 370691">
            <a:extLst>
              <a:ext uri="{FF2B5EF4-FFF2-40B4-BE49-F238E27FC236}">
                <a16:creationId xmlns:a16="http://schemas.microsoft.com/office/drawing/2014/main" id="{9EE64286-21D5-4A35-90B6-63EC0D9A1560}"/>
              </a:ext>
            </a:extLst>
          </p:cNvPr>
          <p:cNvGraphicFramePr>
            <a:graphicFrameLocks noChangeAspect="1"/>
          </p:cNvGraphicFramePr>
          <p:nvPr/>
        </p:nvGraphicFramePr>
        <p:xfrm>
          <a:off x="1016000" y="1574800"/>
          <a:ext cx="7004050" cy="4546600"/>
        </p:xfrm>
        <a:graphic>
          <a:graphicData uri="http://schemas.openxmlformats.org/presentationml/2006/ole">
            <mc:AlternateContent xmlns:mc="http://schemas.openxmlformats.org/markup-compatibility/2006">
              <mc:Choice xmlns:v="urn:schemas-microsoft-com:vml" Requires="v">
                <p:oleObj r:id="rId2" imgW="3251200" imgH="2108200" progId="Equation.DSMT4">
                  <p:embed/>
                </p:oleObj>
              </mc:Choice>
              <mc:Fallback>
                <p:oleObj r:id="rId2" imgW="3251200" imgH="2108200" progId="Equation.DSMT4">
                  <p:embed/>
                  <p:pic>
                    <p:nvPicPr>
                      <p:cNvPr id="0" name="对象 3706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1574800"/>
                        <a:ext cx="7004050"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8004" name="灯片编号占位符 1">
            <a:extLst>
              <a:ext uri="{FF2B5EF4-FFF2-40B4-BE49-F238E27FC236}">
                <a16:creationId xmlns:a16="http://schemas.microsoft.com/office/drawing/2014/main" id="{94C204EC-27E1-407C-A7A9-1BC57C2796B4}"/>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0B7CB897-F677-473E-B40C-F017F2EA45D6}" type="slidenum">
              <a:rPr lang="zh-CN" altLang="en-US" sz="1400"/>
              <a:pPr algn="r" eaLnBrk="1" hangingPunct="1">
                <a:lnSpc>
                  <a:spcPct val="100000"/>
                </a:lnSpc>
                <a:spcBef>
                  <a:spcPct val="0"/>
                </a:spcBef>
                <a:buClrTx/>
                <a:buFont typeface="Arial" panose="020B0604020202020204" pitchFamily="34" charset="0"/>
                <a:buNone/>
              </a:pPr>
              <a:t>90</a:t>
            </a:fld>
            <a:endParaRPr lang="zh-CN" altLang="en-US" sz="1400"/>
          </a:p>
        </p:txBody>
      </p:sp>
      <p:sp>
        <p:nvSpPr>
          <p:cNvPr id="128005" name="矩形 362503">
            <a:extLst>
              <a:ext uri="{FF2B5EF4-FFF2-40B4-BE49-F238E27FC236}">
                <a16:creationId xmlns:a16="http://schemas.microsoft.com/office/drawing/2014/main" id="{175207C0-6110-4316-87C7-7DE39D8B7F91}"/>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rPr>
              <a:t>5.6</a:t>
            </a:r>
            <a:r>
              <a:rPr lang="en-US" altLang="zh-CN" sz="3200" b="1">
                <a:solidFill>
                  <a:schemeClr val="tx2"/>
                </a:solidFill>
                <a:latin typeface="Times New Roman" panose="02020603050405020304" pitchFamily="18" charset="0"/>
              </a:rPr>
              <a:t>  </a:t>
            </a:r>
            <a:r>
              <a:rPr lang="zh-CN" altLang="en-US" sz="3200" b="1">
                <a:solidFill>
                  <a:schemeClr val="tx2"/>
                </a:solidFill>
              </a:rPr>
              <a:t>反馈控制系统稳态误差</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文本占位符 190466">
            <a:extLst>
              <a:ext uri="{FF2B5EF4-FFF2-40B4-BE49-F238E27FC236}">
                <a16:creationId xmlns:a16="http://schemas.microsoft.com/office/drawing/2014/main" id="{84B9CBE5-883B-4AA1-9326-84219F2FD1B4}"/>
              </a:ext>
            </a:extLst>
          </p:cNvPr>
          <p:cNvSpPr>
            <a:spLocks noGrp="1" noChangeArrowheads="1"/>
          </p:cNvSpPr>
          <p:nvPr>
            <p:ph idx="1"/>
          </p:nvPr>
        </p:nvSpPr>
        <p:spPr>
          <a:xfrm>
            <a:off x="0" y="1196975"/>
            <a:ext cx="9144000" cy="4608513"/>
          </a:xfrm>
        </p:spPr>
        <p:txBody>
          <a:bodyPr/>
          <a:lstStyle/>
          <a:p>
            <a:pPr eaLnBrk="1" hangingPunct="1">
              <a:lnSpc>
                <a:spcPct val="150000"/>
              </a:lnSpc>
              <a:spcBef>
                <a:spcPct val="0"/>
              </a:spcBef>
            </a:pPr>
            <a:r>
              <a:rPr lang="zh-CN" altLang="en-US" sz="2400" b="1" dirty="0">
                <a:solidFill>
                  <a:srgbClr val="FF0000"/>
                </a:solidFill>
              </a:rPr>
              <a:t>设计指标：</a:t>
            </a:r>
            <a:r>
              <a:rPr lang="zh-CN" altLang="en-US" sz="2400" b="1" dirty="0">
                <a:solidFill>
                  <a:srgbClr val="000000"/>
                </a:solidFill>
                <a:latin typeface="Times New Roman" panose="02020603050405020304" pitchFamily="18" charset="0"/>
              </a:rPr>
              <a:t>指具体的设计规格，体现系统某一方面的性能，如超调量、调节时间、稳态误差等</a:t>
            </a:r>
          </a:p>
          <a:p>
            <a:pPr eaLnBrk="1" hangingPunct="1">
              <a:lnSpc>
                <a:spcPct val="150000"/>
              </a:lnSpc>
              <a:spcBef>
                <a:spcPct val="0"/>
              </a:spcBef>
            </a:pPr>
            <a:r>
              <a:rPr lang="zh-CN" altLang="en-US" sz="2400" b="1" dirty="0">
                <a:solidFill>
                  <a:srgbClr val="FF0000"/>
                </a:solidFill>
              </a:rPr>
              <a:t>性能指标：</a:t>
            </a:r>
            <a:r>
              <a:rPr lang="zh-CN" altLang="en-US" sz="2400" b="1" dirty="0"/>
              <a:t>对系统的性能的定量测度。</a:t>
            </a:r>
            <a:r>
              <a:rPr lang="zh-CN" altLang="en-US" sz="2400" b="1" dirty="0">
                <a:latin typeface="Times New Roman" panose="02020603050405020304" pitchFamily="18" charset="0"/>
              </a:rPr>
              <a:t>试图用一个量化的指标综合地、全面地表达系统各方面的性能。</a:t>
            </a:r>
            <a:r>
              <a:rPr lang="zh-CN" altLang="en-US" sz="2400" b="1" dirty="0"/>
              <a:t>选择性能指标要着重体现重要的系统设计指标</a:t>
            </a:r>
          </a:p>
          <a:p>
            <a:pPr eaLnBrk="1" hangingPunct="1">
              <a:lnSpc>
                <a:spcPct val="150000"/>
              </a:lnSpc>
              <a:spcBef>
                <a:spcPct val="0"/>
              </a:spcBef>
            </a:pPr>
            <a:r>
              <a:rPr lang="zh-CN" altLang="en-US" sz="2400" b="1" dirty="0">
                <a:solidFill>
                  <a:srgbClr val="FF3300"/>
                </a:solidFill>
              </a:rPr>
              <a:t>最优控制系统：</a:t>
            </a:r>
            <a:r>
              <a:rPr lang="zh-CN" altLang="en-US" sz="2400" b="1" dirty="0"/>
              <a:t>调节系统参数使性能指标达到极值（常为最小值）。性能指标通常为非负值，极小化性能指标得到最佳系统</a:t>
            </a:r>
          </a:p>
        </p:txBody>
      </p:sp>
      <p:sp>
        <p:nvSpPr>
          <p:cNvPr id="129027" name="矩形 190467">
            <a:extLst>
              <a:ext uri="{FF2B5EF4-FFF2-40B4-BE49-F238E27FC236}">
                <a16:creationId xmlns:a16="http://schemas.microsoft.com/office/drawing/2014/main" id="{0A44C7D8-9A90-4F3C-BBA3-87166BC9218E}"/>
              </a:ext>
            </a:extLst>
          </p:cNvPr>
          <p:cNvSpPr>
            <a:spLocks noChangeArrowheads="1"/>
          </p:cNvSpPr>
          <p:nvPr/>
        </p:nvSpPr>
        <p:spPr bwMode="auto">
          <a:xfrm>
            <a:off x="0" y="3252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sp>
        <p:nvSpPr>
          <p:cNvPr id="129028" name="灯片编号占位符 1">
            <a:extLst>
              <a:ext uri="{FF2B5EF4-FFF2-40B4-BE49-F238E27FC236}">
                <a16:creationId xmlns:a16="http://schemas.microsoft.com/office/drawing/2014/main" id="{7DB7C79C-0F59-4275-B7AD-211E7D029A91}"/>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E7A912C9-5720-4B99-8E68-8EE63F60B444}" type="slidenum">
              <a:rPr lang="zh-CN" altLang="en-US" sz="1400"/>
              <a:pPr algn="r" eaLnBrk="1" hangingPunct="1">
                <a:lnSpc>
                  <a:spcPct val="100000"/>
                </a:lnSpc>
                <a:spcBef>
                  <a:spcPct val="0"/>
                </a:spcBef>
                <a:buClrTx/>
                <a:buFont typeface="Arial" panose="020B0604020202020204" pitchFamily="34" charset="0"/>
                <a:buNone/>
              </a:pPr>
              <a:t>91</a:t>
            </a:fld>
            <a:endParaRPr lang="zh-CN" altLang="en-US" sz="1400"/>
          </a:p>
        </p:txBody>
      </p:sp>
      <p:sp>
        <p:nvSpPr>
          <p:cNvPr id="129029" name="矩形 362503">
            <a:extLst>
              <a:ext uri="{FF2B5EF4-FFF2-40B4-BE49-F238E27FC236}">
                <a16:creationId xmlns:a16="http://schemas.microsoft.com/office/drawing/2014/main" id="{20B10F15-1ACB-47B7-8458-955E10D0925F}"/>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文本占位符 375809">
            <a:extLst>
              <a:ext uri="{FF2B5EF4-FFF2-40B4-BE49-F238E27FC236}">
                <a16:creationId xmlns:a16="http://schemas.microsoft.com/office/drawing/2014/main" id="{A22FAF15-C82F-4837-9392-EB5C2246A3E0}"/>
              </a:ext>
            </a:extLst>
          </p:cNvPr>
          <p:cNvSpPr>
            <a:spLocks noGrp="1" noChangeArrowheads="1"/>
          </p:cNvSpPr>
          <p:nvPr>
            <p:ph idx="1"/>
          </p:nvPr>
        </p:nvSpPr>
        <p:spPr>
          <a:xfrm>
            <a:off x="539750" y="1195388"/>
            <a:ext cx="8035925" cy="649287"/>
          </a:xfrm>
        </p:spPr>
        <p:txBody>
          <a:bodyPr/>
          <a:lstStyle/>
          <a:p>
            <a:pPr eaLnBrk="1" hangingPunct="1">
              <a:lnSpc>
                <a:spcPct val="150000"/>
              </a:lnSpc>
              <a:spcBef>
                <a:spcPct val="0"/>
              </a:spcBef>
            </a:pPr>
            <a:r>
              <a:rPr lang="zh-CN" altLang="en-US" sz="2500" b="1" dirty="0">
                <a:solidFill>
                  <a:srgbClr val="FF0000"/>
                </a:solidFill>
              </a:rPr>
              <a:t>误差平方积分</a:t>
            </a:r>
            <a:r>
              <a:rPr lang="en-US" altLang="zh-CN" sz="2500" b="1" dirty="0">
                <a:solidFill>
                  <a:srgbClr val="FF0000"/>
                </a:solidFill>
              </a:rPr>
              <a:t>(</a:t>
            </a:r>
            <a:r>
              <a:rPr lang="en-US" altLang="zh-CN" sz="2500" b="1" dirty="0">
                <a:latin typeface="Times New Roman" panose="02020603050405020304" pitchFamily="18" charset="0"/>
              </a:rPr>
              <a:t> integral of the square of the error, ISE)</a:t>
            </a:r>
          </a:p>
        </p:txBody>
      </p:sp>
      <p:sp>
        <p:nvSpPr>
          <p:cNvPr id="130051" name="矩形 375810">
            <a:extLst>
              <a:ext uri="{FF2B5EF4-FFF2-40B4-BE49-F238E27FC236}">
                <a16:creationId xmlns:a16="http://schemas.microsoft.com/office/drawing/2014/main" id="{A508F1FC-8EE2-4F09-9FC2-916A401C4608}"/>
              </a:ext>
            </a:extLst>
          </p:cNvPr>
          <p:cNvSpPr>
            <a:spLocks noChangeArrowheads="1"/>
          </p:cNvSpPr>
          <p:nvPr/>
        </p:nvSpPr>
        <p:spPr bwMode="auto">
          <a:xfrm>
            <a:off x="0" y="3252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30052" name="对象 375812">
            <a:extLst>
              <a:ext uri="{FF2B5EF4-FFF2-40B4-BE49-F238E27FC236}">
                <a16:creationId xmlns:a16="http://schemas.microsoft.com/office/drawing/2014/main" id="{D1D4DABE-017C-4CDF-93AC-B01558889364}"/>
              </a:ext>
            </a:extLst>
          </p:cNvPr>
          <p:cNvGraphicFramePr>
            <a:graphicFrameLocks noChangeAspect="1"/>
          </p:cNvGraphicFramePr>
          <p:nvPr/>
        </p:nvGraphicFramePr>
        <p:xfrm>
          <a:off x="3348038" y="1989138"/>
          <a:ext cx="2441575" cy="719137"/>
        </p:xfrm>
        <a:graphic>
          <a:graphicData uri="http://schemas.openxmlformats.org/presentationml/2006/ole">
            <mc:AlternateContent xmlns:mc="http://schemas.openxmlformats.org/markup-compatibility/2006">
              <mc:Choice xmlns:v="urn:schemas-microsoft-com:vml" Requires="v">
                <p:oleObj r:id="rId2" imgW="1078564" imgH="355292" progId="Equation.DSMT4">
                  <p:embed/>
                </p:oleObj>
              </mc:Choice>
              <mc:Fallback>
                <p:oleObj r:id="rId2" imgW="1078564" imgH="355292" progId="Equation.DSMT4">
                  <p:embed/>
                  <p:pic>
                    <p:nvPicPr>
                      <p:cNvPr id="0" name="对象 3758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1989138"/>
                        <a:ext cx="24415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0053" name="矩形 375815">
            <a:extLst>
              <a:ext uri="{FF2B5EF4-FFF2-40B4-BE49-F238E27FC236}">
                <a16:creationId xmlns:a16="http://schemas.microsoft.com/office/drawing/2014/main" id="{715AFFC9-FE18-470F-BE80-2F780BA8ED9D}"/>
              </a:ext>
            </a:extLst>
          </p:cNvPr>
          <p:cNvSpPr>
            <a:spLocks noChangeArrowheads="1"/>
          </p:cNvSpPr>
          <p:nvPr/>
        </p:nvSpPr>
        <p:spPr bwMode="auto">
          <a:xfrm>
            <a:off x="560388" y="2836863"/>
            <a:ext cx="799147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400" b="1" dirty="0">
                <a:latin typeface="Times New Roman" panose="02020603050405020304" pitchFamily="18" charset="0"/>
              </a:rPr>
              <a:t>积分上限</a:t>
            </a:r>
            <a:r>
              <a:rPr lang="en-US" altLang="zh-CN" sz="2400" b="1" i="1" dirty="0">
                <a:latin typeface="Times New Roman" panose="02020603050405020304" pitchFamily="18" charset="0"/>
              </a:rPr>
              <a:t>T</a:t>
            </a:r>
            <a:r>
              <a:rPr lang="zh-CN" altLang="en-US" sz="2400" b="1" dirty="0">
                <a:latin typeface="Times New Roman" panose="02020603050405020304" pitchFamily="18" charset="0"/>
              </a:rPr>
              <a:t>为有限时间，一般选择</a:t>
            </a:r>
            <a:r>
              <a:rPr lang="en-US" altLang="zh-CN" sz="2400" b="1" i="1" dirty="0">
                <a:latin typeface="Times New Roman" panose="02020603050405020304" pitchFamily="18" charset="0"/>
              </a:rPr>
              <a:t>T</a:t>
            </a:r>
            <a:r>
              <a:rPr lang="zh-CN" altLang="en-US" sz="2400" b="1" dirty="0">
                <a:latin typeface="Times New Roman" panose="02020603050405020304" pitchFamily="18" charset="0"/>
              </a:rPr>
              <a:t>使积分达到稳态值，如调节时间</a:t>
            </a:r>
            <a:r>
              <a:rPr lang="en-US" altLang="zh-CN" sz="2400" b="1" i="1" dirty="0">
                <a:latin typeface="Times New Roman" panose="02020603050405020304" pitchFamily="18" charset="0"/>
              </a:rPr>
              <a:t>Ts</a:t>
            </a:r>
          </a:p>
          <a:p>
            <a:pPr eaLnBrk="1" hangingPunct="1">
              <a:lnSpc>
                <a:spcPct val="150000"/>
              </a:lnSpc>
              <a:spcBef>
                <a:spcPct val="0"/>
              </a:spcBef>
            </a:pPr>
            <a:r>
              <a:rPr lang="en-US" altLang="zh-CN" sz="2400" b="1" dirty="0">
                <a:latin typeface="Times New Roman" panose="02020603050405020304" pitchFamily="18" charset="0"/>
              </a:rPr>
              <a:t>ISE</a:t>
            </a:r>
            <a:r>
              <a:rPr lang="zh-CN" altLang="en-US" sz="2400" b="1" dirty="0">
                <a:latin typeface="Times New Roman" panose="02020603050405020304" pitchFamily="18" charset="0"/>
              </a:rPr>
              <a:t>能区分过度的过阻尼系统和过度的欠阻尼系统。折衷选取阻尼值，得到</a:t>
            </a:r>
            <a:r>
              <a:rPr lang="en-US" altLang="zh-CN" sz="2400" b="1" dirty="0">
                <a:latin typeface="Times New Roman" panose="02020603050405020304" pitchFamily="18" charset="0"/>
              </a:rPr>
              <a:t>ISE</a:t>
            </a:r>
            <a:r>
              <a:rPr lang="zh-CN" altLang="en-US" sz="2400" b="1" dirty="0">
                <a:latin typeface="Times New Roman" panose="02020603050405020304" pitchFamily="18" charset="0"/>
              </a:rPr>
              <a:t>的极小值</a:t>
            </a:r>
          </a:p>
          <a:p>
            <a:pPr eaLnBrk="1" hangingPunct="1">
              <a:lnSpc>
                <a:spcPct val="150000"/>
              </a:lnSpc>
              <a:spcBef>
                <a:spcPct val="0"/>
              </a:spcBef>
            </a:pPr>
            <a:r>
              <a:rPr lang="en-US" altLang="zh-CN" sz="2400" b="1" dirty="0">
                <a:latin typeface="Times New Roman" panose="02020603050405020304" pitchFamily="18" charset="0"/>
              </a:rPr>
              <a:t>ISE</a:t>
            </a:r>
            <a:r>
              <a:rPr lang="zh-CN" altLang="en-US" sz="2400" b="1" dirty="0">
                <a:latin typeface="Times New Roman" panose="02020603050405020304" pitchFamily="18" charset="0"/>
              </a:rPr>
              <a:t>适合于实际应用：求平方容易获得，误差平方在数学上易于分析和计算</a:t>
            </a:r>
          </a:p>
        </p:txBody>
      </p:sp>
      <p:sp>
        <p:nvSpPr>
          <p:cNvPr id="130054" name="灯片编号占位符 1">
            <a:extLst>
              <a:ext uri="{FF2B5EF4-FFF2-40B4-BE49-F238E27FC236}">
                <a16:creationId xmlns:a16="http://schemas.microsoft.com/office/drawing/2014/main" id="{13E44D0D-CF46-4AED-89BA-0EFF30712C00}"/>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CF9738EF-13EF-4D5C-890D-194F94FFF81B}" type="slidenum">
              <a:rPr lang="zh-CN" altLang="en-US" sz="1400"/>
              <a:pPr algn="r" eaLnBrk="1" hangingPunct="1">
                <a:lnSpc>
                  <a:spcPct val="100000"/>
                </a:lnSpc>
                <a:spcBef>
                  <a:spcPct val="0"/>
                </a:spcBef>
                <a:buClrTx/>
                <a:buFont typeface="Arial" panose="020B0604020202020204" pitchFamily="34" charset="0"/>
                <a:buNone/>
              </a:pPr>
              <a:t>92</a:t>
            </a:fld>
            <a:endParaRPr lang="zh-CN" altLang="en-US" sz="1400"/>
          </a:p>
        </p:txBody>
      </p:sp>
      <p:sp>
        <p:nvSpPr>
          <p:cNvPr id="130055" name="矩形 362503">
            <a:extLst>
              <a:ext uri="{FF2B5EF4-FFF2-40B4-BE49-F238E27FC236}">
                <a16:creationId xmlns:a16="http://schemas.microsoft.com/office/drawing/2014/main" id="{8C6A8335-05C9-415B-AFFB-88CE9DE1C1F4}"/>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图片 376834" descr="05_25a-e">
            <a:extLst>
              <a:ext uri="{FF2B5EF4-FFF2-40B4-BE49-F238E27FC236}">
                <a16:creationId xmlns:a16="http://schemas.microsoft.com/office/drawing/2014/main" id="{4A50B73B-758D-4E53-B8B2-ADC69A2A4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604" t="-21" b="8670"/>
          <a:stretch>
            <a:fillRect/>
          </a:stretch>
        </p:blipFill>
        <p:spPr bwMode="auto">
          <a:xfrm>
            <a:off x="1355725" y="463550"/>
            <a:ext cx="3495675" cy="611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5" name="灯片编号占位符 1">
            <a:extLst>
              <a:ext uri="{FF2B5EF4-FFF2-40B4-BE49-F238E27FC236}">
                <a16:creationId xmlns:a16="http://schemas.microsoft.com/office/drawing/2014/main" id="{9095A00E-6886-4DAD-B4F6-DC43BC8BDE43}"/>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0E15C9D9-E815-4685-BE93-9EFAF6B869A9}" type="slidenum">
              <a:rPr lang="zh-CN" altLang="en-US" sz="1400"/>
              <a:pPr algn="r" eaLnBrk="1" hangingPunct="1">
                <a:lnSpc>
                  <a:spcPct val="100000"/>
                </a:lnSpc>
                <a:spcBef>
                  <a:spcPct val="0"/>
                </a:spcBef>
                <a:buClrTx/>
                <a:buFont typeface="Arial" panose="020B0604020202020204" pitchFamily="34" charset="0"/>
                <a:buNone/>
              </a:pPr>
              <a:t>93</a:t>
            </a:fld>
            <a:endParaRPr lang="zh-CN" altLang="en-US" sz="1400"/>
          </a:p>
        </p:txBody>
      </p:sp>
      <p:sp>
        <p:nvSpPr>
          <p:cNvPr id="131076" name="矩形 3">
            <a:extLst>
              <a:ext uri="{FF2B5EF4-FFF2-40B4-BE49-F238E27FC236}">
                <a16:creationId xmlns:a16="http://schemas.microsoft.com/office/drawing/2014/main" id="{1FEC94CD-010D-42F9-88CE-2D2D082EE0F4}"/>
              </a:ext>
            </a:extLst>
          </p:cNvPr>
          <p:cNvSpPr>
            <a:spLocks noChangeArrowheads="1"/>
          </p:cNvSpPr>
          <p:nvPr/>
        </p:nvSpPr>
        <p:spPr bwMode="auto">
          <a:xfrm>
            <a:off x="5291138" y="5913438"/>
            <a:ext cx="3086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r>
              <a:rPr lang="zh-CN" altLang="en-US" sz="1800" b="1"/>
              <a:t>图 </a:t>
            </a:r>
            <a:r>
              <a:rPr lang="en-US" altLang="zh-CN" sz="1800" b="1"/>
              <a:t>5.25 </a:t>
            </a:r>
            <a:r>
              <a:rPr lang="zh-CN" altLang="en-US" sz="1800" b="1"/>
              <a:t>误差平方积分的计算</a:t>
            </a:r>
            <a:endParaRPr lang="zh-CN" altLang="en-US" sz="18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98" name="对象 192516">
            <a:extLst>
              <a:ext uri="{FF2B5EF4-FFF2-40B4-BE49-F238E27FC236}">
                <a16:creationId xmlns:a16="http://schemas.microsoft.com/office/drawing/2014/main" id="{D6C8F099-8BC3-42B0-8345-6A235D8EECA6}"/>
              </a:ext>
            </a:extLst>
          </p:cNvPr>
          <p:cNvGraphicFramePr>
            <a:graphicFrameLocks noChangeAspect="1"/>
          </p:cNvGraphicFramePr>
          <p:nvPr/>
        </p:nvGraphicFramePr>
        <p:xfrm>
          <a:off x="3724275" y="2189163"/>
          <a:ext cx="2246313" cy="714375"/>
        </p:xfrm>
        <a:graphic>
          <a:graphicData uri="http://schemas.openxmlformats.org/presentationml/2006/ole">
            <mc:AlternateContent xmlns:mc="http://schemas.openxmlformats.org/markup-compatibility/2006">
              <mc:Choice xmlns:v="urn:schemas-microsoft-com:vml" Requires="v">
                <p:oleObj r:id="rId2" imgW="1104900" imgH="355600" progId="Equation.DSMT4">
                  <p:embed/>
                </p:oleObj>
              </mc:Choice>
              <mc:Fallback>
                <p:oleObj r:id="rId2" imgW="1104900" imgH="355600" progId="Equation.DSMT4">
                  <p:embed/>
                  <p:pic>
                    <p:nvPicPr>
                      <p:cNvPr id="0" name="对象 1925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275" y="2189163"/>
                        <a:ext cx="224631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2099" name="对象 192518">
            <a:extLst>
              <a:ext uri="{FF2B5EF4-FFF2-40B4-BE49-F238E27FC236}">
                <a16:creationId xmlns:a16="http://schemas.microsoft.com/office/drawing/2014/main" id="{79720F29-0B72-4D90-8746-B36069513CA9}"/>
              </a:ext>
            </a:extLst>
          </p:cNvPr>
          <p:cNvGraphicFramePr>
            <a:graphicFrameLocks noChangeAspect="1"/>
          </p:cNvGraphicFramePr>
          <p:nvPr/>
        </p:nvGraphicFramePr>
        <p:xfrm>
          <a:off x="3582988" y="4702175"/>
          <a:ext cx="2527300" cy="695325"/>
        </p:xfrm>
        <a:graphic>
          <a:graphicData uri="http://schemas.openxmlformats.org/presentationml/2006/ole">
            <mc:AlternateContent xmlns:mc="http://schemas.openxmlformats.org/markup-compatibility/2006">
              <mc:Choice xmlns:v="urn:schemas-microsoft-com:vml" Requires="v">
                <p:oleObj r:id="rId4" imgW="1282700" imgH="355600" progId="Equation.DSMT4">
                  <p:embed/>
                </p:oleObj>
              </mc:Choice>
              <mc:Fallback>
                <p:oleObj r:id="rId4" imgW="1282700" imgH="355600" progId="Equation.DSMT4">
                  <p:embed/>
                  <p:pic>
                    <p:nvPicPr>
                      <p:cNvPr id="0" name="对象 1925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2988" y="4702175"/>
                        <a:ext cx="25273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2100" name="矩形 192521">
            <a:extLst>
              <a:ext uri="{FF2B5EF4-FFF2-40B4-BE49-F238E27FC236}">
                <a16:creationId xmlns:a16="http://schemas.microsoft.com/office/drawing/2014/main" id="{0E030BBC-1D1C-4CA1-BE0E-A1DCE558DA45}"/>
              </a:ext>
            </a:extLst>
          </p:cNvPr>
          <p:cNvSpPr>
            <a:spLocks noChangeArrowheads="1"/>
          </p:cNvSpPr>
          <p:nvPr/>
        </p:nvSpPr>
        <p:spPr bwMode="auto">
          <a:xfrm>
            <a:off x="574675" y="1050925"/>
            <a:ext cx="8007350"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500" b="1">
                <a:solidFill>
                  <a:srgbClr val="FF0000"/>
                </a:solidFill>
                <a:latin typeface="Times New Roman" panose="02020603050405020304" pitchFamily="18" charset="0"/>
              </a:rPr>
              <a:t>误差绝对值积分</a:t>
            </a:r>
            <a:r>
              <a:rPr lang="en-US" altLang="zh-CN" sz="2500" b="1">
                <a:latin typeface="Times New Roman" panose="02020603050405020304" pitchFamily="18" charset="0"/>
              </a:rPr>
              <a:t>(</a:t>
            </a:r>
            <a:r>
              <a:rPr lang="en-US" altLang="zh-CN" sz="2400" b="1">
                <a:latin typeface="Times New Roman" panose="02020603050405020304" pitchFamily="18" charset="0"/>
              </a:rPr>
              <a:t>the integral of the absolute magnitude of the error, IAE</a:t>
            </a:r>
            <a:r>
              <a:rPr lang="en-US" altLang="zh-CN" sz="2500" b="1">
                <a:latin typeface="Times New Roman" panose="02020603050405020304" pitchFamily="18" charset="0"/>
              </a:rPr>
              <a:t>)</a:t>
            </a:r>
            <a:endParaRPr lang="zh-CN" altLang="en-US" sz="2500" b="1">
              <a:latin typeface="Times New Roman" panose="02020603050405020304" pitchFamily="18" charset="0"/>
            </a:endParaRPr>
          </a:p>
        </p:txBody>
      </p:sp>
      <p:sp>
        <p:nvSpPr>
          <p:cNvPr id="132101" name="矩形 192522">
            <a:extLst>
              <a:ext uri="{FF2B5EF4-FFF2-40B4-BE49-F238E27FC236}">
                <a16:creationId xmlns:a16="http://schemas.microsoft.com/office/drawing/2014/main" id="{0A3E858A-B538-4416-A8A3-32C4D55D42C9}"/>
              </a:ext>
            </a:extLst>
          </p:cNvPr>
          <p:cNvSpPr>
            <a:spLocks noChangeArrowheads="1"/>
          </p:cNvSpPr>
          <p:nvPr/>
        </p:nvSpPr>
        <p:spPr bwMode="auto">
          <a:xfrm>
            <a:off x="574675" y="2922588"/>
            <a:ext cx="806291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en-US" altLang="zh-CN" sz="2500" b="1">
                <a:latin typeface="Times New Roman" panose="02020603050405020304" pitchFamily="18" charset="0"/>
              </a:rPr>
              <a:t>IAE</a:t>
            </a:r>
            <a:r>
              <a:rPr lang="zh-CN" altLang="en-US" sz="2500" b="1">
                <a:latin typeface="Times New Roman" panose="02020603050405020304" pitchFamily="18" charset="0"/>
              </a:rPr>
              <a:t>非常适用于计算机仿真研究</a:t>
            </a:r>
          </a:p>
          <a:p>
            <a:pPr eaLnBrk="1" hangingPunct="1">
              <a:lnSpc>
                <a:spcPct val="150000"/>
              </a:lnSpc>
              <a:spcBef>
                <a:spcPct val="0"/>
              </a:spcBef>
            </a:pPr>
            <a:r>
              <a:rPr lang="zh-CN" altLang="en-US" sz="2500" b="1">
                <a:solidFill>
                  <a:srgbClr val="FF0000"/>
                </a:solidFill>
                <a:latin typeface="Times New Roman" panose="02020603050405020304" pitchFamily="18" charset="0"/>
              </a:rPr>
              <a:t>时间乘误差绝对值积分</a:t>
            </a:r>
            <a:r>
              <a:rPr lang="en-US" altLang="zh-CN" sz="2500" b="1">
                <a:latin typeface="Times New Roman" panose="02020603050405020304" pitchFamily="18" charset="0"/>
              </a:rPr>
              <a:t>( the integral of time multiplied by absolute error, ITAE)</a:t>
            </a:r>
            <a:endParaRPr lang="zh-CN" altLang="en-US" sz="2500" b="1">
              <a:latin typeface="Times New Roman" panose="02020603050405020304" pitchFamily="18" charset="0"/>
            </a:endParaRPr>
          </a:p>
        </p:txBody>
      </p:sp>
      <p:sp>
        <p:nvSpPr>
          <p:cNvPr id="132102" name="矩形 192523">
            <a:extLst>
              <a:ext uri="{FF2B5EF4-FFF2-40B4-BE49-F238E27FC236}">
                <a16:creationId xmlns:a16="http://schemas.microsoft.com/office/drawing/2014/main" id="{18608C74-C617-4633-A403-8702A96E147F}"/>
              </a:ext>
            </a:extLst>
          </p:cNvPr>
          <p:cNvSpPr>
            <a:spLocks noChangeArrowheads="1"/>
          </p:cNvSpPr>
          <p:nvPr/>
        </p:nvSpPr>
        <p:spPr bwMode="auto">
          <a:xfrm>
            <a:off x="574675" y="5373688"/>
            <a:ext cx="79470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500" b="1"/>
              <a:t>ITAE</a:t>
            </a:r>
            <a:r>
              <a:rPr lang="zh-CN" altLang="en-US" sz="2500" b="1"/>
              <a:t>强调响应后期误差的影响，而减弱响应初期较大初始误差对性能指标的影响</a:t>
            </a:r>
          </a:p>
        </p:txBody>
      </p:sp>
      <p:sp>
        <p:nvSpPr>
          <p:cNvPr id="132103" name="灯片编号占位符 1">
            <a:extLst>
              <a:ext uri="{FF2B5EF4-FFF2-40B4-BE49-F238E27FC236}">
                <a16:creationId xmlns:a16="http://schemas.microsoft.com/office/drawing/2014/main" id="{26E6C536-8741-45B4-B343-C348ACB54ED4}"/>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E9CB0A52-C929-439A-9743-479E38BEEAF5}" type="slidenum">
              <a:rPr lang="zh-CN" altLang="en-US" sz="1400"/>
              <a:pPr algn="r" eaLnBrk="1" hangingPunct="1">
                <a:lnSpc>
                  <a:spcPct val="100000"/>
                </a:lnSpc>
                <a:spcBef>
                  <a:spcPct val="0"/>
                </a:spcBef>
                <a:buClrTx/>
                <a:buFont typeface="Arial" panose="020B0604020202020204" pitchFamily="34" charset="0"/>
                <a:buNone/>
              </a:pPr>
              <a:t>94</a:t>
            </a:fld>
            <a:endParaRPr lang="zh-CN" altLang="en-US" sz="1400"/>
          </a:p>
        </p:txBody>
      </p:sp>
      <p:sp>
        <p:nvSpPr>
          <p:cNvPr id="132104" name="矩形 362503">
            <a:extLst>
              <a:ext uri="{FF2B5EF4-FFF2-40B4-BE49-F238E27FC236}">
                <a16:creationId xmlns:a16="http://schemas.microsoft.com/office/drawing/2014/main" id="{421F0C5D-8414-4EC2-9BBB-EA2A2A101FFC}"/>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文本占位符 193538">
            <a:extLst>
              <a:ext uri="{FF2B5EF4-FFF2-40B4-BE49-F238E27FC236}">
                <a16:creationId xmlns:a16="http://schemas.microsoft.com/office/drawing/2014/main" id="{8F5423A2-1AB7-474C-BC3D-E3B3E406BB28}"/>
              </a:ext>
            </a:extLst>
          </p:cNvPr>
          <p:cNvSpPr>
            <a:spLocks noGrp="1" noChangeArrowheads="1"/>
          </p:cNvSpPr>
          <p:nvPr>
            <p:ph idx="1"/>
          </p:nvPr>
        </p:nvSpPr>
        <p:spPr>
          <a:xfrm>
            <a:off x="600075" y="992188"/>
            <a:ext cx="7791450" cy="1008062"/>
          </a:xfrm>
        </p:spPr>
        <p:txBody>
          <a:bodyPr/>
          <a:lstStyle/>
          <a:p>
            <a:pPr eaLnBrk="1" hangingPunct="1">
              <a:lnSpc>
                <a:spcPct val="150000"/>
              </a:lnSpc>
              <a:spcBef>
                <a:spcPct val="0"/>
              </a:spcBef>
            </a:pPr>
            <a:r>
              <a:rPr lang="zh-CN" altLang="en-US" sz="2200" b="1">
                <a:solidFill>
                  <a:srgbClr val="FF0000"/>
                </a:solidFill>
              </a:rPr>
              <a:t>时间乘误差平方积分</a:t>
            </a:r>
            <a:r>
              <a:rPr lang="en-US" altLang="zh-CN" sz="2400" b="1">
                <a:latin typeface="Times New Roman" panose="02020603050405020304" pitchFamily="18" charset="0"/>
              </a:rPr>
              <a:t>( </a:t>
            </a:r>
            <a:r>
              <a:rPr lang="en-US" altLang="en-US" sz="2200" b="1">
                <a:latin typeface="Times New Roman" panose="02020603050405020304" pitchFamily="18" charset="0"/>
              </a:rPr>
              <a:t>the integral of time multiplied by the squared error, </a:t>
            </a:r>
            <a:r>
              <a:rPr lang="en-US" altLang="zh-CN" sz="2200" b="1">
                <a:latin typeface="Times New Roman" panose="02020603050405020304" pitchFamily="18" charset="0"/>
              </a:rPr>
              <a:t>ITSE)</a:t>
            </a:r>
          </a:p>
        </p:txBody>
      </p:sp>
      <p:sp>
        <p:nvSpPr>
          <p:cNvPr id="133123" name="矩形 193539">
            <a:extLst>
              <a:ext uri="{FF2B5EF4-FFF2-40B4-BE49-F238E27FC236}">
                <a16:creationId xmlns:a16="http://schemas.microsoft.com/office/drawing/2014/main" id="{5B009BEB-DC7F-4692-A6A7-854810DA2BB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33124" name="对象 193540">
            <a:extLst>
              <a:ext uri="{FF2B5EF4-FFF2-40B4-BE49-F238E27FC236}">
                <a16:creationId xmlns:a16="http://schemas.microsoft.com/office/drawing/2014/main" id="{59A77AFF-2AA9-4152-B164-70B1949F1686}"/>
              </a:ext>
            </a:extLst>
          </p:cNvPr>
          <p:cNvGraphicFramePr>
            <a:graphicFrameLocks noChangeAspect="1"/>
          </p:cNvGraphicFramePr>
          <p:nvPr/>
        </p:nvGraphicFramePr>
        <p:xfrm>
          <a:off x="3419475" y="1974850"/>
          <a:ext cx="2306638" cy="673100"/>
        </p:xfrm>
        <a:graphic>
          <a:graphicData uri="http://schemas.openxmlformats.org/presentationml/2006/ole">
            <mc:AlternateContent xmlns:mc="http://schemas.openxmlformats.org/markup-compatibility/2006">
              <mc:Choice xmlns:v="urn:schemas-microsoft-com:vml" Requires="v">
                <p:oleObj r:id="rId2" imgW="1206500" imgH="355600" progId="Equation.DSMT4">
                  <p:embed/>
                </p:oleObj>
              </mc:Choice>
              <mc:Fallback>
                <p:oleObj r:id="rId2" imgW="1206500" imgH="355600" progId="Equation.DSMT4">
                  <p:embed/>
                  <p:pic>
                    <p:nvPicPr>
                      <p:cNvPr id="0" name="对象 1935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1974850"/>
                        <a:ext cx="2306638"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3125" name="对象 193542">
            <a:extLst>
              <a:ext uri="{FF2B5EF4-FFF2-40B4-BE49-F238E27FC236}">
                <a16:creationId xmlns:a16="http://schemas.microsoft.com/office/drawing/2014/main" id="{F3F461AF-9505-46AF-B660-DD0C8237AFD7}"/>
              </a:ext>
            </a:extLst>
          </p:cNvPr>
          <p:cNvGraphicFramePr>
            <a:graphicFrameLocks noChangeAspect="1"/>
          </p:cNvGraphicFramePr>
          <p:nvPr/>
        </p:nvGraphicFramePr>
        <p:xfrm>
          <a:off x="2797175" y="4105275"/>
          <a:ext cx="3552825" cy="654050"/>
        </p:xfrm>
        <a:graphic>
          <a:graphicData uri="http://schemas.openxmlformats.org/presentationml/2006/ole">
            <mc:AlternateContent xmlns:mc="http://schemas.openxmlformats.org/markup-compatibility/2006">
              <mc:Choice xmlns:v="urn:schemas-microsoft-com:vml" Requires="v">
                <p:oleObj r:id="rId4" imgW="1916037" imgH="355292" progId="Equation.DSMT4">
                  <p:embed/>
                </p:oleObj>
              </mc:Choice>
              <mc:Fallback>
                <p:oleObj r:id="rId4" imgW="1916037" imgH="355292" progId="Equation.DSMT4">
                  <p:embed/>
                  <p:pic>
                    <p:nvPicPr>
                      <p:cNvPr id="0" name="对象 1935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7175" y="4105275"/>
                        <a:ext cx="355282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3126" name="矩形 193546">
            <a:extLst>
              <a:ext uri="{FF2B5EF4-FFF2-40B4-BE49-F238E27FC236}">
                <a16:creationId xmlns:a16="http://schemas.microsoft.com/office/drawing/2014/main" id="{839646C4-69F6-401F-AA92-ABA4F4DFE429}"/>
              </a:ext>
            </a:extLst>
          </p:cNvPr>
          <p:cNvSpPr>
            <a:spLocks noChangeArrowheads="1"/>
          </p:cNvSpPr>
          <p:nvPr/>
        </p:nvSpPr>
        <p:spPr bwMode="auto">
          <a:xfrm>
            <a:off x="565150" y="2511425"/>
            <a:ext cx="76581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200" b="1">
                <a:latin typeface="Times New Roman" panose="02020603050405020304" pitchFamily="18" charset="0"/>
              </a:rPr>
              <a:t>在各种性能指标中，</a:t>
            </a:r>
            <a:r>
              <a:rPr lang="en-US" altLang="zh-CN" sz="2200" b="1">
                <a:latin typeface="Times New Roman" panose="02020603050405020304" pitchFamily="18" charset="0"/>
              </a:rPr>
              <a:t>ITAE</a:t>
            </a:r>
            <a:r>
              <a:rPr lang="zh-CN" altLang="en-US" sz="2200" b="1">
                <a:latin typeface="Times New Roman" panose="02020603050405020304" pitchFamily="18" charset="0"/>
              </a:rPr>
              <a:t>选择性最好：随着系统参数变化，积分的最小值很容易辨别</a:t>
            </a:r>
          </a:p>
          <a:p>
            <a:pPr eaLnBrk="1" hangingPunct="1">
              <a:lnSpc>
                <a:spcPct val="150000"/>
              </a:lnSpc>
              <a:spcBef>
                <a:spcPct val="0"/>
              </a:spcBef>
            </a:pPr>
            <a:r>
              <a:rPr lang="zh-CN" altLang="en-US" sz="2200" b="1">
                <a:latin typeface="Times New Roman" panose="02020603050405020304" pitchFamily="18" charset="0"/>
              </a:rPr>
              <a:t>积分形式性能指标的通式：</a:t>
            </a:r>
          </a:p>
        </p:txBody>
      </p:sp>
      <p:sp>
        <p:nvSpPr>
          <p:cNvPr id="133127" name="矩形 193547">
            <a:extLst>
              <a:ext uri="{FF2B5EF4-FFF2-40B4-BE49-F238E27FC236}">
                <a16:creationId xmlns:a16="http://schemas.microsoft.com/office/drawing/2014/main" id="{DA178C93-AD94-414A-9FED-3F886D7B2341}"/>
              </a:ext>
            </a:extLst>
          </p:cNvPr>
          <p:cNvSpPr>
            <a:spLocks noChangeArrowheads="1"/>
          </p:cNvSpPr>
          <p:nvPr/>
        </p:nvSpPr>
        <p:spPr bwMode="auto">
          <a:xfrm>
            <a:off x="539750" y="4724400"/>
            <a:ext cx="7812088"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en-US" altLang="zh-CN" sz="2200" b="1" i="1">
                <a:latin typeface="Times New Roman" panose="02020603050405020304" pitchFamily="18" charset="0"/>
              </a:rPr>
              <a:t>f</a:t>
            </a:r>
            <a:r>
              <a:rPr lang="zh-CN" altLang="en-US" sz="2200" b="1">
                <a:latin typeface="Times New Roman" panose="02020603050405020304" pitchFamily="18" charset="0"/>
              </a:rPr>
              <a:t>是误差、输入、输出、时间的函数</a:t>
            </a:r>
          </a:p>
          <a:p>
            <a:pPr eaLnBrk="1" hangingPunct="1">
              <a:lnSpc>
                <a:spcPct val="150000"/>
              </a:lnSpc>
              <a:spcBef>
                <a:spcPct val="0"/>
              </a:spcBef>
            </a:pPr>
            <a:r>
              <a:rPr lang="zh-CN" altLang="en-US" sz="2200" b="1">
                <a:latin typeface="Times New Roman" panose="02020603050405020304" pitchFamily="18" charset="0"/>
              </a:rPr>
              <a:t>极小化</a:t>
            </a:r>
            <a:r>
              <a:rPr lang="en-US" altLang="zh-CN" sz="2200" b="1">
                <a:latin typeface="Times New Roman" panose="02020603050405020304" pitchFamily="18" charset="0"/>
              </a:rPr>
              <a:t>IAE</a:t>
            </a:r>
            <a:r>
              <a:rPr lang="zh-CN" altLang="en-US" sz="2200" b="1">
                <a:latin typeface="Times New Roman" panose="02020603050405020304" pitchFamily="18" charset="0"/>
              </a:rPr>
              <a:t>、</a:t>
            </a:r>
            <a:r>
              <a:rPr lang="en-US" altLang="zh-CN" sz="2200" b="1">
                <a:latin typeface="Times New Roman" panose="02020603050405020304" pitchFamily="18" charset="0"/>
              </a:rPr>
              <a:t>ISE</a:t>
            </a:r>
            <a:r>
              <a:rPr lang="zh-CN" altLang="en-US" sz="2200" b="1">
                <a:latin typeface="Times New Roman" panose="02020603050405020304" pitchFamily="18" charset="0"/>
              </a:rPr>
              <a:t>常常具有实际意义，如极小化飞机和空间飞行器的燃料消耗</a:t>
            </a:r>
          </a:p>
          <a:p>
            <a:pPr eaLnBrk="1" hangingPunct="1">
              <a:lnSpc>
                <a:spcPct val="150000"/>
              </a:lnSpc>
              <a:spcBef>
                <a:spcPct val="0"/>
              </a:spcBef>
            </a:pPr>
            <a:r>
              <a:rPr lang="zh-CN" altLang="en-US" sz="2200" b="1">
                <a:latin typeface="Times New Roman" panose="02020603050405020304" pitchFamily="18" charset="0"/>
              </a:rPr>
              <a:t>性能指标有利于控制系统的设计和分析</a:t>
            </a:r>
          </a:p>
        </p:txBody>
      </p:sp>
      <p:sp>
        <p:nvSpPr>
          <p:cNvPr id="133128" name="灯片编号占位符 1">
            <a:extLst>
              <a:ext uri="{FF2B5EF4-FFF2-40B4-BE49-F238E27FC236}">
                <a16:creationId xmlns:a16="http://schemas.microsoft.com/office/drawing/2014/main" id="{FADE170A-AA63-47ED-8B31-E1F312329EC4}"/>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054342D3-E49C-4D5E-AC32-4598AA486D15}" type="slidenum">
              <a:rPr lang="zh-CN" altLang="en-US" sz="1400"/>
              <a:pPr algn="r" eaLnBrk="1" hangingPunct="1">
                <a:lnSpc>
                  <a:spcPct val="100000"/>
                </a:lnSpc>
                <a:spcBef>
                  <a:spcPct val="0"/>
                </a:spcBef>
                <a:buClrTx/>
                <a:buFont typeface="Arial" panose="020B0604020202020204" pitchFamily="34" charset="0"/>
                <a:buNone/>
              </a:pPr>
              <a:t>95</a:t>
            </a:fld>
            <a:endParaRPr lang="zh-CN" altLang="en-US" sz="1400"/>
          </a:p>
        </p:txBody>
      </p:sp>
      <p:sp>
        <p:nvSpPr>
          <p:cNvPr id="133129" name="矩形 362503">
            <a:extLst>
              <a:ext uri="{FF2B5EF4-FFF2-40B4-BE49-F238E27FC236}">
                <a16:creationId xmlns:a16="http://schemas.microsoft.com/office/drawing/2014/main" id="{510F97FF-AE87-43A5-A32C-715134840194}"/>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文本占位符 194562">
            <a:extLst>
              <a:ext uri="{FF2B5EF4-FFF2-40B4-BE49-F238E27FC236}">
                <a16:creationId xmlns:a16="http://schemas.microsoft.com/office/drawing/2014/main" id="{E1D82C36-1FA6-47C2-978E-36C9B0A3CB57}"/>
              </a:ext>
            </a:extLst>
          </p:cNvPr>
          <p:cNvSpPr>
            <a:spLocks noGrp="1" noChangeArrowheads="1"/>
          </p:cNvSpPr>
          <p:nvPr>
            <p:ph idx="1"/>
          </p:nvPr>
        </p:nvSpPr>
        <p:spPr>
          <a:xfrm>
            <a:off x="457200" y="1123950"/>
            <a:ext cx="8686800" cy="503238"/>
          </a:xfrm>
        </p:spPr>
        <p:txBody>
          <a:bodyPr/>
          <a:lstStyle/>
          <a:p>
            <a:pPr eaLnBrk="1" hangingPunct="1">
              <a:lnSpc>
                <a:spcPct val="100000"/>
              </a:lnSpc>
              <a:spcBef>
                <a:spcPct val="0"/>
              </a:spcBef>
            </a:pPr>
            <a:r>
              <a:rPr lang="zh-CN" altLang="en-US" sz="2500" b="1">
                <a:solidFill>
                  <a:srgbClr val="FF0000"/>
                </a:solidFill>
              </a:rPr>
              <a:t>例</a:t>
            </a:r>
            <a:r>
              <a:rPr lang="en-US" altLang="zh-CN" sz="2500" b="1">
                <a:solidFill>
                  <a:srgbClr val="FF0000"/>
                </a:solidFill>
              </a:rPr>
              <a:t>5.6</a:t>
            </a:r>
            <a:r>
              <a:rPr lang="zh-CN" altLang="en-US" sz="2500" b="1"/>
              <a:t>：性能指标</a:t>
            </a:r>
          </a:p>
        </p:txBody>
      </p:sp>
      <p:pic>
        <p:nvPicPr>
          <p:cNvPr id="134147" name="图片 194563" descr="5">
            <a:extLst>
              <a:ext uri="{FF2B5EF4-FFF2-40B4-BE49-F238E27FC236}">
                <a16:creationId xmlns:a16="http://schemas.microsoft.com/office/drawing/2014/main" id="{68C65906-E8B7-4663-AAC0-47AF8BD6D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5443" r="-1361" b="10280"/>
          <a:stretch>
            <a:fillRect/>
          </a:stretch>
        </p:blipFill>
        <p:spPr bwMode="auto">
          <a:xfrm>
            <a:off x="1992313" y="1660525"/>
            <a:ext cx="5638800"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8" name="矩形 194565">
            <a:extLst>
              <a:ext uri="{FF2B5EF4-FFF2-40B4-BE49-F238E27FC236}">
                <a16:creationId xmlns:a16="http://schemas.microsoft.com/office/drawing/2014/main" id="{D2F39B76-5E95-4693-A454-C7E83ABD116A}"/>
              </a:ext>
            </a:extLst>
          </p:cNvPr>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34149" name="对象 194566">
            <a:extLst>
              <a:ext uri="{FF2B5EF4-FFF2-40B4-BE49-F238E27FC236}">
                <a16:creationId xmlns:a16="http://schemas.microsoft.com/office/drawing/2014/main" id="{59573035-1E31-4889-BF8B-A3790D58FCB5}"/>
              </a:ext>
            </a:extLst>
          </p:cNvPr>
          <p:cNvGraphicFramePr>
            <a:graphicFrameLocks noChangeAspect="1"/>
          </p:cNvGraphicFramePr>
          <p:nvPr/>
        </p:nvGraphicFramePr>
        <p:xfrm>
          <a:off x="3409950" y="3683000"/>
          <a:ext cx="2324100" cy="849313"/>
        </p:xfrm>
        <a:graphic>
          <a:graphicData uri="http://schemas.openxmlformats.org/presentationml/2006/ole">
            <mc:AlternateContent xmlns:mc="http://schemas.openxmlformats.org/markup-compatibility/2006">
              <mc:Choice xmlns:v="urn:schemas-microsoft-com:vml" Requires="v">
                <p:oleObj r:id="rId3" imgW="1231366" imgH="444307" progId="Equation.DSMT4">
                  <p:embed/>
                </p:oleObj>
              </mc:Choice>
              <mc:Fallback>
                <p:oleObj r:id="rId3" imgW="1231366" imgH="444307" progId="Equation.DSMT4">
                  <p:embed/>
                  <p:pic>
                    <p:nvPicPr>
                      <p:cNvPr id="0" name="对象 1945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9950" y="3683000"/>
                        <a:ext cx="2324100"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4150" name="矩形 194570">
            <a:extLst>
              <a:ext uri="{FF2B5EF4-FFF2-40B4-BE49-F238E27FC236}">
                <a16:creationId xmlns:a16="http://schemas.microsoft.com/office/drawing/2014/main" id="{3C19D8FE-E56B-4CA5-BA29-E503B940DBA5}"/>
              </a:ext>
            </a:extLst>
          </p:cNvPr>
          <p:cNvSpPr>
            <a:spLocks noChangeArrowheads="1"/>
          </p:cNvSpPr>
          <p:nvPr/>
        </p:nvSpPr>
        <p:spPr bwMode="auto">
          <a:xfrm>
            <a:off x="468313" y="3211513"/>
            <a:ext cx="86868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zh-CN" altLang="en-US" sz="2500" b="1"/>
              <a:t>单位负反馈控制系统闭环传递函数：</a:t>
            </a:r>
          </a:p>
        </p:txBody>
      </p:sp>
      <p:sp>
        <p:nvSpPr>
          <p:cNvPr id="134151" name="矩形 194571">
            <a:extLst>
              <a:ext uri="{FF2B5EF4-FFF2-40B4-BE49-F238E27FC236}">
                <a16:creationId xmlns:a16="http://schemas.microsoft.com/office/drawing/2014/main" id="{FA2F7E5E-DD26-4DFA-A0C7-745C68961CC1}"/>
              </a:ext>
            </a:extLst>
          </p:cNvPr>
          <p:cNvSpPr>
            <a:spLocks noChangeArrowheads="1"/>
          </p:cNvSpPr>
          <p:nvPr/>
        </p:nvSpPr>
        <p:spPr bwMode="auto">
          <a:xfrm>
            <a:off x="468313" y="4437063"/>
            <a:ext cx="7920037"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500" b="1"/>
              <a:t>设定值为单位阶跃，</a:t>
            </a:r>
            <a:r>
              <a:rPr lang="zh-CN" altLang="en-US" sz="2500" b="1">
                <a:latin typeface="Times New Roman" panose="02020603050405020304" pitchFamily="18" charset="0"/>
              </a:rPr>
              <a:t>计算在不同阻尼比时性能指标</a:t>
            </a:r>
            <a:r>
              <a:rPr lang="en-US" altLang="zh-CN" sz="2500" b="1">
                <a:latin typeface="Times New Roman" panose="02020603050405020304" pitchFamily="18" charset="0"/>
              </a:rPr>
              <a:t>ISE</a:t>
            </a:r>
            <a:r>
              <a:rPr lang="zh-CN" altLang="en-US" sz="2500" b="1"/>
              <a:t>、</a:t>
            </a:r>
            <a:r>
              <a:rPr lang="en-US" altLang="zh-CN" sz="2500" b="1">
                <a:latin typeface="Times New Roman" panose="02020603050405020304" pitchFamily="18" charset="0"/>
              </a:rPr>
              <a:t>ITAE</a:t>
            </a:r>
            <a:r>
              <a:rPr lang="zh-CN" altLang="en-US" sz="2500" b="1"/>
              <a:t>、</a:t>
            </a:r>
            <a:r>
              <a:rPr lang="en-US" altLang="zh-CN" sz="2500" b="1">
                <a:latin typeface="Times New Roman" panose="02020603050405020304" pitchFamily="18" charset="0"/>
              </a:rPr>
              <a:t>ITSE</a:t>
            </a:r>
            <a:r>
              <a:rPr lang="zh-CN" altLang="en-US" sz="2500" b="1">
                <a:latin typeface="Times New Roman" panose="02020603050405020304" pitchFamily="18" charset="0"/>
              </a:rPr>
              <a:t>的值</a:t>
            </a:r>
          </a:p>
          <a:p>
            <a:pPr eaLnBrk="1" hangingPunct="1">
              <a:lnSpc>
                <a:spcPct val="150000"/>
              </a:lnSpc>
              <a:spcBef>
                <a:spcPct val="0"/>
              </a:spcBef>
            </a:pPr>
            <a:r>
              <a:rPr lang="en-US" altLang="zh-CN" sz="2500" b="1"/>
              <a:t>ITAE</a:t>
            </a:r>
            <a:r>
              <a:rPr lang="zh-CN" altLang="en-US" sz="2500" b="1"/>
              <a:t>指标选择性更好。阻尼比</a:t>
            </a:r>
            <a:r>
              <a:rPr lang="el-GR" altLang="zh-CN" sz="2500" b="1">
                <a:latin typeface="宋体" panose="02010600030101010101" pitchFamily="2" charset="-122"/>
              </a:rPr>
              <a:t>ζ</a:t>
            </a:r>
            <a:r>
              <a:rPr lang="en-US" altLang="zh-CN" sz="2500" b="1">
                <a:latin typeface="宋体" panose="02010600030101010101" pitchFamily="2" charset="-122"/>
              </a:rPr>
              <a:t>=0.7</a:t>
            </a:r>
            <a:r>
              <a:rPr lang="zh-CN" altLang="en-US" sz="2500" b="1"/>
              <a:t>时，响应较快，超调量</a:t>
            </a:r>
            <a:r>
              <a:rPr lang="en-US" altLang="zh-CN" sz="2500" b="1">
                <a:latin typeface="Times New Roman" panose="02020603050405020304" pitchFamily="18" charset="0"/>
              </a:rPr>
              <a:t>4.6%</a:t>
            </a:r>
          </a:p>
        </p:txBody>
      </p:sp>
      <p:sp>
        <p:nvSpPr>
          <p:cNvPr id="134152" name="灯片编号占位符 1">
            <a:extLst>
              <a:ext uri="{FF2B5EF4-FFF2-40B4-BE49-F238E27FC236}">
                <a16:creationId xmlns:a16="http://schemas.microsoft.com/office/drawing/2014/main" id="{58D5AB39-FCB9-4123-A62F-9CD2E7F3C231}"/>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626B053D-0C08-4905-9C7D-2FD149BCD6D6}" type="slidenum">
              <a:rPr lang="zh-CN" altLang="en-US" sz="1400"/>
              <a:pPr algn="r" eaLnBrk="1" hangingPunct="1">
                <a:lnSpc>
                  <a:spcPct val="100000"/>
                </a:lnSpc>
                <a:spcBef>
                  <a:spcPct val="0"/>
                </a:spcBef>
                <a:buClrTx/>
                <a:buFont typeface="Arial" panose="020B0604020202020204" pitchFamily="34" charset="0"/>
                <a:buNone/>
              </a:pPr>
              <a:t>96</a:t>
            </a:fld>
            <a:endParaRPr lang="zh-CN" altLang="en-US" sz="1400"/>
          </a:p>
        </p:txBody>
      </p:sp>
      <p:sp>
        <p:nvSpPr>
          <p:cNvPr id="134153" name="矩形 362503">
            <a:extLst>
              <a:ext uri="{FF2B5EF4-FFF2-40B4-BE49-F238E27FC236}">
                <a16:creationId xmlns:a16="http://schemas.microsoft.com/office/drawing/2014/main" id="{751584FA-2EAB-4F25-86A4-04D9FCB7340F}"/>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图片 195587" descr="5">
            <a:extLst>
              <a:ext uri="{FF2B5EF4-FFF2-40B4-BE49-F238E27FC236}">
                <a16:creationId xmlns:a16="http://schemas.microsoft.com/office/drawing/2014/main" id="{DC9CC7C4-A65B-4F88-BF74-68E99C0DB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692150"/>
            <a:ext cx="6048375" cy="466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1" name="矩形 195589">
            <a:extLst>
              <a:ext uri="{FF2B5EF4-FFF2-40B4-BE49-F238E27FC236}">
                <a16:creationId xmlns:a16="http://schemas.microsoft.com/office/drawing/2014/main" id="{25C13779-8DCB-47FD-A330-5E01E344E93D}"/>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sp>
        <p:nvSpPr>
          <p:cNvPr id="135172" name="灯片编号占位符 1">
            <a:extLst>
              <a:ext uri="{FF2B5EF4-FFF2-40B4-BE49-F238E27FC236}">
                <a16:creationId xmlns:a16="http://schemas.microsoft.com/office/drawing/2014/main" id="{F9F1751C-1A9E-492B-9A4F-225F9FA776FC}"/>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854F0A74-D922-4A2E-A23C-54F10525BB98}" type="slidenum">
              <a:rPr lang="zh-CN" altLang="en-US" sz="1400"/>
              <a:pPr algn="r" eaLnBrk="1" hangingPunct="1">
                <a:lnSpc>
                  <a:spcPct val="100000"/>
                </a:lnSpc>
                <a:spcBef>
                  <a:spcPct val="0"/>
                </a:spcBef>
                <a:buClrTx/>
                <a:buFont typeface="Arial" panose="020B0604020202020204" pitchFamily="34" charset="0"/>
                <a:buNone/>
              </a:pPr>
              <a:t>97</a:t>
            </a:fld>
            <a:endParaRPr lang="zh-CN" altLang="en-US" sz="1400"/>
          </a:p>
        </p:txBody>
      </p:sp>
      <p:sp>
        <p:nvSpPr>
          <p:cNvPr id="135173" name="矩形 4">
            <a:extLst>
              <a:ext uri="{FF2B5EF4-FFF2-40B4-BE49-F238E27FC236}">
                <a16:creationId xmlns:a16="http://schemas.microsoft.com/office/drawing/2014/main" id="{8E2D16C5-C6B0-44FD-8408-AC8AD0D9571F}"/>
              </a:ext>
            </a:extLst>
          </p:cNvPr>
          <p:cNvSpPr>
            <a:spLocks noChangeArrowheads="1"/>
          </p:cNvSpPr>
          <p:nvPr/>
        </p:nvSpPr>
        <p:spPr bwMode="auto">
          <a:xfrm>
            <a:off x="2771775" y="5651500"/>
            <a:ext cx="391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r>
              <a:rPr lang="zh-CN" altLang="en-US" sz="1800" b="1"/>
              <a:t>图 </a:t>
            </a:r>
            <a:r>
              <a:rPr lang="en-US" altLang="zh-CN" sz="1800" b="1"/>
              <a:t>5.27 </a:t>
            </a:r>
            <a:r>
              <a:rPr lang="zh-CN" altLang="en-US" sz="1800" b="1"/>
              <a:t>二阶系统的</a:t>
            </a:r>
            <a:r>
              <a:rPr lang="en-US" altLang="zh-CN" sz="1800" b="1"/>
              <a:t>3</a:t>
            </a:r>
            <a:r>
              <a:rPr lang="zh-CN" altLang="en-US" sz="1800" b="1"/>
              <a:t>种综合性能指标</a:t>
            </a:r>
            <a:endParaRPr lang="zh-CN" altLang="en-US" sz="18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文本占位符 196610">
            <a:extLst>
              <a:ext uri="{FF2B5EF4-FFF2-40B4-BE49-F238E27FC236}">
                <a16:creationId xmlns:a16="http://schemas.microsoft.com/office/drawing/2014/main" id="{0F47CB43-A7EB-4E99-9B7D-CCADFF9B84B6}"/>
              </a:ext>
            </a:extLst>
          </p:cNvPr>
          <p:cNvSpPr>
            <a:spLocks noGrp="1" noChangeArrowheads="1"/>
          </p:cNvSpPr>
          <p:nvPr>
            <p:ph idx="1"/>
          </p:nvPr>
        </p:nvSpPr>
        <p:spPr>
          <a:xfrm>
            <a:off x="466725" y="1123950"/>
            <a:ext cx="8156575" cy="1657350"/>
          </a:xfrm>
        </p:spPr>
        <p:txBody>
          <a:bodyPr/>
          <a:lstStyle/>
          <a:p>
            <a:pPr eaLnBrk="1" hangingPunct="1">
              <a:lnSpc>
                <a:spcPct val="150000"/>
              </a:lnSpc>
              <a:spcBef>
                <a:spcPct val="0"/>
              </a:spcBef>
            </a:pPr>
            <a:r>
              <a:rPr lang="zh-CN" altLang="en-US" sz="2400" b="1">
                <a:solidFill>
                  <a:srgbClr val="FF0000"/>
                </a:solidFill>
              </a:rPr>
              <a:t>例</a:t>
            </a:r>
            <a:r>
              <a:rPr lang="en-US" altLang="zh-CN" sz="2400" b="1">
                <a:solidFill>
                  <a:srgbClr val="FF0000"/>
                </a:solidFill>
              </a:rPr>
              <a:t>5.7</a:t>
            </a:r>
            <a:r>
              <a:rPr lang="zh-CN" altLang="en-US" sz="2400" b="1"/>
              <a:t>：太空望远镜定向控制系统</a:t>
            </a:r>
          </a:p>
          <a:p>
            <a:pPr eaLnBrk="1" hangingPunct="1">
              <a:lnSpc>
                <a:spcPct val="150000"/>
              </a:lnSpc>
              <a:spcBef>
                <a:spcPct val="0"/>
              </a:spcBef>
              <a:buFont typeface="Wingdings" panose="05000000000000000000" pitchFamily="2" charset="2"/>
              <a:buNone/>
            </a:pPr>
            <a:r>
              <a:rPr lang="zh-CN" altLang="en-US" sz="2400" b="1"/>
              <a:t>   选择增益</a:t>
            </a:r>
            <a:r>
              <a:rPr lang="en-US" altLang="zh-CN" sz="2400" b="1" i="1">
                <a:latin typeface="Times New Roman" panose="02020603050405020304" pitchFamily="18" charset="0"/>
              </a:rPr>
              <a:t>K</a:t>
            </a:r>
            <a:r>
              <a:rPr lang="en-US" altLang="zh-CN" sz="1800" b="1" i="1">
                <a:latin typeface="Times New Roman" panose="02020603050405020304" pitchFamily="18" charset="0"/>
              </a:rPr>
              <a:t>3</a:t>
            </a:r>
            <a:r>
              <a:rPr lang="zh-CN" altLang="en-US" sz="2400" b="1"/>
              <a:t>，使扰动</a:t>
            </a:r>
            <a:r>
              <a:rPr lang="en-US" altLang="zh-CN" sz="2400" b="1" i="1">
                <a:latin typeface="Times New Roman" panose="02020603050405020304" pitchFamily="18" charset="0"/>
              </a:rPr>
              <a:t>T</a:t>
            </a:r>
            <a:r>
              <a:rPr lang="en-US" altLang="zh-CN" sz="1800" b="1" i="1">
                <a:latin typeface="Times New Roman" panose="02020603050405020304" pitchFamily="18" charset="0"/>
              </a:rPr>
              <a:t>d</a:t>
            </a:r>
            <a:r>
              <a:rPr lang="en-US" altLang="zh-CN" sz="2400" b="1" i="1">
                <a:latin typeface="Times New Roman" panose="02020603050405020304" pitchFamily="18" charset="0"/>
              </a:rPr>
              <a:t>(s)</a:t>
            </a:r>
            <a:r>
              <a:rPr lang="zh-CN" altLang="en-US" sz="2400" b="1">
                <a:latin typeface="Times New Roman" panose="02020603050405020304" pitchFamily="18" charset="0"/>
              </a:rPr>
              <a:t>的影响达到最小。此时，扰动</a:t>
            </a:r>
            <a:endParaRPr lang="en-US" altLang="zh-CN" sz="2400" b="1">
              <a:latin typeface="Times New Roman" panose="02020603050405020304" pitchFamily="18" charset="0"/>
            </a:endParaRPr>
          </a:p>
          <a:p>
            <a:pPr eaLnBrk="1" hangingPunct="1">
              <a:lnSpc>
                <a:spcPct val="150000"/>
              </a:lnSpc>
              <a:spcBef>
                <a:spcPct val="0"/>
              </a:spcBef>
              <a:buFont typeface="Wingdings" panose="05000000000000000000" pitchFamily="2" charset="2"/>
              <a:buNone/>
            </a:pPr>
            <a:r>
              <a:rPr lang="en-US" altLang="zh-CN" sz="2400" b="1">
                <a:latin typeface="Times New Roman" panose="02020603050405020304" pitchFamily="18" charset="0"/>
              </a:rPr>
              <a:t>    </a:t>
            </a:r>
            <a:r>
              <a:rPr lang="zh-CN" altLang="en-US" sz="2400" b="1">
                <a:latin typeface="Times New Roman" panose="02020603050405020304" pitchFamily="18" charset="0"/>
              </a:rPr>
              <a:t>等价于一个初始的姿态误差</a:t>
            </a:r>
            <a:endParaRPr lang="zh-CN" altLang="en-US" sz="2400" b="1" i="1">
              <a:latin typeface="Times New Roman" panose="02020603050405020304" pitchFamily="18" charset="0"/>
            </a:endParaRPr>
          </a:p>
        </p:txBody>
      </p:sp>
      <p:pic>
        <p:nvPicPr>
          <p:cNvPr id="136195" name="图片 196611" descr="5">
            <a:extLst>
              <a:ext uri="{FF2B5EF4-FFF2-40B4-BE49-F238E27FC236}">
                <a16:creationId xmlns:a16="http://schemas.microsoft.com/office/drawing/2014/main" id="{B68009E4-697A-4B3C-AB5A-0E515C52C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9770"/>
          <a:stretch>
            <a:fillRect/>
          </a:stretch>
        </p:blipFill>
        <p:spPr bwMode="auto">
          <a:xfrm>
            <a:off x="1071563" y="2927350"/>
            <a:ext cx="7045325"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6" name="矩形 196613">
            <a:extLst>
              <a:ext uri="{FF2B5EF4-FFF2-40B4-BE49-F238E27FC236}">
                <a16:creationId xmlns:a16="http://schemas.microsoft.com/office/drawing/2014/main" id="{042309D8-04D9-4E21-B254-396ACFCEA804}"/>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sp>
        <p:nvSpPr>
          <p:cNvPr id="136197" name="矩形 196617">
            <a:extLst>
              <a:ext uri="{FF2B5EF4-FFF2-40B4-BE49-F238E27FC236}">
                <a16:creationId xmlns:a16="http://schemas.microsoft.com/office/drawing/2014/main" id="{80DC3000-99BC-4ED1-BAC6-7BA487DEA5DB}"/>
              </a:ext>
            </a:extLst>
          </p:cNvPr>
          <p:cNvSpPr>
            <a:spLocks noChangeArrowheads="1"/>
          </p:cNvSpPr>
          <p:nvPr/>
        </p:nvSpPr>
        <p:spPr bwMode="auto">
          <a:xfrm>
            <a:off x="2052638" y="6092825"/>
            <a:ext cx="525621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Font typeface="Wingdings" panose="05000000000000000000" pitchFamily="2" charset="2"/>
              <a:buNone/>
            </a:pPr>
            <a:r>
              <a:rPr lang="zh-CN" altLang="en-US" sz="2400" b="1"/>
              <a:t>图</a:t>
            </a:r>
            <a:r>
              <a:rPr lang="en-US" altLang="zh-CN" sz="2400" b="1"/>
              <a:t>5.28 </a:t>
            </a:r>
            <a:r>
              <a:rPr lang="zh-CN" altLang="en-US" sz="2400" b="1"/>
              <a:t>太空望远镜定向控制系统</a:t>
            </a:r>
            <a:endParaRPr lang="zh-CN" altLang="en-US" sz="2400" b="1" i="1">
              <a:latin typeface="Times New Roman" panose="02020603050405020304" pitchFamily="18" charset="0"/>
            </a:endParaRPr>
          </a:p>
        </p:txBody>
      </p:sp>
      <p:sp>
        <p:nvSpPr>
          <p:cNvPr id="136198" name="灯片编号占位符 1">
            <a:extLst>
              <a:ext uri="{FF2B5EF4-FFF2-40B4-BE49-F238E27FC236}">
                <a16:creationId xmlns:a16="http://schemas.microsoft.com/office/drawing/2014/main" id="{7E51793F-C5EB-4B70-A336-0B2BA5A368A3}"/>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9DF0C910-26BA-4CAA-AD32-67FB53067755}" type="slidenum">
              <a:rPr lang="zh-CN" altLang="en-US" sz="1400"/>
              <a:pPr algn="r" eaLnBrk="1" hangingPunct="1">
                <a:lnSpc>
                  <a:spcPct val="100000"/>
                </a:lnSpc>
                <a:spcBef>
                  <a:spcPct val="0"/>
                </a:spcBef>
                <a:buClrTx/>
                <a:buFont typeface="Arial" panose="020B0604020202020204" pitchFamily="34" charset="0"/>
                <a:buNone/>
              </a:pPr>
              <a:t>98</a:t>
            </a:fld>
            <a:endParaRPr lang="zh-CN" altLang="en-US" sz="1400"/>
          </a:p>
        </p:txBody>
      </p:sp>
      <p:sp>
        <p:nvSpPr>
          <p:cNvPr id="136199" name="矩形 362503">
            <a:extLst>
              <a:ext uri="{FF2B5EF4-FFF2-40B4-BE49-F238E27FC236}">
                <a16:creationId xmlns:a16="http://schemas.microsoft.com/office/drawing/2014/main" id="{81D9EEA3-77AF-4F60-A737-3A58F66877A6}"/>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文本占位符 381953">
            <a:extLst>
              <a:ext uri="{FF2B5EF4-FFF2-40B4-BE49-F238E27FC236}">
                <a16:creationId xmlns:a16="http://schemas.microsoft.com/office/drawing/2014/main" id="{D7352A20-2BB5-4290-8B40-C5BC95AA9AD1}"/>
              </a:ext>
            </a:extLst>
          </p:cNvPr>
          <p:cNvSpPr>
            <a:spLocks noGrp="1" noChangeArrowheads="1"/>
          </p:cNvSpPr>
          <p:nvPr>
            <p:ph idx="1"/>
          </p:nvPr>
        </p:nvSpPr>
        <p:spPr>
          <a:xfrm>
            <a:off x="611188" y="1266825"/>
            <a:ext cx="7532687" cy="504825"/>
          </a:xfrm>
        </p:spPr>
        <p:txBody>
          <a:bodyPr/>
          <a:lstStyle/>
          <a:p>
            <a:pPr eaLnBrk="1" hangingPunct="1">
              <a:lnSpc>
                <a:spcPct val="100000"/>
              </a:lnSpc>
              <a:spcBef>
                <a:spcPct val="0"/>
              </a:spcBef>
            </a:pPr>
            <a:r>
              <a:rPr lang="zh-CN" altLang="en-US" sz="2500" b="1"/>
              <a:t>扰动输入到姿态输出的闭环传递函数：</a:t>
            </a:r>
          </a:p>
        </p:txBody>
      </p:sp>
      <p:pic>
        <p:nvPicPr>
          <p:cNvPr id="138243" name="图片 381955" descr="5">
            <a:extLst>
              <a:ext uri="{FF2B5EF4-FFF2-40B4-BE49-F238E27FC236}">
                <a16:creationId xmlns:a16="http://schemas.microsoft.com/office/drawing/2014/main" id="{B1D9F0ED-69D4-4CEA-ADCF-02368A054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78" b="12947"/>
          <a:stretch>
            <a:fillRect/>
          </a:stretch>
        </p:blipFill>
        <p:spPr bwMode="auto">
          <a:xfrm>
            <a:off x="928688" y="3752850"/>
            <a:ext cx="72866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4" name="矩形 381956">
            <a:extLst>
              <a:ext uri="{FF2B5EF4-FFF2-40B4-BE49-F238E27FC236}">
                <a16:creationId xmlns:a16="http://schemas.microsoft.com/office/drawing/2014/main" id="{A6F42B4C-07BB-46EC-B362-F40D7DA9F6FE}"/>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 typeface="Arial" panose="020B0604020202020204" pitchFamily="34" charset="0"/>
              <a:buNone/>
            </a:pPr>
            <a:endParaRPr lang="zh-CN" altLang="en-US" sz="1800"/>
          </a:p>
        </p:txBody>
      </p:sp>
      <p:graphicFrame>
        <p:nvGraphicFramePr>
          <p:cNvPr id="138245" name="对象 381959">
            <a:extLst>
              <a:ext uri="{FF2B5EF4-FFF2-40B4-BE49-F238E27FC236}">
                <a16:creationId xmlns:a16="http://schemas.microsoft.com/office/drawing/2014/main" id="{7FB449A0-7428-4837-A3A6-974A7FF7F203}"/>
              </a:ext>
            </a:extLst>
          </p:cNvPr>
          <p:cNvGraphicFramePr>
            <a:graphicFrameLocks noChangeAspect="1"/>
          </p:cNvGraphicFramePr>
          <p:nvPr/>
        </p:nvGraphicFramePr>
        <p:xfrm>
          <a:off x="1662113" y="1865313"/>
          <a:ext cx="5819775" cy="1852612"/>
        </p:xfrm>
        <a:graphic>
          <a:graphicData uri="http://schemas.openxmlformats.org/presentationml/2006/ole">
            <mc:AlternateContent xmlns:mc="http://schemas.openxmlformats.org/markup-compatibility/2006">
              <mc:Choice xmlns:v="urn:schemas-microsoft-com:vml" Requires="v">
                <p:oleObj r:id="rId3" imgW="3060700" imgH="1066800" progId="Equation.DSMT4">
                  <p:embed/>
                </p:oleObj>
              </mc:Choice>
              <mc:Fallback>
                <p:oleObj r:id="rId3" imgW="3060700" imgH="1066800" progId="Equation.DSMT4">
                  <p:embed/>
                  <p:pic>
                    <p:nvPicPr>
                      <p:cNvPr id="0" name="对象 3819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113" y="1865313"/>
                        <a:ext cx="5819775"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8246" name="灯片编号占位符 1">
            <a:extLst>
              <a:ext uri="{FF2B5EF4-FFF2-40B4-BE49-F238E27FC236}">
                <a16:creationId xmlns:a16="http://schemas.microsoft.com/office/drawing/2014/main" id="{894339C4-9E0B-46BE-9BE5-5B7337DF0D7A}"/>
              </a:ext>
            </a:extLst>
          </p:cNvPr>
          <p:cNvSpPr txBox="1">
            <a:spLocks noChangeArrowheads="1"/>
          </p:cNvSpPr>
          <p:nvPr/>
        </p:nvSpPr>
        <p:spPr bwMode="auto">
          <a:xfrm>
            <a:off x="8388350" y="6453188"/>
            <a:ext cx="5143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Font typeface="Arial" panose="020B0604020202020204" pitchFamily="34" charset="0"/>
              <a:buNone/>
            </a:pPr>
            <a:fld id="{FB8C93CD-4A81-4C10-A704-7F6714242F11}" type="slidenum">
              <a:rPr lang="zh-CN" altLang="en-US" sz="1400"/>
              <a:pPr algn="r" eaLnBrk="1" hangingPunct="1">
                <a:lnSpc>
                  <a:spcPct val="100000"/>
                </a:lnSpc>
                <a:spcBef>
                  <a:spcPct val="0"/>
                </a:spcBef>
                <a:buClrTx/>
                <a:buFont typeface="Arial" panose="020B0604020202020204" pitchFamily="34" charset="0"/>
                <a:buNone/>
              </a:pPr>
              <a:t>99</a:t>
            </a:fld>
            <a:endParaRPr lang="zh-CN" altLang="en-US" sz="1400"/>
          </a:p>
        </p:txBody>
      </p:sp>
      <p:sp>
        <p:nvSpPr>
          <p:cNvPr id="138247" name="矩形 362503">
            <a:extLst>
              <a:ext uri="{FF2B5EF4-FFF2-40B4-BE49-F238E27FC236}">
                <a16:creationId xmlns:a16="http://schemas.microsoft.com/office/drawing/2014/main" id="{BB26ABA0-5DD7-44DF-A29F-FDFF9F36840C}"/>
              </a:ext>
            </a:extLst>
          </p:cNvPr>
          <p:cNvSpPr>
            <a:spLocks noGrp="1" noChangeArrowheads="1"/>
          </p:cNvSpPr>
          <p:nvPr/>
        </p:nvSpPr>
        <p:spPr bwMode="auto">
          <a:xfrm>
            <a:off x="457200" y="3635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1pPr>
            <a:lvl2pPr marL="742950" indent="-28575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3pPr>
            <a:lvl4pPr marL="16002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4pPr>
            <a:lvl5pPr marL="2057400" indent="-228600">
              <a:lnSpc>
                <a:spcPct val="125000"/>
              </a:lnSpc>
              <a:spcBef>
                <a:spcPct val="20000"/>
              </a:spcBef>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5000"/>
              </a:lnSpc>
              <a:spcBef>
                <a:spcPct val="20000"/>
              </a:spcBef>
              <a:spcAft>
                <a:spcPct val="0"/>
              </a:spcAft>
              <a:buClr>
                <a:srgbClr val="FF0000"/>
              </a:buClr>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 typeface="Arial" panose="020B0604020202020204" pitchFamily="34" charset="0"/>
              <a:buNone/>
            </a:pPr>
            <a:r>
              <a:rPr lang="zh-CN" altLang="zh-CN" sz="3200" b="1">
                <a:solidFill>
                  <a:schemeClr val="tx2"/>
                </a:solidFill>
                <a:latin typeface="Times New Roman" panose="02020603050405020304" pitchFamily="18" charset="0"/>
                <a:sym typeface="+mn-ea"/>
              </a:rPr>
              <a:t>5.7</a:t>
            </a:r>
            <a:r>
              <a:rPr lang="en-US" altLang="zh-CN" sz="3200" b="1">
                <a:solidFill>
                  <a:schemeClr val="tx2"/>
                </a:solidFill>
                <a:latin typeface="Times New Roman" panose="02020603050405020304" pitchFamily="18" charset="0"/>
                <a:sym typeface="+mn-ea"/>
              </a:rPr>
              <a:t>  </a:t>
            </a:r>
            <a:r>
              <a:rPr lang="zh-CN" altLang="en-US" sz="3200" b="1">
                <a:solidFill>
                  <a:schemeClr val="tx2"/>
                </a:solidFill>
                <a:sym typeface="+mn-ea"/>
              </a:rPr>
              <a:t>性能指标</a:t>
            </a:r>
            <a:endParaRPr lang="zh-CN" altLang="en-US" sz="3200" b="1">
              <a:solidFill>
                <a:schemeClr val="tx2"/>
              </a:solidFill>
            </a:endParaRPr>
          </a:p>
        </p:txBody>
      </p:sp>
    </p:spTree>
  </p:cSld>
  <p:clrMapOvr>
    <a:masterClrMapping/>
  </p:clrMapOvr>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6524</TotalTime>
  <Words>5635</Words>
  <Application>Microsoft Office PowerPoint</Application>
  <PresentationFormat>全屏显示(4:3)</PresentationFormat>
  <Paragraphs>751</Paragraphs>
  <Slides>148</Slides>
  <Notes>4</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148</vt:i4>
      </vt:variant>
    </vt:vector>
  </HeadingPairs>
  <TitlesOfParts>
    <vt:vector size="159" baseType="lpstr">
      <vt:lpstr>华文楷体</vt:lpstr>
      <vt:lpstr>宋体</vt:lpstr>
      <vt:lpstr>arial</vt:lpstr>
      <vt:lpstr>arial</vt:lpstr>
      <vt:lpstr>Calibri</vt:lpstr>
      <vt:lpstr>Cambria Math</vt:lpstr>
      <vt:lpstr>Times New Roman</vt:lpstr>
      <vt:lpstr>Wingdings</vt:lpstr>
      <vt:lpstr>默认设计模板</vt:lpstr>
      <vt:lpstr>Equation.DSMT4</vt:lpstr>
      <vt:lpstr>Equation</vt:lpstr>
      <vt:lpstr>PowerPoint 演示文稿</vt:lpstr>
      <vt:lpstr>PowerPoint 演示文稿</vt:lpstr>
      <vt:lpstr>目录</vt:lpstr>
      <vt:lpstr>5.1 引论</vt:lpstr>
      <vt:lpstr>5.1 引论</vt:lpstr>
      <vt:lpstr>5.1 引论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自动控制原理</dc:title>
  <dc:creator>微软用户</dc:creator>
  <cp:lastModifiedBy>YUNXIAO SHAN</cp:lastModifiedBy>
  <cp:revision>791</cp:revision>
  <dcterms:created xsi:type="dcterms:W3CDTF">2009-10-03T01:42:19Z</dcterms:created>
  <dcterms:modified xsi:type="dcterms:W3CDTF">2024-04-22T10:09:31Z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